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58" r:id="rId5"/>
    <p:sldId id="261" r:id="rId6"/>
    <p:sldId id="268" r:id="rId7"/>
    <p:sldId id="260" r:id="rId8"/>
    <p:sldId id="262" r:id="rId9"/>
    <p:sldId id="263" r:id="rId10"/>
    <p:sldId id="269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87529" autoAdjust="0"/>
  </p:normalViewPr>
  <p:slideViewPr>
    <p:cSldViewPr snapToGrid="0" snapToObjects="1">
      <p:cViewPr>
        <p:scale>
          <a:sx n="125" d="100"/>
          <a:sy n="125" d="100"/>
        </p:scale>
        <p:origin x="-108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6F1B-6A68-5C49-97CE-CC22A568F583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91B2-AB1B-ED40-9664-349D823079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4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Various links on page to get you to the support you are looking for.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1C6C4C-7441-7B4F-A833-2348B2EE0C94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do not know, wiki.sln.suny.edu Elluminate support page lists who is.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D9170D-DC9D-E84E-A631-8CAA15D310E0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Need to have AtTask account to submit ticket at helpdesk.itec.suny.edu.  If do not have one, need to contact ITEC.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62804E-5E42-4F47-AE2E-637FBDB916BB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ITEC will likely speak to their support in afternoon but point out site once again as a go to. Example – shows how to use AtTask which is not the same as SLN Footprints.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29C3F2-FB93-0542-B473-9B472A6295EF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Another example of what documentation is on their wiki. This information is also helpful if contacting SLN.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F6592F-61D2-ED4C-8D60-A02E3BBA5C74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Blackboard Collaborate Support Portal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B56D21-FF04-0242-86C2-D4C2A44ED842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100" y="2655889"/>
            <a:ext cx="6096000" cy="12303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183691"/>
            <a:ext cx="6096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0053"/>
            <a:ext cx="2057400" cy="48561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53"/>
            <a:ext cx="6019800" cy="48561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687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9451"/>
            <a:ext cx="4038600" cy="414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9451"/>
            <a:ext cx="4038600" cy="414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94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9213"/>
            <a:ext cx="4040188" cy="350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94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9213"/>
            <a:ext cx="4041775" cy="350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93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937"/>
            <a:ext cx="5111750" cy="4833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4987"/>
            <a:ext cx="3008313" cy="367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95"/>
            <a:ext cx="5486400" cy="3446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1494"/>
            <a:ext cx="8229600" cy="697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9452"/>
            <a:ext cx="8229600" cy="414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1D02-872A-264A-A3F1-C571AE7706F8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40E1-E0C9-C041-8B9D-1AEFCEFBD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552A6"/>
          </a:solidFill>
          <a:latin typeface="AauxPro OT"/>
          <a:ea typeface="+mj-ea"/>
          <a:cs typeface="AauxPro O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1920" y="1749104"/>
            <a:ext cx="2661920" cy="132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Using Elluminate / Collaborate Inside of the LMS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969291"/>
            <a:ext cx="4038600" cy="414671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Doug Cohen</a:t>
            </a:r>
          </a:p>
          <a:p>
            <a:r>
              <a:rPr lang="en-US" dirty="0" smtClean="0"/>
              <a:t>SUNY Learning Network</a:t>
            </a:r>
          </a:p>
          <a:p>
            <a:r>
              <a:rPr lang="en-US" dirty="0" smtClean="0"/>
              <a:t>Associate Director, Academic Technology Services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291"/>
            <a:ext cx="4038600" cy="414671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Ryan McCabe</a:t>
            </a:r>
          </a:p>
          <a:p>
            <a:r>
              <a:rPr lang="en-US" dirty="0" smtClean="0"/>
              <a:t>Finger Lakes Community College</a:t>
            </a:r>
          </a:p>
          <a:p>
            <a:r>
              <a:rPr lang="en-US" dirty="0" smtClean="0"/>
              <a:t>Assistant Director, Online Learning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5931691"/>
            <a:ext cx="3335020" cy="8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auxPro OT" charset="0"/>
              </a:rPr>
              <a:t>Elluminate</a:t>
            </a:r>
            <a:r>
              <a:rPr lang="en-US" dirty="0" smtClean="0">
                <a:latin typeface="AauxPro OT" charset="0"/>
              </a:rPr>
              <a:t> / Collaborate</a:t>
            </a:r>
            <a:br>
              <a:rPr lang="en-US" dirty="0" smtClean="0">
                <a:latin typeface="AauxPro OT" charset="0"/>
              </a:rPr>
            </a:br>
            <a:r>
              <a:rPr lang="en-US" dirty="0" smtClean="0">
                <a:latin typeface="AauxPro OT" charset="0"/>
              </a:rPr>
              <a:t>Support</a:t>
            </a:r>
            <a:endParaRPr lang="en-US" dirty="0">
              <a:latin typeface="AauxPro OT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a.k.a. Roadside Assistance</a:t>
            </a:r>
            <a:endParaRPr lang="en-US" dirty="0"/>
          </a:p>
        </p:txBody>
      </p:sp>
      <p:pic>
        <p:nvPicPr>
          <p:cNvPr id="20483" name="Content Placeholder 3" descr="road side assist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9" y="1295400"/>
            <a:ext cx="2452485" cy="283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0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69626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53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Where to find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58248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1799" y="2328332"/>
            <a:ext cx="11430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533" y="2777065"/>
            <a:ext cx="179493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  <a:ea typeface="+mj-ea"/>
              </a:rPr>
              <a:t>Support page on wiki.sln.suny.edu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908247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403600" y="3515360"/>
            <a:ext cx="609600" cy="223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442720" y="5405120"/>
            <a:ext cx="650240" cy="20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59760" y="6471920"/>
            <a:ext cx="650240" cy="20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04080" y="4277360"/>
            <a:ext cx="619760" cy="314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4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Calibri" charset="0"/>
                <a:ea typeface="+mj-ea"/>
              </a:rPr>
              <a:t>Are you an SLN Campus? Contact SLN HelpDesk.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2775"/>
            <a:ext cx="6959600" cy="493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8100"/>
            <a:ext cx="7086600" cy="283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auxPro OT" charset="0"/>
              </a:rPr>
              <a:t>Other SUNY campuses, contact ITEC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9144000" cy="4493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07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auxPro OT" charset="0"/>
              </a:rPr>
              <a:t>Campus Elluminate Support Staff (CESS)</a:t>
            </a:r>
          </a:p>
        </p:txBody>
      </p:sp>
      <p:pic>
        <p:nvPicPr>
          <p:cNvPr id="27650" name="Content Placeholder 3" descr="Campus_Elluminate_Support_Staff_(CESS)_Sup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339" y="2133600"/>
            <a:ext cx="11251339" cy="44964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6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  <a:ea typeface="+mj-ea"/>
              </a:rPr>
              <a:t>ITEC AtTask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6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alibri" charset="0"/>
                <a:ea typeface="+mj-ea"/>
              </a:rPr>
              <a:t>w</a:t>
            </a:r>
            <a:r>
              <a:rPr lang="en-US" dirty="0" err="1" smtClean="0">
                <a:latin typeface="Calibri" charset="0"/>
                <a:ea typeface="+mj-ea"/>
              </a:rPr>
              <a:t>iki.suny.edu</a:t>
            </a:r>
            <a:r>
              <a:rPr lang="en-US" dirty="0" smtClean="0">
                <a:latin typeface="Calibri" charset="0"/>
                <a:ea typeface="+mj-ea"/>
              </a:rPr>
              <a:t> </a:t>
            </a:r>
            <a:r>
              <a:rPr lang="en-US" dirty="0">
                <a:latin typeface="Calibri" charset="0"/>
                <a:ea typeface="+mj-ea"/>
              </a:rPr>
              <a:t>Support</a:t>
            </a:r>
          </a:p>
        </p:txBody>
      </p:sp>
      <p:pic>
        <p:nvPicPr>
          <p:cNvPr id="30722" name="Content Placeholder 3" descr="Using_ITEC's_HelpDesk_to_get_sup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03438"/>
            <a:ext cx="7867650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7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Helpful Information when contacting SLN or ITEC</a:t>
            </a:r>
          </a:p>
        </p:txBody>
      </p:sp>
      <p:pic>
        <p:nvPicPr>
          <p:cNvPr id="32770" name="Content Placeholder 3" descr="ITEC_information_needed_for_Connection_Issu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2122486"/>
            <a:ext cx="9111036" cy="4483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Student’s Perspective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4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  <a:ea typeface="+mj-ea"/>
              </a:rPr>
              <a:t>Other Resources</a:t>
            </a:r>
          </a:p>
        </p:txBody>
      </p:sp>
      <p:pic>
        <p:nvPicPr>
          <p:cNvPr id="34818" name="Content Placeholder 3" descr="Blackboard_Collaborate_Support_Por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982"/>
            <a:ext cx="9144000" cy="52290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4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Lakes Community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McCabe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8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 Lakes Community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Canandaigua, NY</a:t>
            </a:r>
          </a:p>
          <a:p>
            <a:r>
              <a:rPr lang="en-US" dirty="0"/>
              <a:t>6</a:t>
            </a:r>
            <a:r>
              <a:rPr lang="en-US" dirty="0" smtClean="0"/>
              <a:t>,000 students</a:t>
            </a:r>
          </a:p>
          <a:p>
            <a:r>
              <a:rPr lang="en-US" dirty="0" smtClean="0"/>
              <a:t>200 online courses per semester</a:t>
            </a:r>
          </a:p>
          <a:p>
            <a:r>
              <a:rPr lang="en-US" dirty="0" smtClean="0"/>
              <a:t>Faculty and students across the globe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86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Enhancing Interactions</a:t>
            </a:r>
            <a:endParaRPr lang="en-US" dirty="0"/>
          </a:p>
        </p:txBody>
      </p:sp>
      <p:pic>
        <p:nvPicPr>
          <p:cNvPr id="4" name="Content Placeholder 3" descr="collabor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86" r="-28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89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Administrator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Instructors love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Instructional value</a:t>
            </a:r>
          </a:p>
          <a:p>
            <a:r>
              <a:rPr lang="en-US" dirty="0" smtClean="0"/>
              <a:t>Intuitive = low training needs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Moderator Privileges</a:t>
            </a:r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Both accessible and transportable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4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  <a:p>
            <a:r>
              <a:rPr lang="en-US" dirty="0"/>
              <a:t>Apple</a:t>
            </a:r>
          </a:p>
          <a:p>
            <a:r>
              <a:rPr lang="en-US" dirty="0" smtClean="0"/>
              <a:t>Automatic </a:t>
            </a:r>
            <a:r>
              <a:rPr lang="en-US" dirty="0"/>
              <a:t>start does not always work</a:t>
            </a:r>
          </a:p>
          <a:p>
            <a:r>
              <a:rPr lang="en-US" dirty="0"/>
              <a:t>Application </a:t>
            </a:r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 Lakes Campus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“Welcome Session”</a:t>
            </a:r>
          </a:p>
          <a:p>
            <a:pPr lvl="1"/>
            <a:r>
              <a:rPr lang="en-US" dirty="0" smtClean="0"/>
              <a:t>During first week of class</a:t>
            </a:r>
          </a:p>
          <a:p>
            <a:r>
              <a:rPr lang="en-US" dirty="0" smtClean="0"/>
              <a:t>Targeted Review/Help Sessions</a:t>
            </a:r>
          </a:p>
          <a:p>
            <a:r>
              <a:rPr lang="en-US" dirty="0" smtClean="0"/>
              <a:t>Office Hours</a:t>
            </a:r>
          </a:p>
          <a:p>
            <a:r>
              <a:rPr lang="en-US" dirty="0" smtClean="0"/>
              <a:t>Hybrid Course Delivery</a:t>
            </a:r>
          </a:p>
          <a:p>
            <a:r>
              <a:rPr lang="en-US" dirty="0" smtClean="0"/>
              <a:t>Technical Training for faculty</a:t>
            </a:r>
          </a:p>
          <a:p>
            <a:r>
              <a:rPr lang="en-US" dirty="0" smtClean="0"/>
              <a:t>Student Assistance 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43700" y="340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an Instructor’s Perspective</a:t>
            </a:r>
            <a:endParaRPr lang="en-US" dirty="0"/>
          </a:p>
        </p:txBody>
      </p:sp>
      <p:pic>
        <p:nvPicPr>
          <p:cNvPr id="4" name="Content Placeholder 3" descr="Vo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36" b="-13736"/>
          <a:stretch>
            <a:fillRect/>
          </a:stretch>
        </p:blipFill>
        <p:spPr>
          <a:xfrm>
            <a:off x="457200" y="1979613"/>
            <a:ext cx="8229600" cy="4146550"/>
          </a:xfrm>
        </p:spPr>
      </p:pic>
    </p:spTree>
    <p:extLst>
      <p:ext uri="{BB962C8B-B14F-4D97-AF65-F5344CB8AC3E}">
        <p14:creationId xmlns:p14="http://schemas.microsoft.com/office/powerpoint/2010/main" val="90918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voic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42" b="-71142"/>
          <a:stretch>
            <a:fillRect/>
          </a:stretch>
        </p:blipFill>
        <p:spPr/>
      </p:pic>
      <p:pic>
        <p:nvPicPr>
          <p:cNvPr id="3" name="Picture 2" descr="Voic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66"/>
            <a:ext cx="9144000" cy="1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“teaching presence” not teacher presence, with a manageable amount of time and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9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M.S. in Information Design &amp; Technology</a:t>
            </a:r>
          </a:p>
          <a:p>
            <a:pPr lvl="1"/>
            <a:r>
              <a:rPr lang="en-US" dirty="0" smtClean="0"/>
              <a:t>Full-online degree program</a:t>
            </a:r>
          </a:p>
          <a:p>
            <a:pPr lvl="1"/>
            <a:r>
              <a:rPr lang="en-US" dirty="0" smtClean="0"/>
              <a:t>Two courses (6 credits) per semester</a:t>
            </a:r>
          </a:p>
          <a:p>
            <a:pPr lvl="1"/>
            <a:r>
              <a:rPr lang="en-US" dirty="0" smtClean="0"/>
              <a:t>ANGEL (version 8)</a:t>
            </a:r>
          </a:p>
        </p:txBody>
      </p:sp>
    </p:spTree>
    <p:extLst>
      <p:ext uri="{BB962C8B-B14F-4D97-AF65-F5344CB8AC3E}">
        <p14:creationId xmlns:p14="http://schemas.microsoft.com/office/powerpoint/2010/main" val="2048371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Instructor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Easy to use/Connectivity</a:t>
            </a:r>
          </a:p>
          <a:p>
            <a:r>
              <a:rPr lang="en-US" dirty="0" smtClean="0"/>
              <a:t>Creating </a:t>
            </a:r>
            <a:r>
              <a:rPr lang="en-US" dirty="0"/>
              <a:t>strong </a:t>
            </a:r>
            <a:r>
              <a:rPr lang="en-US" dirty="0" smtClean="0"/>
              <a:t>connections, persistence</a:t>
            </a:r>
            <a:endParaRPr lang="en-US" dirty="0"/>
          </a:p>
          <a:p>
            <a:r>
              <a:rPr lang="en-US" dirty="0"/>
              <a:t>Recording of </a:t>
            </a:r>
            <a:r>
              <a:rPr lang="en-US" dirty="0" smtClean="0"/>
              <a:t>sessions, explaining concepts</a:t>
            </a:r>
          </a:p>
          <a:p>
            <a:r>
              <a:rPr lang="en-US" dirty="0" smtClean="0"/>
              <a:t>Visual, auditory, and hands on, learning styles</a:t>
            </a:r>
          </a:p>
          <a:p>
            <a:r>
              <a:rPr lang="en-US" dirty="0" smtClean="0"/>
              <a:t>Allows moderator to control other screens, guided tour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67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or Comments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00" y="2159000"/>
            <a:ext cx="3670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“SyncTalk” (Elluminate) sessions</a:t>
            </a:r>
          </a:p>
          <a:p>
            <a:pPr lvl="1"/>
            <a:r>
              <a:rPr lang="en-US" dirty="0" smtClean="0"/>
              <a:t>Scheduled based on instructor’s convenience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5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94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99100" y="3009900"/>
            <a:ext cx="3530600" cy="12319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0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61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99100" y="2489200"/>
            <a:ext cx="3530600" cy="12319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(Live Sessions)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“Facetime” with instructor &amp; peers</a:t>
            </a:r>
          </a:p>
          <a:p>
            <a:pPr lvl="1"/>
            <a:r>
              <a:rPr lang="en-US" dirty="0" smtClean="0"/>
              <a:t>Chat</a:t>
            </a:r>
          </a:p>
          <a:p>
            <a:pPr lvl="1"/>
            <a:r>
              <a:rPr lang="en-US" dirty="0" smtClean="0"/>
              <a:t>Whiteboard</a:t>
            </a:r>
          </a:p>
          <a:p>
            <a:pPr lvl="1"/>
            <a:r>
              <a:rPr lang="en-US" dirty="0" smtClean="0"/>
              <a:t>Voice</a:t>
            </a:r>
          </a:p>
          <a:p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Live “lecture” without commute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94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(Recordings)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session content at any time</a:t>
            </a:r>
          </a:p>
          <a:p>
            <a:r>
              <a:rPr lang="en-US" dirty="0" smtClean="0"/>
              <a:t>Review content multiple times</a:t>
            </a:r>
          </a:p>
          <a:p>
            <a:endParaRPr lang="en-US" dirty="0" smtClean="0"/>
          </a:p>
          <a:p>
            <a:r>
              <a:rPr lang="en-US" dirty="0" smtClean="0"/>
              <a:t>Recording indexes are crucial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difficulties</a:t>
            </a:r>
          </a:p>
          <a:p>
            <a:pPr lvl="1"/>
            <a:r>
              <a:rPr lang="en-US" dirty="0" smtClean="0"/>
              <a:t>Instructor troubles sharing screen</a:t>
            </a:r>
          </a:p>
          <a:p>
            <a:pPr lvl="1"/>
            <a:r>
              <a:rPr lang="en-US" dirty="0" smtClean="0"/>
              <a:t>Limits value of recording (w/o screen share)\</a:t>
            </a:r>
          </a:p>
          <a:p>
            <a:pPr lvl="1"/>
            <a:r>
              <a:rPr lang="en-US" dirty="0" smtClean="0"/>
              <a:t>Java updates</a:t>
            </a:r>
          </a:p>
          <a:p>
            <a:r>
              <a:rPr lang="en-US" dirty="0" smtClean="0"/>
              <a:t>Scheduled time not necessarily convenient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0901"/>
      </p:ext>
    </p:extLst>
  </p:cSld>
  <p:clrMapOvr>
    <a:masterClrMapping/>
  </p:clrMapOvr>
</p:sld>
</file>

<file path=ppt/theme/theme1.xml><?xml version="1.0" encoding="utf-8"?>
<a:theme xmlns:a="http://schemas.openxmlformats.org/drawingml/2006/main" name="SUNY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SUNY-template.potx</Template>
  <TotalTime>425</TotalTime>
  <Words>450</Words>
  <Application>Microsoft Macintosh PowerPoint</Application>
  <PresentationFormat>On-screen Show (4:3)</PresentationFormat>
  <Paragraphs>102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SUNY-template</vt:lpstr>
      <vt:lpstr> Using Elluminate / Collaborate Inside of the LMS</vt:lpstr>
      <vt:lpstr>One Student’s Perspective</vt:lpstr>
      <vt:lpstr>Overview</vt:lpstr>
      <vt:lpstr>Scheduling</vt:lpstr>
      <vt:lpstr>PowerPoint Presentation</vt:lpstr>
      <vt:lpstr>PowerPoint Presentation</vt:lpstr>
      <vt:lpstr>Value (Live Sessions)</vt:lpstr>
      <vt:lpstr>Value (Recordings)</vt:lpstr>
      <vt:lpstr>Difficulties</vt:lpstr>
      <vt:lpstr>Elluminate / Collaborate Support</vt:lpstr>
      <vt:lpstr>PowerPoint Presentation</vt:lpstr>
      <vt:lpstr>Where to find Support</vt:lpstr>
      <vt:lpstr>Support page on wiki.sln.suny.edu</vt:lpstr>
      <vt:lpstr>Are you an SLN Campus? Contact SLN HelpDesk.</vt:lpstr>
      <vt:lpstr>Other SUNY campuses, contact ITEC</vt:lpstr>
      <vt:lpstr>Campus Elluminate Support Staff (CESS)</vt:lpstr>
      <vt:lpstr>ITEC AtTask</vt:lpstr>
      <vt:lpstr>wiki.suny.edu Support</vt:lpstr>
      <vt:lpstr>Helpful Information when contacting SLN or ITEC</vt:lpstr>
      <vt:lpstr>Other Resources</vt:lpstr>
      <vt:lpstr>Finger Lakes Community College</vt:lpstr>
      <vt:lpstr>Finger Lakes Community College</vt:lpstr>
      <vt:lpstr>Enhancing Interactions</vt:lpstr>
      <vt:lpstr>From Administrator Perspective</vt:lpstr>
      <vt:lpstr>Disadvantages</vt:lpstr>
      <vt:lpstr>Finger Lakes Campus Use</vt:lpstr>
      <vt:lpstr>From an Instructor’s Perspective</vt:lpstr>
      <vt:lpstr>PowerPoint Presentation</vt:lpstr>
      <vt:lpstr>PowerPoint Presentation</vt:lpstr>
      <vt:lpstr>From Instructor Perspective</vt:lpstr>
      <vt:lpstr>Questions or Comments</vt:lpstr>
    </vt:vector>
  </TitlesOfParts>
  <Company>State University of New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Cohen</dc:creator>
  <cp:lastModifiedBy>Doug Cohen</cp:lastModifiedBy>
  <cp:revision>158</cp:revision>
  <cp:lastPrinted>2011-05-10T13:55:09Z</cp:lastPrinted>
  <dcterms:created xsi:type="dcterms:W3CDTF">2012-04-02T12:56:30Z</dcterms:created>
  <dcterms:modified xsi:type="dcterms:W3CDTF">2013-06-20T11:35:36Z</dcterms:modified>
</cp:coreProperties>
</file>