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3" r:id="rId5"/>
    <p:sldId id="260" r:id="rId6"/>
    <p:sldId id="265" r:id="rId7"/>
    <p:sldId id="269" r:id="rId8"/>
    <p:sldId id="267" r:id="rId9"/>
    <p:sldId id="261" r:id="rId10"/>
    <p:sldId id="266" r:id="rId11"/>
    <p:sldId id="268" r:id="rId12"/>
    <p:sldId id="271" r:id="rId13"/>
    <p:sldId id="272" r:id="rId14"/>
    <p:sldId id="273" r:id="rId15"/>
    <p:sldId id="274" r:id="rId16"/>
    <p:sldId id="277" r:id="rId17"/>
    <p:sldId id="275" r:id="rId18"/>
    <p:sldId id="276" r:id="rId19"/>
    <p:sldId id="262" r:id="rId20"/>
    <p:sldId id="278" r:id="rId21"/>
    <p:sldId id="280" r:id="rId22"/>
    <p:sldId id="281" r:id="rId23"/>
    <p:sldId id="282" r:id="rId24"/>
    <p:sldId id="279" r:id="rId25"/>
    <p:sldId id="283" r:id="rId26"/>
    <p:sldId id="270" r:id="rId27"/>
    <p:sldId id="264" r:id="rId28"/>
    <p:sldId id="284" r:id="rId29"/>
    <p:sldId id="25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196"/>
    <a:srgbClr val="F49709"/>
    <a:srgbClr val="D58408"/>
    <a:srgbClr val="1C6CB5"/>
    <a:srgbClr val="D5C139"/>
    <a:srgbClr val="ECD63F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09" autoAdjust="0"/>
  </p:normalViewPr>
  <p:slideViewPr>
    <p:cSldViewPr>
      <p:cViewPr>
        <p:scale>
          <a:sx n="100" d="100"/>
          <a:sy n="100" d="100"/>
        </p:scale>
        <p:origin x="-1176" y="-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F7A51-B5A5-074A-B07A-CAA28803D5B4}" type="datetimeFigureOut">
              <a:rPr lang="en-US" smtClean="0"/>
              <a:t>6/19/13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96BF-BBA6-C84B-883E-BD343B48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Somewhat dated</a:t>
            </a:r>
            <a:r>
              <a:rPr lang="en-US" baseline="0" dirty="0" smtClean="0"/>
              <a:t> – analysis is from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D96BF-BBA6-C84B-883E-BD343B48F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Blocks</a:t>
            </a:r>
            <a:r>
              <a:rPr lang="en-US" baseline="0" dirty="0" smtClean="0"/>
              <a:t> are replicated across multiple nodes. Raid on each node is not </a:t>
            </a:r>
            <a:r>
              <a:rPr lang="en-US" baseline="0" dirty="0" err="1" smtClean="0"/>
              <a:t>nec’y</a:t>
            </a:r>
            <a:r>
              <a:rPr lang="en-US" baseline="0" dirty="0" smtClean="0"/>
              <a:t>. If a node fails, HDFS is 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D96BF-BBA6-C84B-883E-BD343B48F5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Blocks</a:t>
            </a:r>
            <a:r>
              <a:rPr lang="en-US" baseline="0" dirty="0" smtClean="0"/>
              <a:t> are replicated across multiple nodes. Raid on each node is not </a:t>
            </a:r>
            <a:r>
              <a:rPr lang="en-US" baseline="0" dirty="0" err="1" smtClean="0"/>
              <a:t>nec’y</a:t>
            </a:r>
            <a:r>
              <a:rPr lang="en-US" baseline="0" dirty="0" smtClean="0"/>
              <a:t>. If a node fails, HDFS is ok.</a:t>
            </a:r>
          </a:p>
          <a:p>
            <a:r>
              <a:rPr lang="en-US" baseline="0" dirty="0" smtClean="0"/>
              <a:t>Configuring rack awareness: http://free-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-</a:t>
            </a:r>
            <a:r>
              <a:rPr lang="en-US" baseline="0" dirty="0" err="1" smtClean="0"/>
              <a:t>tutorials.blogspot.com</a:t>
            </a:r>
            <a:r>
              <a:rPr lang="en-US" baseline="0" dirty="0" smtClean="0"/>
              <a:t>/2011/04/rack-</a:t>
            </a:r>
            <a:r>
              <a:rPr lang="en-US" baseline="0" dirty="0" err="1" smtClean="0"/>
              <a:t>awareness.html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D96BF-BBA6-C84B-883E-BD343B48F5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network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D96BF-BBA6-C84B-883E-BD343B48F5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Mapper</a:t>
            </a:r>
            <a:r>
              <a:rPr lang="en-US" baseline="0" dirty="0" smtClean="0"/>
              <a:t> maps a set of input K/V pairs into a set of intermediate K/V pairs. </a:t>
            </a:r>
          </a:p>
          <a:p>
            <a:r>
              <a:rPr lang="en-US" baseline="0" dirty="0" smtClean="0"/>
              <a:t>Reducer reduces a set of K/V pairs that share common K values into a smaller set of K/V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D96BF-BBA6-C84B-883E-BD343B48F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_COLOR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53" r:id="rId3"/>
    <p:sldLayoutId id="2147483848" r:id="rId4"/>
    <p:sldLayoutId id="2147483849" r:id="rId5"/>
    <p:sldLayoutId id="2147483850" r:id="rId6"/>
    <p:sldLayoutId id="2147483851" r:id="rId7"/>
    <p:sldLayoutId id="214748385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cmurphy@buffalo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ig_(programming_tool)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base.apache.org" TargetMode="External"/><Relationship Id="rId3" Type="http://schemas.openxmlformats.org/officeDocument/2006/relationships/hyperlink" Target="https://cwiki.apache.org/confluence/display/Hive/GettingStart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tsdb.net/" TargetMode="External"/><Relationship Id="rId3" Type="http://schemas.openxmlformats.org/officeDocument/2006/relationships/hyperlink" Target="http://opentsdb.net/schema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ZFdyw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://www.cvent.com/d/scqth8?dvce=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ogle_File_System" TargetMode="External"/><Relationship Id="rId4" Type="http://schemas.openxmlformats.org/officeDocument/2006/relationships/hyperlink" Target="http://goo.gl/ZFdyw" TargetMode="External"/><Relationship Id="rId5" Type="http://schemas.openxmlformats.org/officeDocument/2006/relationships/hyperlink" Target="http://wiki.apache.org/hadoop/MountableHDF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13716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Hadoop</a:t>
            </a:r>
            <a:r>
              <a:rPr lang="en-US" sz="32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: Is It Right For You?</a:t>
            </a:r>
          </a:p>
          <a:p>
            <a:pPr algn="ctr">
              <a:lnSpc>
                <a:spcPct val="110000"/>
              </a:lnSpc>
            </a:pPr>
            <a:endParaRPr lang="en-US" sz="32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rPr>
              <a:t>Jeff Murphy</a:t>
            </a:r>
          </a:p>
          <a:p>
            <a:pPr algn="ctr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  <a:hlinkClick r:id="rId2"/>
              </a:rPr>
              <a:t>jcmurphy@buffalo.edu</a:t>
            </a:r>
            <a:endParaRPr lang="en-US" sz="3200" dirty="0" smtClean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>
              <a:lnSpc>
                <a:spcPct val="110000"/>
              </a:lnSpc>
            </a:pPr>
            <a:endParaRPr lang="en-US" sz="3200" dirty="0">
              <a:solidFill>
                <a:schemeClr val="bg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47800"/>
          </a:xfrm>
        </p:spPr>
        <p:txBody>
          <a:bodyPr/>
          <a:lstStyle/>
          <a:p>
            <a:r>
              <a:rPr lang="en-US" dirty="0" smtClean="0"/>
              <a:t>Data/Compute Collocation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994848" cy="48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6248400"/>
            <a:ext cx="3312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</a:rPr>
              <a:t>In-rack</a:t>
            </a:r>
            <a:r>
              <a:rPr lang="tr-TR" b="1" dirty="0" smtClean="0">
                <a:solidFill>
                  <a:srgbClr val="002060"/>
                </a:solidFill>
              </a:rPr>
              <a:t> = </a:t>
            </a:r>
            <a:r>
              <a:rPr lang="tr-TR" b="1" dirty="0" err="1">
                <a:solidFill>
                  <a:srgbClr val="002060"/>
                </a:solidFill>
              </a:rPr>
              <a:t>lower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latency</a:t>
            </a:r>
            <a:r>
              <a:rPr lang="tr-TR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0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838199"/>
          </a:xfrm>
        </p:spPr>
        <p:txBody>
          <a:bodyPr/>
          <a:lstStyle/>
          <a:p>
            <a:r>
              <a:rPr lang="en-US" dirty="0" smtClean="0"/>
              <a:t>HDFS + MR = </a:t>
            </a:r>
            <a:r>
              <a:rPr lang="en-US" dirty="0" err="1" smtClean="0"/>
              <a:t>Hadoop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40960" cy="43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990599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7620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914399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9144000" cy="47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990599"/>
          </a:xfrm>
        </p:spPr>
        <p:txBody>
          <a:bodyPr/>
          <a:lstStyle/>
          <a:p>
            <a:r>
              <a:rPr lang="en-US" dirty="0" smtClean="0"/>
              <a:t>Counting Words Seems Impractical?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924800" cy="3581400"/>
          </a:xfrm>
          <a:ln>
            <a:solidFill>
              <a:srgbClr val="FF6600"/>
            </a:solidFill>
          </a:ln>
        </p:spPr>
        <p:txBody>
          <a:bodyPr/>
          <a:lstStyle/>
          <a:p>
            <a:pPr algn="l"/>
            <a:r>
              <a:rPr lang="en-US" sz="1600" dirty="0">
                <a:latin typeface="Arial Black"/>
                <a:cs typeface="Arial Black"/>
              </a:rPr>
              <a:t>&gt;gi|215778351|ref|YP_002261491.1| conjugative transfer protein </a:t>
            </a:r>
            <a:r>
              <a:rPr lang="en-US" sz="1600" dirty="0" err="1">
                <a:latin typeface="Arial Black"/>
                <a:cs typeface="Arial Black"/>
              </a:rPr>
              <a:t>TraY</a:t>
            </a:r>
            <a:r>
              <a:rPr lang="en-US" sz="1600" dirty="0">
                <a:latin typeface="Arial Black"/>
                <a:cs typeface="Arial Black"/>
              </a:rPr>
              <a:t> [</a:t>
            </a:r>
            <a:r>
              <a:rPr lang="en-US" sz="1600" dirty="0" err="1" smtClean="0">
                <a:latin typeface="Arial Black"/>
                <a:cs typeface="Arial Black"/>
              </a:rPr>
              <a:t>Aliivibrio</a:t>
            </a:r>
            <a:r>
              <a:rPr lang="en-US" sz="1600" dirty="0" smtClean="0">
                <a:latin typeface="Arial Black"/>
                <a:cs typeface="Arial Black"/>
              </a:rPr>
              <a:t> </a:t>
            </a:r>
            <a:r>
              <a:rPr lang="en-US" sz="1600" dirty="0" err="1" smtClean="0">
                <a:latin typeface="Arial Black"/>
                <a:cs typeface="Arial Black"/>
              </a:rPr>
              <a:t>salmonicida</a:t>
            </a:r>
            <a:r>
              <a:rPr lang="en-US" sz="1600" dirty="0" smtClean="0">
                <a:latin typeface="Arial Black"/>
                <a:cs typeface="Arial Black"/>
              </a:rPr>
              <a:t> </a:t>
            </a:r>
            <a:r>
              <a:rPr lang="en-US" sz="1600" dirty="0">
                <a:latin typeface="Arial Black"/>
                <a:cs typeface="Arial Black"/>
              </a:rPr>
              <a:t>LFI1238</a:t>
            </a:r>
            <a:r>
              <a:rPr lang="en-US" sz="1600" dirty="0" smtClean="0">
                <a:latin typeface="Arial Black"/>
                <a:cs typeface="Arial Black"/>
              </a:rPr>
              <a:t>]</a:t>
            </a:r>
            <a:endParaRPr lang="en-US" sz="1600" dirty="0">
              <a:latin typeface="Arial Black"/>
              <a:cs typeface="Arial Black"/>
            </a:endParaRPr>
          </a:p>
          <a:p>
            <a:pPr algn="l"/>
            <a:r>
              <a:rPr lang="en-US" sz="1600" i="1" dirty="0">
                <a:latin typeface="Arial Black"/>
                <a:cs typeface="Arial Black"/>
              </a:rPr>
              <a:t>MKKETSVNIVMDQKCNHLLNISKETSGRTKRNEAAARLKDHLLRFQHQDSWEVQKK</a:t>
            </a:r>
          </a:p>
          <a:p>
            <a:pPr algn="l"/>
            <a:r>
              <a:rPr lang="en-US" sz="1600" dirty="0">
                <a:latin typeface="Arial Black"/>
                <a:cs typeface="Arial Black"/>
              </a:rPr>
              <a:t>&gt;gi|215778352|ref|YP_002261492.1| conjugative transfer protein </a:t>
            </a:r>
            <a:r>
              <a:rPr lang="en-US" sz="1600" dirty="0" err="1">
                <a:latin typeface="Arial Black"/>
                <a:cs typeface="Arial Black"/>
              </a:rPr>
              <a:t>TraA</a:t>
            </a:r>
            <a:r>
              <a:rPr lang="en-US" sz="1600" dirty="0">
                <a:latin typeface="Arial Black"/>
                <a:cs typeface="Arial Black"/>
              </a:rPr>
              <a:t>, putative </a:t>
            </a:r>
            <a:r>
              <a:rPr lang="en-US" sz="1600" dirty="0" err="1">
                <a:latin typeface="Arial Black"/>
                <a:cs typeface="Arial Black"/>
              </a:rPr>
              <a:t>fimbrial</a:t>
            </a:r>
            <a:r>
              <a:rPr lang="en-US" sz="1600" dirty="0">
                <a:latin typeface="Arial Black"/>
                <a:cs typeface="Arial Black"/>
              </a:rPr>
              <a:t> protein precursor [</a:t>
            </a:r>
            <a:r>
              <a:rPr lang="en-US" sz="1600" dirty="0" err="1">
                <a:latin typeface="Arial Black"/>
                <a:cs typeface="Arial Black"/>
              </a:rPr>
              <a:t>Aliivibrio</a:t>
            </a:r>
            <a:r>
              <a:rPr lang="en-US" sz="1600" dirty="0">
                <a:latin typeface="Arial Black"/>
                <a:cs typeface="Arial Black"/>
              </a:rPr>
              <a:t> </a:t>
            </a:r>
            <a:r>
              <a:rPr lang="en-US" sz="1600" dirty="0" err="1">
                <a:latin typeface="Arial Black"/>
                <a:cs typeface="Arial Black"/>
              </a:rPr>
              <a:t>salmonicida</a:t>
            </a:r>
            <a:r>
              <a:rPr lang="en-US" sz="1600" dirty="0">
                <a:latin typeface="Arial Black"/>
                <a:cs typeface="Arial Black"/>
              </a:rPr>
              <a:t> LFI1238]</a:t>
            </a:r>
          </a:p>
          <a:p>
            <a:pPr algn="l"/>
            <a:r>
              <a:rPr lang="en-US" sz="1600" i="1" dirty="0" smtClean="0">
                <a:latin typeface="Arial Black"/>
                <a:cs typeface="Arial Black"/>
              </a:rPr>
              <a:t>MMKKWITPRNLLLTGTSVLLATQPALAADMFASGKTAIKDTVGTDSTVETAILSAGAVGAALTGFITKNWIGAIGGFAVGMIFWSVVAPMVGL</a:t>
            </a:r>
            <a:endParaRPr lang="en-US" sz="1600" i="1" dirty="0">
              <a:latin typeface="Arial Black"/>
              <a:cs typeface="Arial Black"/>
            </a:endParaRPr>
          </a:p>
          <a:p>
            <a:pPr algn="l"/>
            <a:r>
              <a:rPr lang="en-US" sz="1600" b="1" dirty="0">
                <a:latin typeface="Arial Black"/>
                <a:cs typeface="Arial Black"/>
              </a:rPr>
              <a:t>&gt;gi|215778353|ref|YP_002261493.1| conjugative transfer protein </a:t>
            </a:r>
            <a:r>
              <a:rPr lang="en-US" sz="1600" b="1" dirty="0" err="1">
                <a:latin typeface="Arial Black"/>
                <a:cs typeface="Arial Black"/>
              </a:rPr>
              <a:t>TraL</a:t>
            </a:r>
            <a:r>
              <a:rPr lang="en-US" sz="1600" b="1" dirty="0">
                <a:latin typeface="Arial Black"/>
                <a:cs typeface="Arial Black"/>
              </a:rPr>
              <a:t> [</a:t>
            </a:r>
            <a:r>
              <a:rPr lang="en-US" sz="1600" b="1" dirty="0" err="1">
                <a:latin typeface="Arial Black"/>
                <a:cs typeface="Arial Black"/>
              </a:rPr>
              <a:t>Aliivibrio</a:t>
            </a:r>
            <a:r>
              <a:rPr lang="en-US" sz="1600" b="1" dirty="0">
                <a:latin typeface="Arial Black"/>
                <a:cs typeface="Arial Black"/>
              </a:rPr>
              <a:t> </a:t>
            </a:r>
            <a:r>
              <a:rPr lang="en-US" sz="1600" b="1" dirty="0" err="1">
                <a:latin typeface="Arial Black"/>
                <a:cs typeface="Arial Black"/>
              </a:rPr>
              <a:t>salmonicida</a:t>
            </a:r>
            <a:r>
              <a:rPr lang="en-US" sz="1600" b="1" dirty="0">
                <a:latin typeface="Arial Black"/>
                <a:cs typeface="Arial Black"/>
              </a:rPr>
              <a:t> LFI1238]</a:t>
            </a:r>
          </a:p>
          <a:p>
            <a:pPr algn="l"/>
            <a:r>
              <a:rPr lang="en-US" sz="1600" i="1" dirty="0" smtClean="0">
                <a:latin typeface="Arial Black"/>
                <a:cs typeface="Arial Black"/>
              </a:rPr>
              <a:t>MEDPHLFYAIPKHLNKGKTIVGLPQSEVLPALLLFAVFFIAKHQLIGLVIGVVWFAGLRIIKTKYGDNIIPLALHWYGSTHVNQHLFTRTPSANKRYWIF</a:t>
            </a:r>
            <a:endParaRPr lang="en-US" sz="1600" i="1" dirty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4132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/>
                <a:cs typeface="Arial Black"/>
              </a:rPr>
              <a:t>1</a:t>
            </a:r>
          </a:p>
          <a:p>
            <a:endParaRPr lang="en-US" sz="1600" dirty="0">
              <a:latin typeface="Arial Black"/>
              <a:cs typeface="Arial Black"/>
            </a:endParaRPr>
          </a:p>
          <a:p>
            <a:r>
              <a:rPr lang="en-US" sz="1600" dirty="0" smtClean="0">
                <a:latin typeface="Arial Black"/>
                <a:cs typeface="Arial Black"/>
              </a:rPr>
              <a:t>2</a:t>
            </a:r>
          </a:p>
          <a:p>
            <a:endParaRPr lang="en-US" sz="1600" dirty="0" smtClean="0">
              <a:latin typeface="Arial Black"/>
              <a:cs typeface="Arial Black"/>
            </a:endParaRPr>
          </a:p>
          <a:p>
            <a:r>
              <a:rPr lang="en-US" sz="1600" dirty="0" smtClean="0">
                <a:latin typeface="Arial Black"/>
                <a:cs typeface="Arial Black"/>
              </a:rPr>
              <a:t>3</a:t>
            </a:r>
          </a:p>
          <a:p>
            <a:endParaRPr lang="en-US" sz="1600" dirty="0">
              <a:latin typeface="Arial Black"/>
              <a:cs typeface="Arial Black"/>
            </a:endParaRPr>
          </a:p>
          <a:p>
            <a:endParaRPr lang="en-US" sz="1600" dirty="0" smtClean="0">
              <a:latin typeface="Arial Black"/>
              <a:cs typeface="Arial Black"/>
            </a:endParaRPr>
          </a:p>
          <a:p>
            <a:r>
              <a:rPr lang="en-US" sz="1600" dirty="0" smtClean="0">
                <a:latin typeface="Arial Black"/>
                <a:cs typeface="Arial Black"/>
              </a:rPr>
              <a:t>4</a:t>
            </a:r>
          </a:p>
          <a:p>
            <a:endParaRPr lang="en-US" sz="1600" dirty="0">
              <a:latin typeface="Arial Black"/>
              <a:cs typeface="Arial Black"/>
            </a:endParaRPr>
          </a:p>
          <a:p>
            <a:endParaRPr lang="en-US" sz="1600" dirty="0" smtClean="0">
              <a:latin typeface="Arial Black"/>
              <a:cs typeface="Arial Black"/>
            </a:endParaRPr>
          </a:p>
          <a:p>
            <a:r>
              <a:rPr lang="en-US" sz="1600" dirty="0" smtClean="0">
                <a:latin typeface="Arial Black"/>
                <a:cs typeface="Arial Black"/>
              </a:rPr>
              <a:t>5</a:t>
            </a:r>
          </a:p>
          <a:p>
            <a:endParaRPr lang="en-US" sz="1600" dirty="0" smtClean="0">
              <a:latin typeface="Arial Black"/>
              <a:cs typeface="Arial Black"/>
            </a:endParaRPr>
          </a:p>
          <a:p>
            <a:r>
              <a:rPr lang="en-US" sz="1600" dirty="0" smtClean="0">
                <a:latin typeface="Arial Black"/>
                <a:cs typeface="Arial Black"/>
              </a:rPr>
              <a:t>6</a:t>
            </a:r>
            <a:endParaRPr lang="en-US" sz="1600" dirty="0"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86400"/>
            <a:ext cx="5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you have TB of this type of data…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0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914399"/>
          </a:xfrm>
        </p:spPr>
        <p:txBody>
          <a:bodyPr/>
          <a:lstStyle/>
          <a:p>
            <a:r>
              <a:rPr lang="en-US" dirty="0" smtClean="0"/>
              <a:t>Asking Questions About </a:t>
            </a:r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696200" cy="3657600"/>
          </a:xfrm>
        </p:spPr>
        <p:txBody>
          <a:bodyPr/>
          <a:lstStyle/>
          <a:p>
            <a:pPr algn="l"/>
            <a:r>
              <a:rPr lang="en-US" dirty="0">
                <a:latin typeface="Arial Black"/>
                <a:cs typeface="Arial Black"/>
              </a:rPr>
              <a:t>&gt;gi|215778351|ref|YP_002261491.1| conjugative transfer protein </a:t>
            </a:r>
            <a:r>
              <a:rPr lang="en-US" dirty="0" err="1">
                <a:latin typeface="Arial Black"/>
                <a:cs typeface="Arial Black"/>
              </a:rPr>
              <a:t>TraY</a:t>
            </a:r>
            <a:r>
              <a:rPr lang="en-US" dirty="0"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[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Aliivibrio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salmonicida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LFI1238]</a:t>
            </a:r>
          </a:p>
          <a:p>
            <a:pPr algn="l"/>
            <a:r>
              <a:rPr lang="en-US" dirty="0">
                <a:latin typeface="Arial Black"/>
                <a:cs typeface="Arial Black"/>
              </a:rPr>
              <a:t>MKKETSVNIVMDQKCNHLLNISKETSGRTKRNEAAARLKDHLLRFQHQDSWEVQKK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How many species match </a:t>
            </a:r>
            <a:r>
              <a:rPr lang="fr-FR" dirty="0">
                <a:solidFill>
                  <a:schemeClr val="tx1"/>
                </a:solidFill>
              </a:rPr>
              <a:t>'[MLIV]Q...</a:t>
            </a:r>
            <a:r>
              <a:rPr lang="fr-FR" dirty="0" smtClean="0">
                <a:solidFill>
                  <a:schemeClr val="tx1"/>
                </a:solidFill>
              </a:rPr>
              <a:t>R’?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9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914399"/>
          </a:xfrm>
        </p:spPr>
        <p:txBody>
          <a:bodyPr/>
          <a:lstStyle/>
          <a:p>
            <a:r>
              <a:rPr lang="en-US" dirty="0" smtClean="0"/>
              <a:t>Asking Questions About </a:t>
            </a:r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96200" cy="365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 Black"/>
                <a:cs typeface="Arial Black"/>
              </a:rPr>
              <a:t>K = [</a:t>
            </a:r>
            <a:r>
              <a:rPr lang="en-US" dirty="0" err="1">
                <a:solidFill>
                  <a:schemeClr val="tx1"/>
                </a:solidFill>
                <a:latin typeface="Arial Black"/>
                <a:cs typeface="Arial Black"/>
              </a:rPr>
              <a:t>Aliivibrio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/>
                <a:cs typeface="Arial Black"/>
              </a:rPr>
              <a:t>salmonicida</a:t>
            </a:r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 LFI1238]</a:t>
            </a:r>
          </a:p>
          <a:p>
            <a:pPr algn="l"/>
            <a:r>
              <a:rPr lang="en-US" dirty="0" smtClean="0">
                <a:latin typeface="Arial Black"/>
                <a:cs typeface="Arial Black"/>
              </a:rPr>
              <a:t>V = </a:t>
            </a:r>
            <a:r>
              <a:rPr lang="en-US" sz="2000" dirty="0" smtClean="0">
                <a:latin typeface="Arial Black"/>
                <a:cs typeface="Arial Black"/>
              </a:rPr>
              <a:t>MKKETSVNIVMDQKCNHLLNISKETSGRTKRNEAAARLKDHLLRFQHQDSWEVQKK</a:t>
            </a:r>
            <a:endParaRPr lang="en-US" sz="2000" dirty="0">
              <a:latin typeface="Arial Black"/>
              <a:cs typeface="Arial Black"/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Transform into K,V to feed into Mapper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9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657600"/>
          </a:xfrm>
        </p:spPr>
        <p:txBody>
          <a:bodyPr/>
          <a:lstStyle/>
          <a:p>
            <a:pPr algn="l"/>
            <a:r>
              <a:rPr lang="en-US" dirty="0" smtClean="0"/>
              <a:t>Every time your Map function sees a match, it outputs “Species,1”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e.g. 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Aliivibrio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/>
                <a:cs typeface="Arial Black"/>
              </a:rPr>
              <a:t>salmonicida</a:t>
            </a: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LFI1238,1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 match -&gt; nothing to output.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Shuffle/Reducer does the counting and merging.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914399"/>
          </a:xfrm>
        </p:spPr>
        <p:txBody>
          <a:bodyPr/>
          <a:lstStyle/>
          <a:p>
            <a:r>
              <a:rPr lang="en-US" dirty="0" smtClean="0"/>
              <a:t>Asking Questions About </a:t>
            </a:r>
            <a:r>
              <a:rPr lang="en-US" dirty="0" smtClean="0"/>
              <a:t>Protein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6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Approachable(?)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You can use Java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Or Python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Or </a:t>
            </a:r>
            <a:r>
              <a:rPr lang="en-US" dirty="0" smtClean="0">
                <a:hlinkClick r:id="rId2"/>
              </a:rPr>
              <a:t>Pig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But probably Hive is easiest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4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Useful DB Members of the </a:t>
            </a:r>
            <a:r>
              <a:rPr lang="en-US" dirty="0" err="1" smtClean="0"/>
              <a:t>Hadoop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Hbase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Hive</a:t>
            </a:r>
            <a:endParaRPr lang="en-US" dirty="0" smtClean="0"/>
          </a:p>
          <a:p>
            <a:r>
              <a:rPr lang="en-US" dirty="0" err="1" smtClean="0"/>
              <a:t>Sqoop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1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Big Data?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670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Multi-</a:t>
            </a:r>
            <a:r>
              <a:rPr lang="en-US" dirty="0" smtClean="0"/>
              <a:t>terabyte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Generally static data (log files, bio data, </a:t>
            </a:r>
            <a:r>
              <a:rPr lang="en-US" dirty="0" err="1" smtClean="0"/>
              <a:t>etc</a:t>
            </a:r>
            <a:r>
              <a:rPr lang="en-US" dirty="0" smtClean="0"/>
              <a:t>) or data that grows but doesn’t get updated/edited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Not transaction oriented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Geared towards analytics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6900" y="3860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5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7432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Semi-structured (has columns but you can add them on the fly)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Primary-Key only (still based on K/V)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Column Oriented</a:t>
            </a:r>
            <a:r>
              <a:rPr lang="en-US" dirty="0"/>
              <a:t> </a:t>
            </a:r>
            <a:r>
              <a:rPr lang="en-US" dirty="0" smtClean="0"/>
              <a:t>(K-&gt;[V1,V2,V3])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Primary Key and Column Names can be overloaded to simulate an index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Auto </a:t>
            </a:r>
            <a:r>
              <a:rPr lang="en-US" dirty="0" err="1" smtClean="0"/>
              <a:t>sharding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Auto compressing (uses Snappy)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Supports insert/delete/update/select (but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use SQL)</a:t>
            </a:r>
          </a:p>
        </p:txBody>
      </p:sp>
    </p:spTree>
    <p:extLst>
      <p:ext uri="{BB962C8B-B14F-4D97-AF65-F5344CB8AC3E}">
        <p14:creationId xmlns:p14="http://schemas.microsoft.com/office/powerpoint/2010/main" val="290500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724400"/>
          </a:xfrm>
        </p:spPr>
        <p:txBody>
          <a:bodyPr/>
          <a:lstStyle/>
          <a:p>
            <a:r>
              <a:rPr lang="en-US" dirty="0" smtClean="0"/>
              <a:t>It’s important to know your questions in advance.</a:t>
            </a:r>
          </a:p>
          <a:p>
            <a:endParaRPr lang="en-US" dirty="0"/>
          </a:p>
          <a:p>
            <a:r>
              <a:rPr lang="en-US" dirty="0" err="1" smtClean="0"/>
              <a:t>Eg</a:t>
            </a:r>
            <a:r>
              <a:rPr lang="en-US" dirty="0" smtClean="0"/>
              <a:t>. Tracking flow data: “find all flows related to 10.10.1.1 between time A and time B”</a:t>
            </a:r>
          </a:p>
          <a:p>
            <a:endParaRPr lang="en-US" dirty="0"/>
          </a:p>
          <a:p>
            <a:r>
              <a:rPr lang="en-US" dirty="0" smtClean="0"/>
              <a:t>That question will have a large impact on how you overload your primary key (</a:t>
            </a:r>
            <a:r>
              <a:rPr lang="en-US" dirty="0" err="1" smtClean="0"/>
              <a:t>rowkey</a:t>
            </a:r>
            <a:r>
              <a:rPr lang="en-US" dirty="0" smtClean="0"/>
              <a:t>) and column headers.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6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724400"/>
          </a:xfrm>
        </p:spPr>
        <p:txBody>
          <a:bodyPr/>
          <a:lstStyle/>
          <a:p>
            <a:r>
              <a:rPr lang="en-US" dirty="0" smtClean="0"/>
              <a:t>An interesting thing about </a:t>
            </a:r>
            <a:r>
              <a:rPr lang="en-US" dirty="0" err="1" smtClean="0"/>
              <a:t>Hbase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rowkey</a:t>
            </a:r>
            <a:r>
              <a:rPr lang="en-US" dirty="0" smtClean="0"/>
              <a:t>/column-name give you O(1) access to a value (cell)</a:t>
            </a:r>
          </a:p>
          <a:p>
            <a:endParaRPr lang="en-US" dirty="0"/>
          </a:p>
          <a:p>
            <a:r>
              <a:rPr lang="en-US" dirty="0" smtClean="0"/>
              <a:t>This isn’t true of the other storage systems which generally require </a:t>
            </a:r>
            <a:r>
              <a:rPr lang="en-US" dirty="0" err="1" smtClean="0"/>
              <a:t>MapReduce</a:t>
            </a:r>
            <a:r>
              <a:rPr lang="en-US" dirty="0" smtClean="0"/>
              <a:t> (full scans) to locate a data element. </a:t>
            </a:r>
          </a:p>
          <a:p>
            <a:endParaRPr lang="en-US" dirty="0"/>
          </a:p>
          <a:p>
            <a:r>
              <a:rPr lang="en-US" dirty="0" smtClean="0"/>
              <a:t>Check out “</a:t>
            </a:r>
            <a:r>
              <a:rPr lang="en-US" dirty="0" smtClean="0">
                <a:hlinkClick r:id="rId2"/>
              </a:rPr>
              <a:t>OpenTSDB</a:t>
            </a:r>
            <a:r>
              <a:rPr lang="en-US" dirty="0" smtClean="0"/>
              <a:t>” and it’s </a:t>
            </a:r>
            <a:r>
              <a:rPr lang="en-US" dirty="0" smtClean="0">
                <a:hlinkClick r:id="rId3"/>
              </a:rPr>
              <a:t>schema </a:t>
            </a:r>
            <a:r>
              <a:rPr lang="en-US" dirty="0" smtClean="0"/>
              <a:t>for an interesting demonstration on how to leverage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7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724400"/>
          </a:xfrm>
        </p:spPr>
        <p:txBody>
          <a:bodyPr/>
          <a:lstStyle/>
          <a:p>
            <a:r>
              <a:rPr lang="en-US" dirty="0" smtClean="0"/>
              <a:t>Also highly recommended: </a:t>
            </a:r>
          </a:p>
          <a:p>
            <a:endParaRPr lang="en-US" dirty="0"/>
          </a:p>
          <a:p>
            <a:r>
              <a:rPr lang="en-US" dirty="0" err="1" smtClean="0"/>
              <a:t>HBase</a:t>
            </a:r>
            <a:r>
              <a:rPr lang="en-US" dirty="0" smtClean="0"/>
              <a:t>: The Definitive Guide</a:t>
            </a:r>
          </a:p>
          <a:p>
            <a:endParaRPr lang="en-US" dirty="0"/>
          </a:p>
          <a:p>
            <a:r>
              <a:rPr lang="en-US" dirty="0" err="1" smtClean="0"/>
              <a:t>Esp</a:t>
            </a:r>
            <a:r>
              <a:rPr lang="en-US" dirty="0" smtClean="0"/>
              <a:t> Chap 6: Key Design</a:t>
            </a:r>
          </a:p>
          <a:p>
            <a:endParaRPr lang="en-US" dirty="0"/>
          </a:p>
          <a:p>
            <a:r>
              <a:rPr lang="en-US" dirty="0" smtClean="0"/>
              <a:t>Understanding Key Design is, </a:t>
            </a:r>
            <a:r>
              <a:rPr lang="en-US" dirty="0" err="1" smtClean="0"/>
              <a:t>ehem</a:t>
            </a:r>
            <a:r>
              <a:rPr lang="en-US" dirty="0" smtClean="0"/>
              <a:t>, key to taking full advantage of </a:t>
            </a:r>
            <a:r>
              <a:rPr lang="en-US" dirty="0" err="1" smtClean="0"/>
              <a:t>HBase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4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r>
              <a:rPr lang="en-US" dirty="0" smtClean="0"/>
              <a:t>Hive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19100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Uses SQL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Acts like an RDBMS (you define your table structure before loading data)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Doesn’t support delete/update (only insert/append/truncate/select)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Supports joins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Really just text files under the hood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Uses </a:t>
            </a:r>
            <a:r>
              <a:rPr lang="en-US" dirty="0" err="1" smtClean="0"/>
              <a:t>MapReduce</a:t>
            </a:r>
            <a:r>
              <a:rPr lang="en-US" dirty="0" smtClean="0"/>
              <a:t> under the hood (implies “full table scan”)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Has some useful semantic extensions to SQL (can call python functions)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1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r>
              <a:rPr lang="en-US" dirty="0" err="1" smtClean="0"/>
              <a:t>Sqoop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19100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Connects to databases that have JDBC drivers (MySQL, Oracle, MSSQL,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Copies table data out of the RDBMS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Deposits it as delimited text files in HDFS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You can then transform the data using </a:t>
            </a:r>
            <a:r>
              <a:rPr lang="en-US" dirty="0" err="1" smtClean="0"/>
              <a:t>MapReduce</a:t>
            </a:r>
            <a:r>
              <a:rPr lang="en-US" dirty="0" smtClean="0"/>
              <a:t> or Hive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And re-export it to an RDBMS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80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990599"/>
          </a:xfrm>
        </p:spPr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(and friends) </a:t>
            </a:r>
            <a:r>
              <a:rPr lang="en-US" dirty="0" smtClean="0"/>
              <a:t>= RDBMS?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6400800" cy="42672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What is an RDBMS? 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Normalized, indexed, relational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Hive = </a:t>
            </a:r>
            <a:r>
              <a:rPr lang="en-US" dirty="0" smtClean="0"/>
              <a:t>structured, but no </a:t>
            </a:r>
            <a:r>
              <a:rPr lang="en-US" dirty="0" smtClean="0"/>
              <a:t>“update” no “delete” append/overwrite only, </a:t>
            </a:r>
            <a:r>
              <a:rPr lang="en-US" dirty="0" smtClean="0"/>
              <a:t>no indexes, does </a:t>
            </a:r>
            <a:r>
              <a:rPr lang="en-US" dirty="0" smtClean="0"/>
              <a:t>have SQL</a:t>
            </a:r>
          </a:p>
          <a:p>
            <a:pPr marL="342900" indent="-342900" algn="l">
              <a:buFontTx/>
              <a:buChar char="-"/>
            </a:pPr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minimal structure, Key/Column/Value</a:t>
            </a:r>
            <a:r>
              <a:rPr lang="en-US" dirty="0" smtClean="0"/>
              <a:t>, “primary” index only, no joins, no SQL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HDFS/MR = No structure, no index, no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3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Not to Use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670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Transactional </a:t>
            </a:r>
            <a:r>
              <a:rPr lang="en-US" dirty="0" smtClean="0"/>
              <a:t>environments that require data consistency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Fast query </a:t>
            </a:r>
            <a:r>
              <a:rPr lang="en-US" dirty="0" smtClean="0"/>
              <a:t>requirements (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isnt</a:t>
            </a:r>
            <a:r>
              <a:rPr lang="en-US" dirty="0" smtClean="0"/>
              <a:t> sub-second queries, but over vast amounts of data it beats RDBMS queries)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186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Not to Use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43434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“if </a:t>
            </a:r>
            <a:r>
              <a:rPr lang="en-US" dirty="0"/>
              <a:t>you are doing sub-second interactive reporting from your data, or using the data in multi-step, complex transactions, an RDBMS solution may still be your best bet, since </a:t>
            </a:r>
            <a:r>
              <a:rPr lang="en-US" dirty="0" err="1"/>
              <a:t>Hadoop</a:t>
            </a:r>
            <a:r>
              <a:rPr lang="en-US" dirty="0"/>
              <a:t> is not particularly strong in these areas. If your data is being updated and changed through insertions and deletions, that's another reason to shy away from </a:t>
            </a:r>
            <a:r>
              <a:rPr lang="en-US" dirty="0" err="1"/>
              <a:t>Hadoop</a:t>
            </a:r>
            <a:r>
              <a:rPr lang="en-US" dirty="0" smtClean="0"/>
              <a:t>.” </a:t>
            </a:r>
            <a:r>
              <a:rPr lang="en-US" dirty="0">
                <a:hlinkClick r:id="rId2"/>
              </a:rPr>
              <a:t>goo.gl/ZFdyw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8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C 2013 Mobile Ev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1148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0960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http://www.cvent.com/d/scqth8?dvce=2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90600"/>
            <a:ext cx="364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Questions/Evaluation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4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Hadoop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A </a:t>
            </a:r>
            <a:r>
              <a:rPr lang="en-US" dirty="0" err="1" smtClean="0"/>
              <a:t>filesystem</a:t>
            </a:r>
            <a:r>
              <a:rPr lang="en-US" dirty="0" smtClean="0"/>
              <a:t> (HDFS)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A computation </a:t>
            </a:r>
            <a:r>
              <a:rPr lang="en-US" dirty="0"/>
              <a:t>s</a:t>
            </a:r>
            <a:r>
              <a:rPr lang="en-US" dirty="0" smtClean="0"/>
              <a:t>ystem (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pPr marL="342900" indent="-342900" algn="l">
              <a:buFontTx/>
              <a:buChar char="-"/>
            </a:pPr>
            <a:r>
              <a:rPr lang="en-US" dirty="0" err="1" smtClean="0"/>
              <a:t>Opensource</a:t>
            </a:r>
            <a:r>
              <a:rPr lang="en-US" dirty="0" smtClean="0"/>
              <a:t> managed by Apache Software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Backing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382000" cy="3816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248400"/>
            <a:ext cx="777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blog.cloudera.com</a:t>
            </a:r>
            <a:r>
              <a:rPr lang="en-US" dirty="0"/>
              <a:t>/blog/2011/10/the-community-effect/</a:t>
            </a:r>
          </a:p>
        </p:txBody>
      </p:sp>
    </p:spTree>
    <p:extLst>
      <p:ext uri="{BB962C8B-B14F-4D97-AF65-F5344CB8AC3E}">
        <p14:creationId xmlns:p14="http://schemas.microsoft.com/office/powerpoint/2010/main" val="34811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47800"/>
          </a:xfrm>
        </p:spPr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8768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err="1" smtClean="0"/>
              <a:t>NameNode</a:t>
            </a:r>
            <a:r>
              <a:rPr lang="en-US" dirty="0" smtClean="0"/>
              <a:t>: tracks filenames, metadata to block locations</a:t>
            </a:r>
          </a:p>
          <a:p>
            <a:pPr marL="342900" indent="-342900" algn="l">
              <a:buFontTx/>
              <a:buChar char="-"/>
            </a:pPr>
            <a:r>
              <a:rPr lang="en-US" dirty="0" err="1" smtClean="0"/>
              <a:t>DataNode</a:t>
            </a:r>
            <a:r>
              <a:rPr lang="en-US" dirty="0" smtClean="0"/>
              <a:t>: manages blocks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Fault tolerant (data replicated across </a:t>
            </a:r>
            <a:r>
              <a:rPr lang="en-US" dirty="0" err="1" smtClean="0"/>
              <a:t>DataNodes</a:t>
            </a:r>
            <a:r>
              <a:rPr lang="en-US" dirty="0" smtClean="0"/>
              <a:t>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Highly Available (multiple </a:t>
            </a:r>
            <a:r>
              <a:rPr lang="en-US" dirty="0" err="1" smtClean="0"/>
              <a:t>NameNodes</a:t>
            </a:r>
            <a:r>
              <a:rPr lang="en-US" dirty="0" smtClean="0"/>
              <a:t>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Derived from </a:t>
            </a:r>
            <a:r>
              <a:rPr lang="en-US" dirty="0" err="1" smtClean="0">
                <a:hlinkClick r:id="rId3"/>
              </a:rPr>
              <a:t>GoogleFS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Very scalable (2012: Yahoo 50k nodes, Facebook 10k nodes, </a:t>
            </a:r>
            <a:r>
              <a:rPr lang="en-US" u="sng" dirty="0">
                <a:hlinkClick r:id="rId4"/>
              </a:rPr>
              <a:t>goo.gl/ZFdyw</a:t>
            </a:r>
            <a:r>
              <a:rPr lang="en-US" dirty="0" smtClean="0"/>
              <a:t>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Generally accessed via a put/get command but is </a:t>
            </a:r>
            <a:r>
              <a:rPr lang="en-US" dirty="0" smtClean="0">
                <a:hlinkClick r:id="rId5"/>
              </a:rPr>
              <a:t>mountable </a:t>
            </a:r>
            <a:r>
              <a:rPr lang="en-US" dirty="0" smtClean="0"/>
              <a:t>using FUSE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HDFS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43000" y="1524000"/>
            <a:ext cx="7131050" cy="3832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5562600"/>
            <a:ext cx="830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NameNode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keeps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of the file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—which files are in the system and how each file is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 down into blocks.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DataNodes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backup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blocks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NameNode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keep the metadata current.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566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47800"/>
          </a:xfrm>
        </p:spPr>
        <p:txBody>
          <a:bodyPr/>
          <a:lstStyle/>
          <a:p>
            <a:r>
              <a:rPr lang="en-US" dirty="0" smtClean="0"/>
              <a:t>HDFS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3147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“Rack Aware”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Supports simple tree hierarchy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Used to ensure adequate fault tolerance by replicating blocks across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7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47800"/>
          </a:xfrm>
        </p:spPr>
        <p:txBody>
          <a:bodyPr/>
          <a:lstStyle/>
          <a:p>
            <a:r>
              <a:rPr lang="en-US" dirty="0" smtClean="0"/>
              <a:t>Data Replication by Rack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5935" r="21" b="65"/>
          <a:stretch/>
        </p:blipFill>
        <p:spPr bwMode="auto">
          <a:xfrm>
            <a:off x="1371600" y="1524000"/>
            <a:ext cx="6199632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61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761999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err="1" smtClean="0"/>
              <a:t>JobTracker</a:t>
            </a:r>
            <a:r>
              <a:rPr lang="en-US" dirty="0" smtClean="0"/>
              <a:t> – Sends jobs to nodes running </a:t>
            </a:r>
            <a:r>
              <a:rPr lang="en-US" dirty="0" err="1" smtClean="0"/>
              <a:t>TaskTrackers</a:t>
            </a:r>
            <a:r>
              <a:rPr lang="en-US" dirty="0" smtClean="0"/>
              <a:t>. Knows where the data is, tries to keep the jobs and data together. Otherwise uses </a:t>
            </a:r>
            <a:r>
              <a:rPr lang="en-US" b="1" dirty="0" smtClean="0"/>
              <a:t>rack-awareness </a:t>
            </a:r>
            <a:r>
              <a:rPr lang="en-US" dirty="0" smtClean="0"/>
              <a:t>to fetch data from “close” machines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err="1" smtClean="0"/>
              <a:t>TaskTracker</a:t>
            </a:r>
            <a:r>
              <a:rPr lang="en-US" dirty="0" smtClean="0"/>
              <a:t> – executes the actual </a:t>
            </a:r>
            <a:r>
              <a:rPr lang="en-US" dirty="0" err="1" smtClean="0"/>
              <a:t>MapReduce</a:t>
            </a:r>
            <a:r>
              <a:rPr lang="en-US" dirty="0" smtClean="0"/>
              <a:t> code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Input is HDFS files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Output is HDFS file(s)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4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1192</Words>
  <Application>Microsoft Macintosh PowerPoint</Application>
  <PresentationFormat>On-screen Show (4:3)</PresentationFormat>
  <Paragraphs>157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What is Big Data?</vt:lpstr>
      <vt:lpstr>What is Hadoop?</vt:lpstr>
      <vt:lpstr>Community Backing</vt:lpstr>
      <vt:lpstr>HDFS</vt:lpstr>
      <vt:lpstr>HDFS Architecture</vt:lpstr>
      <vt:lpstr>HDFS (Cont)</vt:lpstr>
      <vt:lpstr>Data Replication by Rack</vt:lpstr>
      <vt:lpstr>MapReduce</vt:lpstr>
      <vt:lpstr>Data/Compute Collocation</vt:lpstr>
      <vt:lpstr>HDFS + MR = Hadoop</vt:lpstr>
      <vt:lpstr>MapReduce Overview</vt:lpstr>
      <vt:lpstr>MapReduce Overview</vt:lpstr>
      <vt:lpstr>Counting Words Seems Impractical?</vt:lpstr>
      <vt:lpstr>Asking Questions About Protein Structure</vt:lpstr>
      <vt:lpstr>Asking Questions About Protein Structure</vt:lpstr>
      <vt:lpstr>Asking Questions About Protein Structure</vt:lpstr>
      <vt:lpstr>Approachable(?) MapReduce</vt:lpstr>
      <vt:lpstr>Other Useful DB Members of the Hadoop Ecosystem</vt:lpstr>
      <vt:lpstr>HBase</vt:lpstr>
      <vt:lpstr>HBase</vt:lpstr>
      <vt:lpstr>HBase</vt:lpstr>
      <vt:lpstr>HBase</vt:lpstr>
      <vt:lpstr>Hive</vt:lpstr>
      <vt:lpstr>Sqoop</vt:lpstr>
      <vt:lpstr>Hadoop (and friends) = RDBMS?</vt:lpstr>
      <vt:lpstr>When Not to Use Hadoop</vt:lpstr>
      <vt:lpstr>When Not to Use Hadoop</vt:lpstr>
      <vt:lpstr>PowerPoint Presentation</vt:lpstr>
    </vt:vector>
  </TitlesOfParts>
  <Company>SUNY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jeff murphy</cp:lastModifiedBy>
  <cp:revision>113</cp:revision>
  <dcterms:created xsi:type="dcterms:W3CDTF">2011-06-07T20:09:16Z</dcterms:created>
  <dcterms:modified xsi:type="dcterms:W3CDTF">2013-06-20T01:17:57Z</dcterms:modified>
</cp:coreProperties>
</file>