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8"/>
  </p:notesMasterIdLst>
  <p:sldIdLst>
    <p:sldId id="256" r:id="rId2"/>
    <p:sldId id="257" r:id="rId3"/>
    <p:sldId id="258" r:id="rId4"/>
    <p:sldId id="262" r:id="rId5"/>
    <p:sldId id="275" r:id="rId6"/>
    <p:sldId id="270" r:id="rId7"/>
    <p:sldId id="259" r:id="rId8"/>
    <p:sldId id="264" r:id="rId9"/>
    <p:sldId id="265" r:id="rId10"/>
    <p:sldId id="277" r:id="rId11"/>
    <p:sldId id="274" r:id="rId12"/>
    <p:sldId id="266" r:id="rId13"/>
    <p:sldId id="269" r:id="rId14"/>
    <p:sldId id="271" r:id="rId15"/>
    <p:sldId id="279" r:id="rId16"/>
    <p:sldId id="267" r:id="rId17"/>
    <p:sldId id="281" r:id="rId18"/>
    <p:sldId id="283" r:id="rId19"/>
    <p:sldId id="284" r:id="rId20"/>
    <p:sldId id="273" r:id="rId21"/>
    <p:sldId id="278" r:id="rId22"/>
    <p:sldId id="276" r:id="rId23"/>
    <p:sldId id="280" r:id="rId24"/>
    <p:sldId id="272" r:id="rId25"/>
    <p:sldId id="260" r:id="rId26"/>
    <p:sldId id="261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29" autoAdjust="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-166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5618FA-1B7D-FC44-9CF2-8C964D0ADBDF}" type="datetimeFigureOut">
              <a:rPr lang="en-US" smtClean="0"/>
              <a:t>6/24/13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2763FD-3BA2-4E4E-977F-212E804317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594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>
                <a:latin typeface="Calibri" charset="0"/>
              </a:rPr>
              <a:t>Moodle is our learning management system platform.  We switched from Blackboard to Moodle over the course of the 2009/2010 academic year.  </a:t>
            </a: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F1B2FBA6-459A-2B49-9E86-85573D07EBB1}" type="slidenum">
              <a:rPr lang="en-US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44E24A-3EE7-BC4E-9905-C973C396557A}" type="datetimeFigureOut">
              <a:rPr lang="en-US" smtClean="0"/>
              <a:t>6/24/13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995EDB-B6E4-B540-AA0F-970B912F39F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44E24A-3EE7-BC4E-9905-C973C396557A}" type="datetimeFigureOut">
              <a:rPr lang="en-US" smtClean="0"/>
              <a:t>6/24/13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995EDB-B6E4-B540-AA0F-970B912F39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44E24A-3EE7-BC4E-9905-C973C396557A}" type="datetimeFigureOut">
              <a:rPr lang="en-US" smtClean="0"/>
              <a:t>6/24/13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995EDB-B6E4-B540-AA0F-970B912F39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marL="742950" indent="-285750" rtl="0">
              <a:defRPr/>
            </a:lvl2pPr>
            <a:lvl3pPr marL="1143000" indent="-228600" rtl="0">
              <a:defRPr/>
            </a:lvl3pPr>
            <a:lvl4pPr marL="1600200" indent="-228600"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6210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44E24A-3EE7-BC4E-9905-C973C396557A}" type="datetimeFigureOut">
              <a:rPr lang="en-US" smtClean="0"/>
              <a:t>6/24/13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995EDB-B6E4-B540-AA0F-970B912F39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44E24A-3EE7-BC4E-9905-C973C396557A}" type="datetimeFigureOut">
              <a:rPr lang="en-US" smtClean="0"/>
              <a:t>6/24/13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995EDB-B6E4-B540-AA0F-970B912F39F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44E24A-3EE7-BC4E-9905-C973C396557A}" type="datetimeFigureOut">
              <a:rPr lang="en-US" smtClean="0"/>
              <a:t>6/24/13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995EDB-B6E4-B540-AA0F-970B912F39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44E24A-3EE7-BC4E-9905-C973C396557A}" type="datetimeFigureOut">
              <a:rPr lang="en-US" smtClean="0"/>
              <a:t>6/24/13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995EDB-B6E4-B540-AA0F-970B912F39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44E24A-3EE7-BC4E-9905-C973C396557A}" type="datetimeFigureOut">
              <a:rPr lang="en-US" smtClean="0"/>
              <a:t>6/24/13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995EDB-B6E4-B540-AA0F-970B912F39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44E24A-3EE7-BC4E-9905-C973C396557A}" type="datetimeFigureOut">
              <a:rPr lang="en-US" smtClean="0"/>
              <a:t>6/24/13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995EDB-B6E4-B540-AA0F-970B912F39F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44E24A-3EE7-BC4E-9905-C973C396557A}" type="datetimeFigureOut">
              <a:rPr lang="en-US" smtClean="0"/>
              <a:t>6/24/13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995EDB-B6E4-B540-AA0F-970B912F39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44E24A-3EE7-BC4E-9905-C973C396557A}" type="datetimeFigureOut">
              <a:rPr lang="en-US" smtClean="0"/>
              <a:t>6/24/13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995EDB-B6E4-B540-AA0F-970B912F39F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9" name="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744E24A-3EE7-BC4E-9905-C973C396557A}" type="datetimeFigureOut">
              <a:rPr lang="en-US" smtClean="0"/>
              <a:t>6/24/13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2B995EDB-B6E4-B540-AA0F-970B912F39F0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Keith.Landa@purchase.edu" TargetMode="External"/><Relationship Id="rId3" Type="http://schemas.openxmlformats.org/officeDocument/2006/relationships/hyperlink" Target="mailto:maysa@delhi.edu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3.jpeg"/><Relationship Id="rId3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47.png"/><Relationship Id="rId5" Type="http://schemas.openxmlformats.org/officeDocument/2006/relationships/image" Target="../media/image48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4" Type="http://schemas.openxmlformats.org/officeDocument/2006/relationships/image" Target="../media/image50.png"/><Relationship Id="rId5" Type="http://schemas.openxmlformats.org/officeDocument/2006/relationships/image" Target="../media/image51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4" Type="http://schemas.openxmlformats.org/officeDocument/2006/relationships/image" Target="../media/image53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png"/><Relationship Id="rId3" Type="http://schemas.openxmlformats.org/officeDocument/2006/relationships/image" Target="../media/image5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png"/><Relationship Id="rId3" Type="http://schemas.openxmlformats.org/officeDocument/2006/relationships/hyperlink" Target="http://www.cvent.com/d/scqth8?dvce=2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7.png"/><Relationship Id="rId12" Type="http://schemas.openxmlformats.org/officeDocument/2006/relationships/image" Target="../media/image18.jpeg"/><Relationship Id="rId13" Type="http://schemas.openxmlformats.org/officeDocument/2006/relationships/image" Target="../media/image19.png"/><Relationship Id="rId14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Relationship Id="rId9" Type="http://schemas.openxmlformats.org/officeDocument/2006/relationships/image" Target="../media/image15.jpeg"/><Relationship Id="rId10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Relationship Id="rId3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4.png"/><Relationship Id="rId12" Type="http://schemas.openxmlformats.org/officeDocument/2006/relationships/image" Target="../media/image35.png"/><Relationship Id="rId13" Type="http://schemas.openxmlformats.org/officeDocument/2006/relationships/image" Target="../media/image36.png"/><Relationship Id="rId14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7" Type="http://schemas.openxmlformats.org/officeDocument/2006/relationships/image" Target="../media/image30.png"/><Relationship Id="rId8" Type="http://schemas.openxmlformats.org/officeDocument/2006/relationships/image" Target="../media/image31.png"/><Relationship Id="rId9" Type="http://schemas.openxmlformats.org/officeDocument/2006/relationships/image" Target="../media/image32.png"/><Relationship Id="rId10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Mahoodle</a:t>
            </a:r>
            <a:r>
              <a:rPr lang="en-US" dirty="0"/>
              <a:t> in the “SUNY Nebula”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An engagement in open source technology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32560" y="3152588"/>
            <a:ext cx="32141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Keith Landa</a:t>
            </a:r>
          </a:p>
          <a:p>
            <a:r>
              <a:rPr lang="en-US" sz="2000" dirty="0" smtClean="0"/>
              <a:t>Teaching, Learning and Technology Center Director </a:t>
            </a:r>
          </a:p>
          <a:p>
            <a:r>
              <a:rPr lang="en-US" sz="2000" dirty="0" smtClean="0"/>
              <a:t>SUNY Purchase</a:t>
            </a:r>
          </a:p>
          <a:p>
            <a:r>
              <a:rPr lang="en-US" sz="2000" dirty="0" smtClean="0">
                <a:hlinkClick r:id="rId2"/>
              </a:rPr>
              <a:t>Keith.Landa@purchase.edu</a:t>
            </a:r>
            <a:r>
              <a:rPr lang="en-US" sz="2000" dirty="0" smtClean="0"/>
              <a:t> </a:t>
            </a:r>
          </a:p>
          <a:p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5139765" y="3152588"/>
            <a:ext cx="36994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Scott May</a:t>
            </a:r>
          </a:p>
          <a:p>
            <a:r>
              <a:rPr lang="en-US" sz="2000" dirty="0" smtClean="0"/>
              <a:t>Assistant Director Computing Services</a:t>
            </a:r>
          </a:p>
          <a:p>
            <a:r>
              <a:rPr lang="en-US" sz="2000" dirty="0" smtClean="0"/>
              <a:t>SUNY Delhi</a:t>
            </a:r>
          </a:p>
          <a:p>
            <a:r>
              <a:rPr lang="en-US" sz="2000" dirty="0" smtClean="0">
                <a:hlinkClick r:id="rId3"/>
              </a:rPr>
              <a:t>maysa@delhi.edu</a:t>
            </a:r>
            <a:r>
              <a:rPr lang="en-US" sz="2000" dirty="0" smtClean="0"/>
              <a:t> 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82760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endParaRPr lang="en-US" dirty="0" smtClean="0"/>
          </a:p>
          <a:p>
            <a:r>
              <a:rPr lang="en-US" dirty="0" smtClean="0"/>
              <a:t>Project 1 –</a:t>
            </a:r>
          </a:p>
          <a:p>
            <a:pPr marL="82296" indent="0">
              <a:buNone/>
            </a:pPr>
            <a:endParaRPr lang="en-US" dirty="0" smtClean="0"/>
          </a:p>
          <a:p>
            <a:r>
              <a:rPr lang="en-US" dirty="0" smtClean="0"/>
              <a:t>Project 2 – Web Meeting Tools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Projects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150" y="5029200"/>
            <a:ext cx="26098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670" y="2038350"/>
            <a:ext cx="212834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422" y="4343400"/>
            <a:ext cx="2764178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4725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ePortfolio</a:t>
            </a:r>
            <a:r>
              <a:rPr lang="en-US" dirty="0" smtClean="0"/>
              <a:t> projects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285875" y="5603875"/>
            <a:ext cx="7461250" cy="968375"/>
          </a:xfrm>
          <a:prstGeom prst="rect">
            <a:avLst/>
          </a:prstGeom>
          <a:solidFill>
            <a:schemeClr val="bg1">
              <a:lumMod val="65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Arial Narrow"/>
                <a:cs typeface="Arial Narrow"/>
              </a:rPr>
              <a:t>Campus sourced</a:t>
            </a:r>
            <a:endParaRPr lang="en-US" sz="3200" dirty="0">
              <a:ln w="1270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latin typeface="Arial Narrow"/>
              <a:cs typeface="Arial Narrow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85875" y="4635500"/>
            <a:ext cx="7461250" cy="968375"/>
          </a:xfrm>
          <a:prstGeom prst="rect">
            <a:avLst/>
          </a:prstGeom>
          <a:solidFill>
            <a:schemeClr val="bg1">
              <a:lumMod val="75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Arial Narrow"/>
                <a:cs typeface="Arial Narrow"/>
              </a:rPr>
              <a:t>SUNY sourced</a:t>
            </a:r>
            <a:endParaRPr lang="en-US" sz="3200" dirty="0">
              <a:ln w="1270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latin typeface="Arial Narrow"/>
              <a:cs typeface="Arial Narrow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85875" y="3667125"/>
            <a:ext cx="7461250" cy="968375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Arial Narrow"/>
                <a:cs typeface="Arial Narrow"/>
              </a:rPr>
              <a:t>Outsourced</a:t>
            </a:r>
            <a:endParaRPr lang="en-US" sz="3200" dirty="0">
              <a:ln w="1270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latin typeface="Arial Narrow"/>
              <a:cs typeface="Arial Narrow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85875" y="2698750"/>
            <a:ext cx="7461250" cy="968375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Arial Narrow"/>
                <a:cs typeface="Arial Narrow"/>
              </a:rPr>
              <a:t>Let go</a:t>
            </a:r>
            <a:endParaRPr lang="en-US" sz="3200" dirty="0">
              <a:ln w="1270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latin typeface="Arial Narrow"/>
              <a:cs typeface="Arial Narrow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80250" y="4683124"/>
            <a:ext cx="553998" cy="178805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vert270" wrap="square" rtlCol="0" anchor="ctr" anchorCtr="1">
            <a:spAutoFit/>
          </a:bodyPr>
          <a:lstStyle/>
          <a:p>
            <a:r>
              <a:rPr lang="en-US" sz="2400" dirty="0" smtClean="0">
                <a:latin typeface="Arial"/>
              </a:rPr>
              <a:t>ePortfolios</a:t>
            </a:r>
            <a:endParaRPr lang="en-US" sz="2400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43196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</a:rPr>
              <a:t>LMS &amp; </a:t>
            </a:r>
            <a:r>
              <a:rPr lang="en-US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</a:rPr>
              <a:t>ePortfolio</a:t>
            </a: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</a:rPr>
              <a:t> </a:t>
            </a: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  <a:sym typeface="Wingdings"/>
              </a:rPr>
              <a:t> </a:t>
            </a: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</a:rPr>
              <a:t>VLE</a:t>
            </a: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  <a:latin typeface="Gill Sans MT" charset="0"/>
            </a:endParaRPr>
          </a:p>
        </p:txBody>
      </p:sp>
      <p:sp>
        <p:nvSpPr>
          <p:cNvPr id="14338" name="Content Placeholder 3"/>
          <p:cNvSpPr>
            <a:spLocks noGrp="1"/>
          </p:cNvSpPr>
          <p:nvPr>
            <p:ph sz="half" idx="1"/>
          </p:nvPr>
        </p:nvSpPr>
        <p:spPr>
          <a:xfrm>
            <a:off x="1435100" y="2827338"/>
            <a:ext cx="3657600" cy="3360737"/>
          </a:xfrm>
        </p:spPr>
        <p:txBody>
          <a:bodyPr/>
          <a:lstStyle/>
          <a:p>
            <a:pPr eaLnBrk="1" hangingPunct="1"/>
            <a:r>
              <a:rPr lang="en-US" dirty="0">
                <a:latin typeface="Gill Sans MT" charset="0"/>
              </a:rPr>
              <a:t>LMS</a:t>
            </a:r>
          </a:p>
          <a:p>
            <a:pPr eaLnBrk="1" hangingPunct="1"/>
            <a:r>
              <a:rPr lang="en-US" dirty="0">
                <a:latin typeface="Gill Sans MT" charset="0"/>
              </a:rPr>
              <a:t>Course focus</a:t>
            </a:r>
          </a:p>
          <a:p>
            <a:pPr eaLnBrk="1" hangingPunct="1"/>
            <a:r>
              <a:rPr lang="en-US" dirty="0">
                <a:latin typeface="Gill Sans MT" charset="0"/>
              </a:rPr>
              <a:t>Learning activities</a:t>
            </a:r>
          </a:p>
          <a:p>
            <a:pPr eaLnBrk="1" hangingPunct="1"/>
            <a:r>
              <a:rPr lang="en-US" dirty="0">
                <a:latin typeface="Gill Sans MT" charset="0"/>
              </a:rPr>
              <a:t>Course management</a:t>
            </a:r>
          </a:p>
          <a:p>
            <a:pPr eaLnBrk="1" hangingPunct="1"/>
            <a:r>
              <a:rPr lang="en-US" dirty="0">
                <a:latin typeface="Gill Sans MT" charset="0"/>
              </a:rPr>
              <a:t>Semester based</a:t>
            </a:r>
          </a:p>
          <a:p>
            <a:pPr eaLnBrk="1" hangingPunct="1"/>
            <a:r>
              <a:rPr lang="en-US" dirty="0">
                <a:latin typeface="Gill Sans MT" charset="0"/>
              </a:rPr>
              <a:t>Life long learning?</a:t>
            </a:r>
          </a:p>
        </p:txBody>
      </p:sp>
      <p:sp>
        <p:nvSpPr>
          <p:cNvPr id="14339" name="Content Placeholder 4"/>
          <p:cNvSpPr>
            <a:spLocks noGrp="1"/>
          </p:cNvSpPr>
          <p:nvPr>
            <p:ph sz="half" idx="2"/>
          </p:nvPr>
        </p:nvSpPr>
        <p:spPr>
          <a:xfrm>
            <a:off x="5276850" y="2827338"/>
            <a:ext cx="3657600" cy="3360737"/>
          </a:xfrm>
        </p:spPr>
        <p:txBody>
          <a:bodyPr/>
          <a:lstStyle/>
          <a:p>
            <a:pPr eaLnBrk="1" hangingPunct="1"/>
            <a:r>
              <a:rPr lang="en-US">
                <a:latin typeface="Gill Sans MT" charset="0"/>
              </a:rPr>
              <a:t> ePortfolio</a:t>
            </a:r>
          </a:p>
          <a:p>
            <a:pPr eaLnBrk="1" hangingPunct="1"/>
            <a:r>
              <a:rPr lang="en-US">
                <a:latin typeface="Gill Sans MT" charset="0"/>
              </a:rPr>
              <a:t>Individual focus</a:t>
            </a:r>
          </a:p>
          <a:p>
            <a:pPr eaLnBrk="1" hangingPunct="1"/>
            <a:r>
              <a:rPr lang="en-US">
                <a:latin typeface="Gill Sans MT" charset="0"/>
              </a:rPr>
              <a:t>Artifacts of learning</a:t>
            </a:r>
          </a:p>
          <a:p>
            <a:pPr eaLnBrk="1" hangingPunct="1"/>
            <a:r>
              <a:rPr lang="en-US">
                <a:latin typeface="Gill Sans MT" charset="0"/>
              </a:rPr>
              <a:t>Collect, select, reflect</a:t>
            </a:r>
          </a:p>
          <a:p>
            <a:pPr eaLnBrk="1" hangingPunct="1"/>
            <a:r>
              <a:rPr lang="en-US">
                <a:latin typeface="Gill Sans MT" charset="0"/>
              </a:rPr>
              <a:t>Ongoing</a:t>
            </a:r>
          </a:p>
          <a:p>
            <a:pPr eaLnBrk="1" hangingPunct="1"/>
            <a:r>
              <a:rPr lang="en-US">
                <a:latin typeface="Gill Sans MT" charset="0"/>
              </a:rPr>
              <a:t>Life long learning?</a:t>
            </a:r>
          </a:p>
          <a:p>
            <a:pPr eaLnBrk="1" hangingPunct="1"/>
            <a:endParaRPr lang="en-US">
              <a:latin typeface="Gill Sans MT" charset="0"/>
            </a:endParaRPr>
          </a:p>
        </p:txBody>
      </p:sp>
      <p:pic>
        <p:nvPicPr>
          <p:cNvPr id="14340" name="Picture 6" descr="mood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00" y="1417638"/>
            <a:ext cx="293370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7" descr="Mahara-logo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850" y="1593850"/>
            <a:ext cx="30099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1729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dirty="0"/>
              <a:t>ePortfolio </a:t>
            </a:r>
            <a:r>
              <a:rPr lang="en" dirty="0" smtClean="0"/>
              <a:t>example</a:t>
            </a:r>
            <a:r>
              <a:rPr lang="en-US" dirty="0" smtClean="0"/>
              <a:t>s</a:t>
            </a:r>
            <a:endParaRPr lang="en" dirty="0"/>
          </a:p>
        </p:txBody>
      </p:sp>
      <p:pic>
        <p:nvPicPr>
          <p:cNvPr id="2" name="Picture 1" descr="fin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1750"/>
            <a:ext cx="9143391" cy="55652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32750" y="682625"/>
            <a:ext cx="953919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6600"/>
                </a:solidFill>
              </a:rPr>
              <a:t>Demos</a:t>
            </a:r>
            <a:endParaRPr lang="en-US" b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472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Mahara</a:t>
            </a:r>
            <a:r>
              <a:rPr lang="en-US" dirty="0" smtClean="0"/>
              <a:t> user experience</a:t>
            </a:r>
            <a:endParaRPr lang="en-US" dirty="0"/>
          </a:p>
        </p:txBody>
      </p:sp>
      <p:pic>
        <p:nvPicPr>
          <p:cNvPr id="3" name="Picture 2" descr="Screen Shot 2013-06-18 at 5.52.1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2196"/>
            <a:ext cx="9144000" cy="52039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82004" y="682625"/>
            <a:ext cx="855410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6600"/>
                </a:solidFill>
              </a:rPr>
              <a:t>Demo</a:t>
            </a:r>
            <a:endParaRPr lang="en-US" b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865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Moodle – </a:t>
            </a:r>
            <a:r>
              <a:rPr lang="en-US" dirty="0" err="1" smtClean="0"/>
              <a:t>Mahara</a:t>
            </a:r>
            <a:r>
              <a:rPr lang="en-US" dirty="0" smtClean="0"/>
              <a:t> integration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Networking settings on each application</a:t>
            </a:r>
          </a:p>
          <a:p>
            <a:pPr lvl="1"/>
            <a:r>
              <a:rPr lang="en-US" dirty="0" smtClean="0"/>
              <a:t>Exchange of public keys</a:t>
            </a:r>
          </a:p>
          <a:p>
            <a:r>
              <a:rPr lang="en-US" dirty="0" smtClean="0"/>
              <a:t>Authentication setup on </a:t>
            </a:r>
            <a:r>
              <a:rPr lang="en-US" dirty="0" err="1" smtClean="0"/>
              <a:t>Mahara</a:t>
            </a:r>
            <a:endParaRPr lang="en-US" dirty="0" smtClean="0"/>
          </a:p>
          <a:p>
            <a:pPr lvl="1"/>
            <a:r>
              <a:rPr lang="en-US" dirty="0" smtClean="0"/>
              <a:t>XML-RPC for SSO in from Moodle</a:t>
            </a:r>
          </a:p>
          <a:p>
            <a:pPr lvl="1"/>
            <a:r>
              <a:rPr lang="en-US" dirty="0" smtClean="0"/>
              <a:t>Other authentication methods</a:t>
            </a:r>
          </a:p>
          <a:p>
            <a:r>
              <a:rPr lang="en-US" dirty="0" smtClean="0"/>
              <a:t>Portfolio setup on Moodle</a:t>
            </a:r>
          </a:p>
          <a:p>
            <a:pPr lvl="1"/>
            <a:r>
              <a:rPr lang="en-US" dirty="0" smtClean="0"/>
              <a:t>Managing peer services</a:t>
            </a:r>
          </a:p>
          <a:p>
            <a:pPr lvl="1"/>
            <a:r>
              <a:rPr lang="en-US" dirty="0" smtClean="0"/>
              <a:t>Enabling portfolio services</a:t>
            </a:r>
          </a:p>
          <a:p>
            <a:pPr lvl="1"/>
            <a:r>
              <a:rPr lang="en-US" dirty="0" err="1" smtClean="0"/>
              <a:t>Mahara</a:t>
            </a:r>
            <a:r>
              <a:rPr lang="en-US" dirty="0" smtClean="0"/>
              <a:t> assignment type</a:t>
            </a:r>
          </a:p>
          <a:p>
            <a:pPr lvl="1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54299" y="5879068"/>
            <a:ext cx="855410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6600"/>
                </a:solidFill>
              </a:rPr>
              <a:t>Demo</a:t>
            </a:r>
            <a:endParaRPr lang="en-US" b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799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en-US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</a:rPr>
              <a:t>Mahoodle</a:t>
            </a: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</a:rPr>
              <a:t> – LMS/</a:t>
            </a:r>
            <a:r>
              <a:rPr lang="en-US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</a:rPr>
              <a:t>ePort</a:t>
            </a: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</a:rPr>
              <a:t> integration</a:t>
            </a: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  <a:latin typeface="Gill Sans MT" charset="0"/>
            </a:endParaRPr>
          </a:p>
        </p:txBody>
      </p:sp>
      <p:pic>
        <p:nvPicPr>
          <p:cNvPr id="15362" name="Picture 6" descr="mood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00" y="1417638"/>
            <a:ext cx="293370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7" descr="Mahara-logo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850" y="1593850"/>
            <a:ext cx="30099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ight Arrow 10"/>
          <p:cNvSpPr/>
          <p:nvPr/>
        </p:nvSpPr>
        <p:spPr>
          <a:xfrm>
            <a:off x="3061115" y="2681306"/>
            <a:ext cx="3799259" cy="857589"/>
          </a:xfrm>
          <a:prstGeom prst="rightArrow">
            <a:avLst>
              <a:gd name="adj1" fmla="val 53226"/>
              <a:gd name="adj2" fmla="val 50000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Single Sign-on</a:t>
            </a:r>
          </a:p>
        </p:txBody>
      </p:sp>
      <p:sp>
        <p:nvSpPr>
          <p:cNvPr id="15365" name="TextBox 11"/>
          <p:cNvSpPr txBox="1">
            <a:spLocks noChangeArrowheads="1"/>
          </p:cNvSpPr>
          <p:nvPr/>
        </p:nvSpPr>
        <p:spPr bwMode="auto">
          <a:xfrm>
            <a:off x="4700588" y="3387725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1800">
              <a:latin typeface="Gill Sans MT" charset="0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3061115" y="3669583"/>
            <a:ext cx="3799259" cy="857589"/>
          </a:xfrm>
          <a:prstGeom prst="rightArrow">
            <a:avLst>
              <a:gd name="adj1" fmla="val 53226"/>
              <a:gd name="adj2" fmla="val 50000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Export to Portfolio</a:t>
            </a:r>
          </a:p>
        </p:txBody>
      </p:sp>
      <p:sp>
        <p:nvSpPr>
          <p:cNvPr id="15" name="Right Arrow 14"/>
          <p:cNvSpPr/>
          <p:nvPr/>
        </p:nvSpPr>
        <p:spPr>
          <a:xfrm>
            <a:off x="3061115" y="5579776"/>
            <a:ext cx="3799259" cy="857589"/>
          </a:xfrm>
          <a:prstGeom prst="rightArrow">
            <a:avLst>
              <a:gd name="adj1" fmla="val 53226"/>
              <a:gd name="adj2" fmla="val 50000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(Outcomes)</a:t>
            </a:r>
          </a:p>
        </p:txBody>
      </p:sp>
      <p:sp>
        <p:nvSpPr>
          <p:cNvPr id="16" name="Left Arrow 15"/>
          <p:cNvSpPr/>
          <p:nvPr/>
        </p:nvSpPr>
        <p:spPr>
          <a:xfrm>
            <a:off x="3061115" y="4635733"/>
            <a:ext cx="3799259" cy="944044"/>
          </a:xfrm>
          <a:prstGeom prst="leftArrow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chemeClr val="tx1"/>
                </a:solidFill>
              </a:rPr>
              <a:t>Mahara</a:t>
            </a:r>
            <a:r>
              <a:rPr lang="en-US" dirty="0">
                <a:solidFill>
                  <a:schemeClr val="tx1"/>
                </a:solidFill>
              </a:rPr>
              <a:t> Assignment type</a:t>
            </a:r>
          </a:p>
        </p:txBody>
      </p:sp>
      <p:pic>
        <p:nvPicPr>
          <p:cNvPr id="15369" name="Picture 16" descr="expor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225" y="3670300"/>
            <a:ext cx="16256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18" descr="export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225" y="4027488"/>
            <a:ext cx="1701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1" name="TextBox 19"/>
          <p:cNvSpPr txBox="1">
            <a:spLocks noChangeArrowheads="1"/>
          </p:cNvSpPr>
          <p:nvPr/>
        </p:nvSpPr>
        <p:spPr bwMode="auto">
          <a:xfrm>
            <a:off x="7543800" y="3840163"/>
            <a:ext cx="971550" cy="1200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>
                <a:latin typeface="Gill Sans MT" charset="0"/>
              </a:rPr>
              <a:t>Content</a:t>
            </a:r>
          </a:p>
          <a:p>
            <a:pPr algn="ctr" eaLnBrk="1" hangingPunct="1"/>
            <a:endParaRPr lang="en-US" sz="1800">
              <a:latin typeface="Gill Sans MT" charset="0"/>
            </a:endParaRPr>
          </a:p>
          <a:p>
            <a:pPr algn="ctr" eaLnBrk="1" hangingPunct="1"/>
            <a:endParaRPr lang="en-US" sz="1800">
              <a:latin typeface="Gill Sans MT" charset="0"/>
            </a:endParaRPr>
          </a:p>
          <a:p>
            <a:pPr algn="ctr" eaLnBrk="1" hangingPunct="1"/>
            <a:r>
              <a:rPr lang="en-US" sz="1800">
                <a:latin typeface="Gill Sans MT" charset="0"/>
              </a:rPr>
              <a:t>Pages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rot="5400000">
            <a:off x="7815262" y="4440238"/>
            <a:ext cx="392113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373" name="TextBox 27"/>
          <p:cNvSpPr txBox="1">
            <a:spLocks noChangeArrowheads="1"/>
          </p:cNvSpPr>
          <p:nvPr/>
        </p:nvSpPr>
        <p:spPr bwMode="auto">
          <a:xfrm>
            <a:off x="1435100" y="5178425"/>
            <a:ext cx="1262063" cy="646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>
                <a:latin typeface="Gill Sans MT" charset="0"/>
              </a:rPr>
              <a:t>Rubrics</a:t>
            </a:r>
          </a:p>
          <a:p>
            <a:pPr algn="ctr" eaLnBrk="1" hangingPunct="1"/>
            <a:r>
              <a:rPr lang="en-US" sz="1800">
                <a:latin typeface="Gill Sans MT" charset="0"/>
              </a:rPr>
              <a:t>Gradebook</a:t>
            </a:r>
          </a:p>
        </p:txBody>
      </p:sp>
    </p:spTree>
    <p:extLst>
      <p:ext uri="{BB962C8B-B14F-4D97-AF65-F5344CB8AC3E}">
        <p14:creationId xmlns:p14="http://schemas.microsoft.com/office/powerpoint/2010/main" val="384092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-US" dirty="0" smtClean="0"/>
              <a:t>Export from Moodle to </a:t>
            </a:r>
            <a:r>
              <a:rPr lang="en-US" dirty="0" err="1" smtClean="0"/>
              <a:t>Mahara</a:t>
            </a:r>
            <a:endParaRPr lang="en" dirty="0"/>
          </a:p>
        </p:txBody>
      </p:sp>
      <p:sp>
        <p:nvSpPr>
          <p:cNvPr id="79" name="Shape 79"/>
          <p:cNvSpPr>
            <a:spLocks/>
          </p:cNvSpPr>
          <p:nvPr/>
        </p:nvSpPr>
        <p:spPr>
          <a:xfrm>
            <a:off x="1424675" y="1630160"/>
            <a:ext cx="3456057" cy="2454057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4" name="Shape 86"/>
          <p:cNvSpPr>
            <a:spLocks noChangeAspect="1"/>
          </p:cNvSpPr>
          <p:nvPr/>
        </p:nvSpPr>
        <p:spPr>
          <a:xfrm>
            <a:off x="5501487" y="1917417"/>
            <a:ext cx="2994660" cy="90678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  <p:sp>
        <p:nvSpPr>
          <p:cNvPr id="5" name="Shape 85"/>
          <p:cNvSpPr>
            <a:spLocks noChangeAspect="1"/>
          </p:cNvSpPr>
          <p:nvPr/>
        </p:nvSpPr>
        <p:spPr>
          <a:xfrm>
            <a:off x="5501487" y="4319712"/>
            <a:ext cx="2919413" cy="1719263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</p:sp>
      <p:sp>
        <p:nvSpPr>
          <p:cNvPr id="2" name="TextBox 1"/>
          <p:cNvSpPr txBox="1"/>
          <p:nvPr/>
        </p:nvSpPr>
        <p:spPr>
          <a:xfrm>
            <a:off x="1338843" y="4924778"/>
            <a:ext cx="3541889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Forum postings, documents, online assignments, glossary &amp; database entries, and other learning activities by students can be captured directly into their </a:t>
            </a:r>
            <a:r>
              <a:rPr lang="en-US" dirty="0" err="1" smtClean="0"/>
              <a:t>Mahara</a:t>
            </a:r>
            <a:r>
              <a:rPr lang="en-US" dirty="0" smtClean="0"/>
              <a:t> </a:t>
            </a:r>
            <a:r>
              <a:rPr lang="en-US" dirty="0" err="1" smtClean="0"/>
              <a:t>ePortfolio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276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-US" dirty="0" err="1" smtClean="0"/>
              <a:t>ePortfolio</a:t>
            </a:r>
            <a:r>
              <a:rPr lang="en-US" dirty="0" smtClean="0"/>
              <a:t> processes</a:t>
            </a:r>
            <a:endParaRPr lang="en" dirty="0"/>
          </a:p>
        </p:txBody>
      </p:sp>
      <p:sp>
        <p:nvSpPr>
          <p:cNvPr id="92" name="Shape 92"/>
          <p:cNvSpPr/>
          <p:nvPr/>
        </p:nvSpPr>
        <p:spPr>
          <a:xfrm>
            <a:off x="1100843" y="1572412"/>
            <a:ext cx="7591425" cy="233362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pic>
        <p:nvPicPr>
          <p:cNvPr id="2" name="Picture 1" descr="assignmen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07" y="4438049"/>
            <a:ext cx="5803005" cy="24199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579292" y="874888"/>
            <a:ext cx="2354396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Folder in </a:t>
            </a:r>
            <a:r>
              <a:rPr lang="en-US" dirty="0" err="1" smtClean="0"/>
              <a:t>Mahara</a:t>
            </a:r>
            <a:r>
              <a:rPr lang="en-US" dirty="0" smtClean="0"/>
              <a:t> to collect incoming artifacts from Moodle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370226" y="5418667"/>
            <a:ext cx="4418132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Mahara</a:t>
            </a:r>
            <a:r>
              <a:rPr lang="en-US" dirty="0" smtClean="0"/>
              <a:t> assignment activity in Moodle to receive finished portfolio pages for grading and assessment, using Moodle’s rubric and narrative feedback tools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520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-US" dirty="0" err="1" smtClean="0"/>
              <a:t>ePortfolio</a:t>
            </a:r>
            <a:r>
              <a:rPr lang="en-US" dirty="0" smtClean="0"/>
              <a:t> assessment</a:t>
            </a:r>
            <a:endParaRPr lang="en" dirty="0"/>
          </a:p>
        </p:txBody>
      </p:sp>
      <p:sp>
        <p:nvSpPr>
          <p:cNvPr id="99" name="Shape 99"/>
          <p:cNvSpPr/>
          <p:nvPr/>
        </p:nvSpPr>
        <p:spPr>
          <a:xfrm>
            <a:off x="2237487" y="1417637"/>
            <a:ext cx="4998367" cy="4843457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2" name="TextBox 1"/>
          <p:cNvSpPr txBox="1"/>
          <p:nvPr/>
        </p:nvSpPr>
        <p:spPr>
          <a:xfrm>
            <a:off x="5517445" y="1834443"/>
            <a:ext cx="3259666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Grading interface in Moodle provides instructor access to student portfolios in </a:t>
            </a:r>
            <a:r>
              <a:rPr lang="en-US" dirty="0" err="1" smtClean="0"/>
              <a:t>Mahara</a:t>
            </a:r>
            <a:r>
              <a:rPr lang="en-US" dirty="0" smtClean="0"/>
              <a:t>, allowing use of all of Moodle’s grading and assessment tools.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836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An open path to shared services</a:t>
            </a:r>
          </a:p>
          <a:p>
            <a:pPr lvl="1"/>
            <a:r>
              <a:rPr lang="en-US" dirty="0" smtClean="0"/>
              <a:t>Why open?</a:t>
            </a:r>
          </a:p>
          <a:p>
            <a:pPr lvl="1"/>
            <a:r>
              <a:rPr lang="en-US" dirty="0" smtClean="0"/>
              <a:t>Why shared?</a:t>
            </a:r>
          </a:p>
          <a:p>
            <a:r>
              <a:rPr lang="en-US" dirty="0" smtClean="0"/>
              <a:t>ePortfolios &amp; the LMS – VLE solutions</a:t>
            </a:r>
          </a:p>
          <a:p>
            <a:pPr lvl="1"/>
            <a:r>
              <a:rPr lang="en-US" dirty="0" smtClean="0"/>
              <a:t>User experience</a:t>
            </a:r>
          </a:p>
          <a:p>
            <a:pPr lvl="1"/>
            <a:r>
              <a:rPr lang="en-US" dirty="0" smtClean="0"/>
              <a:t>Admin issues</a:t>
            </a:r>
          </a:p>
          <a:p>
            <a:r>
              <a:rPr lang="en-US" dirty="0" smtClean="0"/>
              <a:t>Shared services </a:t>
            </a:r>
            <a:r>
              <a:rPr lang="en-US" dirty="0" err="1" smtClean="0"/>
              <a:t>ePortfolio</a:t>
            </a:r>
            <a:r>
              <a:rPr lang="en-US" dirty="0" smtClean="0"/>
              <a:t> projects</a:t>
            </a:r>
          </a:p>
          <a:p>
            <a:endParaRPr lang="en-US" dirty="0"/>
          </a:p>
        </p:txBody>
      </p:sp>
      <p:pic>
        <p:nvPicPr>
          <p:cNvPr id="5" name="Content Placeholder 4" descr="Types-of-Nebulae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14" r="1391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45452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457200" y="84137"/>
            <a:ext cx="8229600" cy="795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/>
              <a:t>Delhi/Purchase Mahoodle</a:t>
            </a:r>
          </a:p>
        </p:txBody>
      </p:sp>
      <p:pic>
        <p:nvPicPr>
          <p:cNvPr id="2" name="Picture 1" descr="Delhi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" y="776108"/>
            <a:ext cx="8692317" cy="6089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233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dirty="0"/>
              <a:t>Delhi ePortfolio </a:t>
            </a:r>
            <a:r>
              <a:rPr lang="en" dirty="0" smtClean="0"/>
              <a:t>project</a:t>
            </a:r>
            <a:endParaRPr lang="en" dirty="0"/>
          </a:p>
        </p:txBody>
      </p:sp>
      <p:sp>
        <p:nvSpPr>
          <p:cNvPr id="72" name="Shape 72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dirty="0"/>
              <a:t>Connect Moodle to Purchase's existing Mahara site</a:t>
            </a:r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dirty="0"/>
              <a:t>Single Sign On (SSO)</a:t>
            </a:r>
          </a:p>
        </p:txBody>
      </p:sp>
      <p:sp>
        <p:nvSpPr>
          <p:cNvPr id="73" name="Shape 73"/>
          <p:cNvSpPr/>
          <p:nvPr/>
        </p:nvSpPr>
        <p:spPr>
          <a:xfrm>
            <a:off x="2231400" y="3421670"/>
            <a:ext cx="4547193" cy="314622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11323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Immediate interest</a:t>
            </a:r>
          </a:p>
          <a:p>
            <a:endParaRPr lang="en-US" dirty="0"/>
          </a:p>
          <a:p>
            <a:r>
              <a:rPr lang="en-US" dirty="0" smtClean="0"/>
              <a:t>BSN Nursing </a:t>
            </a:r>
          </a:p>
          <a:p>
            <a:endParaRPr lang="en-US" dirty="0"/>
          </a:p>
          <a:p>
            <a:r>
              <a:rPr lang="en-US" dirty="0" smtClean="0"/>
              <a:t>Hospitality</a:t>
            </a:r>
          </a:p>
          <a:p>
            <a:endParaRPr lang="en-US" dirty="0"/>
          </a:p>
          <a:p>
            <a:r>
              <a:rPr lang="en-US" dirty="0" smtClean="0"/>
              <a:t>Architecture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E-Portfolio Futures @ Delhi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447800"/>
            <a:ext cx="2886075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450" y="4724400"/>
            <a:ext cx="2409825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2572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Survey of </a:t>
            </a:r>
            <a:r>
              <a:rPr lang="en-US" dirty="0" err="1" smtClean="0"/>
              <a:t>ePortfolio</a:t>
            </a:r>
            <a:r>
              <a:rPr lang="en-US" dirty="0" smtClean="0"/>
              <a:t>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Empire State College – </a:t>
            </a:r>
            <a:r>
              <a:rPr lang="en-US" dirty="0" err="1" smtClean="0"/>
              <a:t>ePortfolio</a:t>
            </a:r>
            <a:r>
              <a:rPr lang="en-US" dirty="0" smtClean="0"/>
              <a:t> support while they move to </a:t>
            </a:r>
            <a:r>
              <a:rPr lang="en-US" dirty="0" err="1" smtClean="0"/>
              <a:t>MoodleRooms</a:t>
            </a:r>
            <a:endParaRPr lang="en-US" dirty="0" smtClean="0"/>
          </a:p>
          <a:p>
            <a:r>
              <a:rPr lang="en-US" dirty="0" smtClean="0"/>
              <a:t>Delhi – SUNY Nebula </a:t>
            </a:r>
            <a:r>
              <a:rPr lang="en-US" dirty="0" err="1" smtClean="0"/>
              <a:t>Mahoodle</a:t>
            </a:r>
            <a:r>
              <a:rPr lang="en-US" dirty="0" smtClean="0"/>
              <a:t> project</a:t>
            </a:r>
          </a:p>
          <a:p>
            <a:r>
              <a:rPr lang="en-US" dirty="0" smtClean="0"/>
              <a:t>Purchase Bridges to Baccalaureate program, students from our partner community colleges</a:t>
            </a:r>
          </a:p>
          <a:p>
            <a:r>
              <a:rPr lang="en-US" dirty="0" smtClean="0"/>
              <a:t>Oswego – summer research program</a:t>
            </a:r>
          </a:p>
          <a:p>
            <a:r>
              <a:rPr lang="en-US" dirty="0" smtClean="0"/>
              <a:t>Morrisville – IITG grant, </a:t>
            </a:r>
            <a:r>
              <a:rPr lang="en-US" dirty="0" err="1" smtClean="0"/>
              <a:t>ePortfolios</a:t>
            </a:r>
            <a:r>
              <a:rPr lang="en-US" dirty="0" smtClean="0"/>
              <a:t> in college writing</a:t>
            </a:r>
          </a:p>
          <a:p>
            <a:r>
              <a:rPr lang="en-US" dirty="0" smtClean="0"/>
              <a:t>ESC/Global Center – IITG grant, </a:t>
            </a:r>
            <a:r>
              <a:rPr lang="en-US" dirty="0" err="1" smtClean="0"/>
              <a:t>ePortfolios</a:t>
            </a:r>
            <a:r>
              <a:rPr lang="en-US" dirty="0" smtClean="0"/>
              <a:t> for intercultural assessment toolkit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788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/>
              <a:t>Mahara multi-institution support</a:t>
            </a:r>
          </a:p>
        </p:txBody>
      </p:sp>
      <p:sp>
        <p:nvSpPr>
          <p:cNvPr id="60" name="Shape 60"/>
          <p:cNvSpPr/>
          <p:nvPr/>
        </p:nvSpPr>
        <p:spPr>
          <a:xfrm>
            <a:off x="14287" y="1681162"/>
            <a:ext cx="9115425" cy="501967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6" name="TextBox 5"/>
          <p:cNvSpPr txBox="1"/>
          <p:nvPr/>
        </p:nvSpPr>
        <p:spPr>
          <a:xfrm>
            <a:off x="8082004" y="682625"/>
            <a:ext cx="855410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6600"/>
                </a:solidFill>
              </a:rPr>
              <a:t>Demo</a:t>
            </a:r>
            <a:endParaRPr lang="en-US" b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896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990600"/>
            <a:ext cx="7336589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6796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Thank You</a:t>
            </a:r>
            <a:endParaRPr lang="en-US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76400"/>
            <a:ext cx="4112115" cy="4112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962400" y="5867400"/>
            <a:ext cx="4876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http://www.cvent.com/d/scqth8?dvce=2</a:t>
            </a:r>
            <a:endParaRPr lang="en-US" dirty="0" smtClean="0"/>
          </a:p>
        </p:txBody>
      </p:sp>
      <p:sp>
        <p:nvSpPr>
          <p:cNvPr id="5" name="Rectangle 4"/>
          <p:cNvSpPr/>
          <p:nvPr/>
        </p:nvSpPr>
        <p:spPr>
          <a:xfrm>
            <a:off x="228600" y="2743200"/>
            <a:ext cx="4343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Please visit the STC 2013 Evaluation site, after the conference ends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920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5"/>
          <p:cNvSpPr txBox="1">
            <a:spLocks noChangeArrowheads="1"/>
          </p:cNvSpPr>
          <p:nvPr/>
        </p:nvSpPr>
        <p:spPr bwMode="auto">
          <a:xfrm>
            <a:off x="674688" y="687388"/>
            <a:ext cx="3843337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b="1" dirty="0"/>
              <a:t>Focus on teaching &amp; learning</a:t>
            </a:r>
          </a:p>
          <a:p>
            <a:r>
              <a:rPr lang="en-US" dirty="0"/>
              <a:t>- Robust set of activities &amp; resources</a:t>
            </a:r>
          </a:p>
          <a:p>
            <a:r>
              <a:rPr lang="en-US" dirty="0"/>
              <a:t>- Add-on modules from the community</a:t>
            </a:r>
          </a:p>
          <a:p>
            <a:r>
              <a:rPr lang="en-US" dirty="0"/>
              <a:t>- Moodle development pathway</a:t>
            </a:r>
          </a:p>
        </p:txBody>
      </p:sp>
      <p:grpSp>
        <p:nvGrpSpPr>
          <p:cNvPr id="17411" name="Group 16"/>
          <p:cNvGrpSpPr>
            <a:grpSpLocks/>
          </p:cNvGrpSpPr>
          <p:nvPr/>
        </p:nvGrpSpPr>
        <p:grpSpPr bwMode="auto">
          <a:xfrm>
            <a:off x="666655" y="3676650"/>
            <a:ext cx="2262187" cy="1349375"/>
            <a:chOff x="487760" y="3677160"/>
            <a:chExt cx="2262187" cy="1349375"/>
          </a:xfrm>
        </p:grpSpPr>
        <p:pic>
          <p:nvPicPr>
            <p:cNvPr id="17427" name="Picture 15" descr="money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4550" y="3677160"/>
              <a:ext cx="1270000" cy="850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28" name="TextBox 6"/>
            <p:cNvSpPr txBox="1">
              <a:spLocks noChangeArrowheads="1"/>
            </p:cNvSpPr>
            <p:nvPr/>
          </p:nvSpPr>
          <p:spPr bwMode="auto">
            <a:xfrm>
              <a:off x="487760" y="4102610"/>
              <a:ext cx="2262187" cy="923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b="1"/>
                <a:t>Costs</a:t>
              </a:r>
            </a:p>
            <a:p>
              <a:r>
                <a:rPr lang="en-US"/>
                <a:t>- No licensing costs</a:t>
              </a:r>
            </a:p>
            <a:p>
              <a:r>
                <a:rPr lang="en-US"/>
                <a:t>- Similar support costs</a:t>
              </a:r>
            </a:p>
          </p:txBody>
        </p:sp>
      </p:grpSp>
      <p:grpSp>
        <p:nvGrpSpPr>
          <p:cNvPr id="17412" name="Group 10"/>
          <p:cNvGrpSpPr>
            <a:grpSpLocks/>
          </p:cNvGrpSpPr>
          <p:nvPr/>
        </p:nvGrpSpPr>
        <p:grpSpPr bwMode="auto">
          <a:xfrm>
            <a:off x="5849938" y="687388"/>
            <a:ext cx="2971800" cy="2524125"/>
            <a:chOff x="5999163" y="687388"/>
            <a:chExt cx="2971800" cy="2524125"/>
          </a:xfrm>
        </p:grpSpPr>
        <p:sp>
          <p:nvSpPr>
            <p:cNvPr id="17425" name="TextBox 4"/>
            <p:cNvSpPr txBox="1">
              <a:spLocks noChangeArrowheads="1"/>
            </p:cNvSpPr>
            <p:nvPr/>
          </p:nvSpPr>
          <p:spPr bwMode="auto">
            <a:xfrm>
              <a:off x="5999163" y="687388"/>
              <a:ext cx="1676400" cy="923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b="1" dirty="0"/>
                <a:t>Integration</a:t>
              </a:r>
            </a:p>
            <a:p>
              <a:r>
                <a:rPr lang="en-US" dirty="0"/>
                <a:t>- Other systems</a:t>
              </a:r>
            </a:p>
            <a:p>
              <a:r>
                <a:rPr lang="en-US" dirty="0"/>
                <a:t>- Web 2.0 world</a:t>
              </a:r>
            </a:p>
          </p:txBody>
        </p:sp>
        <p:pic>
          <p:nvPicPr>
            <p:cNvPr id="17426" name="Picture 3" descr="social_networking_sites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7363" y="1611313"/>
              <a:ext cx="2133600" cy="160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413" name="Group 10"/>
          <p:cNvGrpSpPr>
            <a:grpSpLocks/>
          </p:cNvGrpSpPr>
          <p:nvPr/>
        </p:nvGrpSpPr>
        <p:grpSpPr bwMode="auto">
          <a:xfrm>
            <a:off x="5675313" y="3913188"/>
            <a:ext cx="3213100" cy="2501900"/>
            <a:chOff x="133491" y="4227207"/>
            <a:chExt cx="3213233" cy="2501649"/>
          </a:xfrm>
        </p:grpSpPr>
        <p:sp>
          <p:nvSpPr>
            <p:cNvPr id="17423" name="TextBox 3"/>
            <p:cNvSpPr txBox="1">
              <a:spLocks noChangeArrowheads="1"/>
            </p:cNvSpPr>
            <p:nvPr/>
          </p:nvSpPr>
          <p:spPr bwMode="auto">
            <a:xfrm>
              <a:off x="674968" y="4227207"/>
              <a:ext cx="2671756" cy="369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b="1"/>
                <a:t>Flexible open architecture</a:t>
              </a:r>
            </a:p>
          </p:txBody>
        </p:sp>
        <p:pic>
          <p:nvPicPr>
            <p:cNvPr id="17424" name="Picture 4" descr="Bart_simpson_open_source.gi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491" y="4619069"/>
              <a:ext cx="3024188" cy="2109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414" name="Group 13"/>
          <p:cNvGrpSpPr>
            <a:grpSpLocks/>
          </p:cNvGrpSpPr>
          <p:nvPr/>
        </p:nvGrpSpPr>
        <p:grpSpPr bwMode="auto">
          <a:xfrm>
            <a:off x="2738438" y="2354263"/>
            <a:ext cx="3260725" cy="1323975"/>
            <a:chOff x="3294063" y="2595563"/>
            <a:chExt cx="3261473" cy="1323975"/>
          </a:xfrm>
        </p:grpSpPr>
        <p:sp>
          <p:nvSpPr>
            <p:cNvPr id="3" name="TextBox 2"/>
            <p:cNvSpPr txBox="1"/>
            <p:nvPr/>
          </p:nvSpPr>
          <p:spPr>
            <a:xfrm>
              <a:off x="3294063" y="2595563"/>
              <a:ext cx="3261473" cy="132397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>
                  <a:solidFill>
                    <a:srgbClr val="000000"/>
                  </a:solidFill>
                  <a:ea typeface="ＭＳ Ｐゴシック" charset="-128"/>
                  <a:cs typeface="ＭＳ Ｐゴシック" charset="-128"/>
                </a:rPr>
                <a:t>Why       </a:t>
              </a:r>
              <a:br>
                <a:rPr lang="en-US" sz="4000">
                  <a:solidFill>
                    <a:srgbClr val="000000"/>
                  </a:solidFill>
                  <a:ea typeface="ＭＳ Ｐゴシック" charset="-128"/>
                  <a:cs typeface="ＭＳ Ｐゴシック" charset="-128"/>
                </a:rPr>
              </a:br>
              <a:r>
                <a:rPr lang="en-US" sz="4000">
                  <a:solidFill>
                    <a:srgbClr val="000000"/>
                  </a:solidFill>
                  <a:ea typeface="ＭＳ Ｐゴシック" charset="-128"/>
                  <a:cs typeface="ＭＳ Ｐゴシック" charset="-128"/>
                </a:rPr>
                <a:t>@ Purchase?</a:t>
              </a:r>
            </a:p>
          </p:txBody>
        </p:sp>
        <p:pic>
          <p:nvPicPr>
            <p:cNvPr id="17422" name="Picture 12" descr="moodle-logo-2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7688" y="2703513"/>
              <a:ext cx="2057400" cy="5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7415" name="Picture 14" descr="Pedagogy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1889125"/>
            <a:ext cx="1346200" cy="1181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Up Arrow 17"/>
          <p:cNvSpPr/>
          <p:nvPr/>
        </p:nvSpPr>
        <p:spPr>
          <a:xfrm>
            <a:off x="7526338" y="3363913"/>
            <a:ext cx="271462" cy="549275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Up Arrow 22"/>
          <p:cNvSpPr/>
          <p:nvPr/>
        </p:nvSpPr>
        <p:spPr>
          <a:xfrm>
            <a:off x="5047304" y="903912"/>
            <a:ext cx="271753" cy="753169"/>
          </a:xfrm>
          <a:prstGeom prst="upArrow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7418" name="Group 23"/>
          <p:cNvGrpSpPr>
            <a:grpSpLocks/>
          </p:cNvGrpSpPr>
          <p:nvPr/>
        </p:nvGrpSpPr>
        <p:grpSpPr bwMode="auto">
          <a:xfrm>
            <a:off x="1049338" y="5492750"/>
            <a:ext cx="4133850" cy="922338"/>
            <a:chOff x="1049331" y="5492121"/>
            <a:chExt cx="4133850" cy="922337"/>
          </a:xfrm>
        </p:grpSpPr>
        <p:sp>
          <p:nvSpPr>
            <p:cNvPr id="17419" name="TextBox 7"/>
            <p:cNvSpPr txBox="1">
              <a:spLocks noChangeArrowheads="1"/>
            </p:cNvSpPr>
            <p:nvPr/>
          </p:nvSpPr>
          <p:spPr bwMode="auto">
            <a:xfrm>
              <a:off x="1049331" y="5492121"/>
              <a:ext cx="4133850" cy="922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b="1"/>
                <a:t>Risk management</a:t>
              </a:r>
            </a:p>
            <a:p>
              <a:r>
                <a:rPr lang="en-US"/>
                <a:t>- Risks of open source</a:t>
              </a:r>
            </a:p>
            <a:p>
              <a:r>
                <a:rPr lang="en-US"/>
                <a:t>- Commercial products have different risks</a:t>
              </a:r>
            </a:p>
          </p:txBody>
        </p:sp>
        <p:pic>
          <p:nvPicPr>
            <p:cNvPr id="17420" name="Picture 21" descr="bomb-icon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6692" y="5492121"/>
              <a:ext cx="766121" cy="578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59996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moodle2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963" y="2589213"/>
            <a:ext cx="1685925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5" descr="logo_mahara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538" y="2711450"/>
            <a:ext cx="1470025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6" descr="drupal1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738" y="2489200"/>
            <a:ext cx="727075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7" descr="openscholar-logo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188" y="2181225"/>
            <a:ext cx="99377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8" descr="Kaltura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0" y="4114800"/>
            <a:ext cx="1282700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9" descr="wordpress-logo-stacked-rgb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863" y="2617788"/>
            <a:ext cx="1204912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427038" y="2967038"/>
            <a:ext cx="1296987" cy="922337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  <a:cs typeface="+mn-cs"/>
              </a:rPr>
              <a:t>Student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  <a:cs typeface="+mn-cs"/>
              </a:rPr>
              <a:t>Information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  <a:cs typeface="+mn-cs"/>
              </a:rPr>
              <a:t>System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879600" y="4275138"/>
            <a:ext cx="1296988" cy="923925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  <a:cs typeface="+mn-cs"/>
              </a:rPr>
              <a:t>Library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  <a:cs typeface="+mn-cs"/>
              </a:rPr>
              <a:t>Information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  <a:cs typeface="+mn-cs"/>
              </a:rPr>
              <a:t>Systems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27038" y="4275138"/>
            <a:ext cx="1095375" cy="646112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  <a:cs typeface="+mn-cs"/>
              </a:rPr>
              <a:t>Academic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  <a:cs typeface="+mn-cs"/>
              </a:rPr>
              <a:t>Analytics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932113" y="5529263"/>
            <a:ext cx="1189037" cy="646112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  <a:cs typeface="+mn-cs"/>
              </a:rPr>
              <a:t>Campus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  <a:cs typeface="+mn-cs"/>
              </a:rPr>
              <a:t>Repository</a:t>
            </a:r>
          </a:p>
        </p:txBody>
      </p:sp>
      <p:sp>
        <p:nvSpPr>
          <p:cNvPr id="19468" name="TextBox 23"/>
          <p:cNvSpPr txBox="1">
            <a:spLocks noChangeArrowheads="1"/>
          </p:cNvSpPr>
          <p:nvPr/>
        </p:nvSpPr>
        <p:spPr bwMode="auto">
          <a:xfrm>
            <a:off x="149225" y="6175375"/>
            <a:ext cx="88090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US" sz="3200"/>
              <a:t>The View from 30,000 Feet</a:t>
            </a:r>
          </a:p>
        </p:txBody>
      </p:sp>
      <p:pic>
        <p:nvPicPr>
          <p:cNvPr id="19469" name="Picture 24" descr=" campuseailogo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38" y="2027238"/>
            <a:ext cx="2101850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7" name="Straight Arrow Connector 26"/>
          <p:cNvCxnSpPr/>
          <p:nvPr/>
        </p:nvCxnSpPr>
        <p:spPr>
          <a:xfrm rot="5400000">
            <a:off x="3091657" y="1921668"/>
            <a:ext cx="1225550" cy="3540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16200000" flipH="1">
            <a:off x="4464050" y="2095500"/>
            <a:ext cx="971550" cy="2603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16200000" flipH="1">
            <a:off x="5611812" y="1639888"/>
            <a:ext cx="847725" cy="5397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16200000" flipH="1">
            <a:off x="7454900" y="1651001"/>
            <a:ext cx="1273175" cy="6032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16200000" flipH="1">
            <a:off x="6892132" y="1512094"/>
            <a:ext cx="865187" cy="4730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endCxn id="22" idx="0"/>
          </p:cNvCxnSpPr>
          <p:nvPr/>
        </p:nvCxnSpPr>
        <p:spPr>
          <a:xfrm rot="16200000" flipH="1">
            <a:off x="2338388" y="4340225"/>
            <a:ext cx="2027238" cy="3508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rot="10800000" flipV="1">
            <a:off x="1522413" y="3335338"/>
            <a:ext cx="1223962" cy="939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3881438" y="3335338"/>
            <a:ext cx="2571750" cy="9398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5443538" y="3335338"/>
            <a:ext cx="1168400" cy="77946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rot="16200000" flipH="1">
            <a:off x="6602413" y="3482975"/>
            <a:ext cx="554037" cy="25876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rot="5400000">
            <a:off x="7623969" y="3345656"/>
            <a:ext cx="708025" cy="83026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endCxn id="20" idx="0"/>
          </p:cNvCxnSpPr>
          <p:nvPr/>
        </p:nvCxnSpPr>
        <p:spPr>
          <a:xfrm rot="5400000">
            <a:off x="2260601" y="3603625"/>
            <a:ext cx="939800" cy="40322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1854200" y="2589213"/>
            <a:ext cx="674688" cy="23653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V="1">
            <a:off x="1763713" y="3052763"/>
            <a:ext cx="636587" cy="28257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20" idx="2"/>
            <a:endCxn id="22" idx="1"/>
          </p:cNvCxnSpPr>
          <p:nvPr/>
        </p:nvCxnSpPr>
        <p:spPr>
          <a:xfrm rot="16200000" flipH="1">
            <a:off x="2404270" y="5323681"/>
            <a:ext cx="652462" cy="40322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>
            <a:endCxn id="19" idx="0"/>
          </p:cNvCxnSpPr>
          <p:nvPr/>
        </p:nvCxnSpPr>
        <p:spPr>
          <a:xfrm rot="5400000">
            <a:off x="908050" y="2660650"/>
            <a:ext cx="474663" cy="13811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>
            <a:off x="4121150" y="3098800"/>
            <a:ext cx="319088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/>
          <p:nvPr/>
        </p:nvCxnSpPr>
        <p:spPr>
          <a:xfrm rot="5400000">
            <a:off x="6870700" y="3197225"/>
            <a:ext cx="1177925" cy="20637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/>
          <p:cNvCxnSpPr/>
          <p:nvPr/>
        </p:nvCxnSpPr>
        <p:spPr>
          <a:xfrm rot="16200000" flipH="1">
            <a:off x="3515519" y="3513931"/>
            <a:ext cx="1316038" cy="129222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9489" name="Group 131"/>
          <p:cNvGrpSpPr>
            <a:grpSpLocks/>
          </p:cNvGrpSpPr>
          <p:nvPr/>
        </p:nvGrpSpPr>
        <p:grpSpPr bwMode="auto">
          <a:xfrm>
            <a:off x="2195513" y="487363"/>
            <a:ext cx="5859462" cy="908050"/>
            <a:chOff x="2195921" y="486763"/>
            <a:chExt cx="5858349" cy="909150"/>
          </a:xfrm>
        </p:grpSpPr>
        <p:pic>
          <p:nvPicPr>
            <p:cNvPr id="19493" name="Picture 10" descr="google-docs.jp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7191" y="651935"/>
              <a:ext cx="563924" cy="531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94" name="Picture 11" descr="youtube_logo.gif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6326" y="555415"/>
              <a:ext cx="800118" cy="800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Cloud 13"/>
            <p:cNvSpPr/>
            <p:nvPr/>
          </p:nvSpPr>
          <p:spPr>
            <a:xfrm>
              <a:off x="2195921" y="486763"/>
              <a:ext cx="5858349" cy="909150"/>
            </a:xfrm>
            <a:prstGeom prst="cloud">
              <a:avLst/>
            </a:prstGeom>
            <a:noFill/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9496" name="Picture 15" descr="flickr logo.jpg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5878" y="606167"/>
              <a:ext cx="846259" cy="435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97" name="Picture 130" descr="icon-voicethread.png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6816" y="651935"/>
              <a:ext cx="543038" cy="543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34" name="Straight Arrow Connector 133"/>
          <p:cNvCxnSpPr/>
          <p:nvPr/>
        </p:nvCxnSpPr>
        <p:spPr>
          <a:xfrm rot="10800000" flipV="1">
            <a:off x="7088188" y="2617788"/>
            <a:ext cx="268287" cy="207962"/>
          </a:xfrm>
          <a:prstGeom prst="straightConnector1">
            <a:avLst/>
          </a:prstGeom>
          <a:ln>
            <a:solidFill>
              <a:schemeClr val="accent1">
                <a:alpha val="50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4592638" y="4808538"/>
            <a:ext cx="1157287" cy="646112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US"/>
              <a:t>Live</a:t>
            </a:r>
          </a:p>
          <a:p>
            <a:pPr algn="ctr"/>
            <a:r>
              <a:rPr lang="en-US"/>
              <a:t>Classroom</a:t>
            </a:r>
          </a:p>
        </p:txBody>
      </p:sp>
      <p:pic>
        <p:nvPicPr>
          <p:cNvPr id="19492" name="Picture 124" descr="logo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088" y="4646613"/>
            <a:ext cx="5492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0684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Adopted Agile life cycle, Moodle and Enterprise Wiki in 2008</a:t>
            </a:r>
          </a:p>
          <a:p>
            <a:pPr marL="880110" lvl="1" indent="-514350">
              <a:buFont typeface="+mj-lt"/>
              <a:buAutoNum type="arabicPeriod"/>
            </a:pPr>
            <a:endParaRPr lang="en-US" dirty="0" smtClean="0"/>
          </a:p>
          <a:p>
            <a:pPr marL="880110" lvl="1" indent="-514350">
              <a:buFont typeface="+mj-lt"/>
              <a:buAutoNum type="arabicPeriod"/>
            </a:pPr>
            <a:r>
              <a:rPr lang="en-US" dirty="0" smtClean="0"/>
              <a:t>Shorten Delivery time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dirty="0" smtClean="0"/>
              <a:t>Reduce Costs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dirty="0" smtClean="0"/>
              <a:t>Expedite procurement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dirty="0" smtClean="0"/>
              <a:t>Control Risks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dirty="0" smtClean="0"/>
              <a:t>Culture / Challenge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Best Source @ Delhi</a:t>
            </a:r>
            <a:endParaRPr lang="en-US" dirty="0"/>
          </a:p>
        </p:txBody>
      </p:sp>
      <p:pic>
        <p:nvPicPr>
          <p:cNvPr id="1028" name="Picture 4" descr="https://encrypted-tbn0.gstatic.com/images?q=tbn:ANd9GcRpAeY2Kd2aFgQFpVZkk2nyAb2rTJmcqdtVZwdehsXDUgQ9xOl9tRS4LFY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3546" y="5122606"/>
            <a:ext cx="1979025" cy="1700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243" y="3693856"/>
            <a:ext cx="2044328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161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SUNY Shared Services</a:t>
            </a:r>
          </a:p>
        </p:txBody>
      </p:sp>
      <p:sp>
        <p:nvSpPr>
          <p:cNvPr id="52" name="Shape 52"/>
          <p:cNvSpPr txBox="1">
            <a:spLocks noGrp="1"/>
          </p:cNvSpPr>
          <p:nvPr>
            <p:ph type="body" idx="4294967295"/>
          </p:nvPr>
        </p:nvSpPr>
        <p:spPr>
          <a:xfrm>
            <a:off x="1090706" y="3945116"/>
            <a:ext cx="7138894" cy="222726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-US" dirty="0" smtClean="0"/>
              <a:t>Share expertise and infrastructure among campuses</a:t>
            </a:r>
          </a:p>
          <a:p>
            <a:pPr marL="457200" indent="-4191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dirty="0"/>
              <a:t>Advantages of open </a:t>
            </a:r>
            <a:r>
              <a:rPr lang="en" dirty="0" smtClean="0"/>
              <a:t>applications</a:t>
            </a:r>
            <a:endParaRPr lang="en-US" dirty="0" smtClean="0"/>
          </a:p>
          <a:p>
            <a:pPr marL="731520" lvl="1" indent="-4191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-US" dirty="0" smtClean="0"/>
              <a:t>Flexibility</a:t>
            </a:r>
          </a:p>
          <a:p>
            <a:pPr marL="731520" lvl="1" indent="-4191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-US" dirty="0" smtClean="0"/>
              <a:t>No licensing or procurement issues</a:t>
            </a:r>
            <a:endParaRPr lang="en" dirty="0"/>
          </a:p>
        </p:txBody>
      </p:sp>
      <p:sp>
        <p:nvSpPr>
          <p:cNvPr id="53" name="Shape 53"/>
          <p:cNvSpPr/>
          <p:nvPr/>
        </p:nvSpPr>
        <p:spPr>
          <a:xfrm>
            <a:off x="6805692" y="101029"/>
            <a:ext cx="2338306" cy="149021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54" name="Shape 54"/>
          <p:cNvSpPr/>
          <p:nvPr/>
        </p:nvSpPr>
        <p:spPr>
          <a:xfrm>
            <a:off x="277857" y="1678589"/>
            <a:ext cx="8588285" cy="1949386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16789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</a:t>
            </a:r>
            <a:endParaRPr lang="en-US" dirty="0"/>
          </a:p>
        </p:txBody>
      </p:sp>
      <p:pic>
        <p:nvPicPr>
          <p:cNvPr id="4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04800"/>
            <a:ext cx="3038614" cy="85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862" y="6626"/>
            <a:ext cx="1285875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5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59" y="2731419"/>
            <a:ext cx="22860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51" y="2091525"/>
            <a:ext cx="2291521" cy="549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51" y="4891499"/>
            <a:ext cx="2454927" cy="82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078" y="4891499"/>
            <a:ext cx="26574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47" y="4269419"/>
            <a:ext cx="2535063" cy="473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614" y="3398169"/>
            <a:ext cx="2133600" cy="1121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017" y="2091525"/>
            <a:ext cx="2895599" cy="87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197" y="2115847"/>
            <a:ext cx="3021616" cy="822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013" y="3367338"/>
            <a:ext cx="2971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542" y="4292966"/>
            <a:ext cx="2828925" cy="553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450" y="5515386"/>
            <a:ext cx="282892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9213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328"/>
            <a:ext cx="6858000" cy="4538472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To promote an awareness around the usage of Moodle within SUNY</a:t>
            </a:r>
          </a:p>
          <a:p>
            <a:endParaRPr lang="en-US" dirty="0"/>
          </a:p>
          <a:p>
            <a:r>
              <a:rPr lang="en-US" dirty="0" smtClean="0"/>
              <a:t>To promote the usage of open source software within SUNY</a:t>
            </a:r>
          </a:p>
          <a:p>
            <a:endParaRPr lang="en-US" dirty="0"/>
          </a:p>
          <a:p>
            <a:r>
              <a:rPr lang="en-US" dirty="0" smtClean="0"/>
              <a:t>To promote collaboration and sharing in the use of open source software and ideally develop a Model Moodle Implementation (MMI) that could be a blueprint for any campus wishing to adopt Moodle for e-learning.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SUNYMoodleUsersGroup.org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971800"/>
            <a:ext cx="19008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1832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peek inside the Nebula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725" y="1461518"/>
            <a:ext cx="7750630" cy="4371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2443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Solstice.thmx</Template>
  <TotalTime>2198</TotalTime>
  <Words>622</Words>
  <Application>Microsoft Macintosh PowerPoint</Application>
  <PresentationFormat>On-screen Show (4:3)</PresentationFormat>
  <Paragraphs>150</Paragraphs>
  <Slides>26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Solstice</vt:lpstr>
      <vt:lpstr>Mahoodle in the “SUNY Nebula”</vt:lpstr>
      <vt:lpstr>Overview</vt:lpstr>
      <vt:lpstr>PowerPoint Presentation</vt:lpstr>
      <vt:lpstr>PowerPoint Presentation</vt:lpstr>
      <vt:lpstr>Why Best Source @ Delhi</vt:lpstr>
      <vt:lpstr>SUNY Shared Services</vt:lpstr>
      <vt:lpstr>in</vt:lpstr>
      <vt:lpstr>SUNYMoodleUsersGroup.org</vt:lpstr>
      <vt:lpstr>A peek inside the Nebula</vt:lpstr>
      <vt:lpstr>The Projects</vt:lpstr>
      <vt:lpstr>ePortfolio projects</vt:lpstr>
      <vt:lpstr>LMS &amp; ePortfolio  VLE</vt:lpstr>
      <vt:lpstr>ePortfolio examples</vt:lpstr>
      <vt:lpstr>Mahara user experience</vt:lpstr>
      <vt:lpstr>Moodle – Mahara integration</vt:lpstr>
      <vt:lpstr>Mahoodle – LMS/ePort integration</vt:lpstr>
      <vt:lpstr>Export from Moodle to Mahara</vt:lpstr>
      <vt:lpstr>ePortfolio processes</vt:lpstr>
      <vt:lpstr>ePortfolio assessment</vt:lpstr>
      <vt:lpstr>Delhi/Purchase Mahoodle</vt:lpstr>
      <vt:lpstr>Delhi ePortfolio project</vt:lpstr>
      <vt:lpstr>E-Portfolio Futures @ Delhi</vt:lpstr>
      <vt:lpstr>Survey of ePortfolio projects</vt:lpstr>
      <vt:lpstr>Mahara multi-institution support</vt:lpstr>
      <vt:lpstr>PowerPoint Presentation</vt:lpstr>
      <vt:lpstr>Thank You</vt:lpstr>
    </vt:vector>
  </TitlesOfParts>
  <Company>Purchase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Mahoodle in the “SUNY Nebula”</dc:title>
  <dc:creator>Keith Landa</dc:creator>
  <cp:lastModifiedBy>Keith Landa</cp:lastModifiedBy>
  <cp:revision>26</cp:revision>
  <dcterms:created xsi:type="dcterms:W3CDTF">2013-06-18T08:13:25Z</dcterms:created>
  <dcterms:modified xsi:type="dcterms:W3CDTF">2013-06-24T20:24:19Z</dcterms:modified>
</cp:coreProperties>
</file>