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4" r:id="rId3"/>
    <p:sldId id="263" r:id="rId4"/>
    <p:sldId id="257" r:id="rId5"/>
    <p:sldId id="273" r:id="rId6"/>
    <p:sldId id="275" r:id="rId7"/>
    <p:sldId id="258" r:id="rId8"/>
    <p:sldId id="259" r:id="rId9"/>
    <p:sldId id="260" r:id="rId10"/>
    <p:sldId id="261" r:id="rId11"/>
    <p:sldId id="265" r:id="rId12"/>
    <p:sldId id="266" r:id="rId13"/>
    <p:sldId id="267" r:id="rId14"/>
    <p:sldId id="277" r:id="rId15"/>
    <p:sldId id="262" r:id="rId16"/>
    <p:sldId id="271" r:id="rId17"/>
    <p:sldId id="268" r:id="rId18"/>
    <p:sldId id="270" r:id="rId19"/>
    <p:sldId id="269"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71739B-14A0-49D3-B0E1-89994CA5162C}" type="datetimeFigureOut">
              <a:rPr lang="en-US" smtClean="0"/>
              <a:t>6/20/2013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1D725-1CE5-4C1F-B8DE-A78D003BB8B6}" type="slidenum">
              <a:rPr lang="en-US" smtClean="0"/>
              <a:t>‹#›</a:t>
            </a:fld>
            <a:endParaRPr lang="en-US" dirty="0"/>
          </a:p>
        </p:txBody>
      </p:sp>
    </p:spTree>
    <p:extLst>
      <p:ext uri="{BB962C8B-B14F-4D97-AF65-F5344CB8AC3E}">
        <p14:creationId xmlns:p14="http://schemas.microsoft.com/office/powerpoint/2010/main" val="352242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FOG</a:t>
            </a:r>
            <a:r>
              <a:rPr lang="en-US" baseline="0" dirty="0" smtClean="0"/>
              <a:t>, Clonezilla, and Ghost</a:t>
            </a:r>
          </a:p>
          <a:p>
            <a:r>
              <a:rPr lang="en-US" baseline="0" dirty="0" smtClean="0"/>
              <a:t>Number of advantages to using a native Microsoft tools for you imaging strategy. </a:t>
            </a:r>
          </a:p>
          <a:p>
            <a:r>
              <a:rPr lang="en-US" baseline="0" dirty="0" smtClean="0"/>
              <a:t>Budget, time and efficiency have been reduced. </a:t>
            </a:r>
          </a:p>
          <a:p>
            <a:r>
              <a:rPr lang="en-US" baseline="0" dirty="0" smtClean="0"/>
              <a:t>Better quality deployment</a:t>
            </a:r>
          </a:p>
          <a:p>
            <a:r>
              <a:rPr lang="en-US" baseline="0" dirty="0" smtClean="0"/>
              <a:t>Can be used in the data center.</a:t>
            </a:r>
          </a:p>
          <a:p>
            <a:r>
              <a:rPr lang="en-US" baseline="0" dirty="0" smtClean="0"/>
              <a:t>Thin, Hybrid and Thick images</a:t>
            </a:r>
          </a:p>
          <a:p>
            <a:r>
              <a:rPr lang="en-US" baseline="0" dirty="0" smtClean="0"/>
              <a:t>130 GB  lab image reduced to 48 GB with multiple images down from 1 TB</a:t>
            </a:r>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2</a:t>
            </a:fld>
            <a:endParaRPr lang="en-US" dirty="0"/>
          </a:p>
        </p:txBody>
      </p:sp>
    </p:spTree>
    <p:extLst>
      <p:ext uri="{BB962C8B-B14F-4D97-AF65-F5344CB8AC3E}">
        <p14:creationId xmlns:p14="http://schemas.microsoft.com/office/powerpoint/2010/main" val="50654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Chose</a:t>
            </a:r>
            <a:r>
              <a:rPr lang="en-US" baseline="0" dirty="0" smtClean="0"/>
              <a:t> to use this over installation media. First experiments with WDS standalone. MDT incorporated in with WDS makes it much more </a:t>
            </a:r>
            <a:r>
              <a:rPr lang="en-US" baseline="0" dirty="0" err="1" smtClean="0"/>
              <a:t>versitale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3</a:t>
            </a:fld>
            <a:endParaRPr lang="en-US" dirty="0"/>
          </a:p>
        </p:txBody>
      </p:sp>
    </p:spTree>
    <p:extLst>
      <p:ext uri="{BB962C8B-B14F-4D97-AF65-F5344CB8AC3E}">
        <p14:creationId xmlns:p14="http://schemas.microsoft.com/office/powerpoint/2010/main" val="307893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deployment workbench</a:t>
            </a:r>
            <a:r>
              <a:rPr lang="en-US" baseline="0" dirty="0" smtClean="0"/>
              <a:t> is a MMC that allows you to manage your deployment shares, task sequences, images, drivers and database from  one location. </a:t>
            </a:r>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4</a:t>
            </a:fld>
            <a:endParaRPr lang="en-US" dirty="0"/>
          </a:p>
        </p:txBody>
      </p:sp>
    </p:spTree>
    <p:extLst>
      <p:ext uri="{BB962C8B-B14F-4D97-AF65-F5344CB8AC3E}">
        <p14:creationId xmlns:p14="http://schemas.microsoft.com/office/powerpoint/2010/main" val="2807069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6</a:t>
            </a:fld>
            <a:endParaRPr lang="en-US" dirty="0"/>
          </a:p>
        </p:txBody>
      </p:sp>
    </p:spTree>
    <p:extLst>
      <p:ext uri="{BB962C8B-B14F-4D97-AF65-F5344CB8AC3E}">
        <p14:creationId xmlns:p14="http://schemas.microsoft.com/office/powerpoint/2010/main" val="4091848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http://download.microsoft.com/download/f/e/f/fefdc36e-392d-4678-9e4e-771ffa2692ab/Windows%20Imaging%20File%20Format.rtf</a:t>
            </a:r>
          </a:p>
          <a:p>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7</a:t>
            </a:fld>
            <a:endParaRPr lang="en-US" dirty="0"/>
          </a:p>
        </p:txBody>
      </p:sp>
    </p:spTree>
    <p:extLst>
      <p:ext uri="{BB962C8B-B14F-4D97-AF65-F5344CB8AC3E}">
        <p14:creationId xmlns:p14="http://schemas.microsoft.com/office/powerpoint/2010/main" val="828709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Drivers</a:t>
            </a:r>
            <a:r>
              <a:rPr lang="en-US" baseline="0" dirty="0" smtClean="0"/>
              <a:t> are managed in MDT and injected during the imaging process. </a:t>
            </a:r>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10</a:t>
            </a:fld>
            <a:endParaRPr lang="en-US" dirty="0"/>
          </a:p>
        </p:txBody>
      </p:sp>
    </p:spTree>
    <p:extLst>
      <p:ext uri="{BB962C8B-B14F-4D97-AF65-F5344CB8AC3E}">
        <p14:creationId xmlns:p14="http://schemas.microsoft.com/office/powerpoint/2010/main" val="2012178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Lite</a:t>
            </a:r>
            <a:r>
              <a:rPr lang="en-US" baseline="0" dirty="0" smtClean="0"/>
              <a:t> Touch with WDS was our chosen method. We used multiple deployment points. Currently we are working on multicasting. Started deploying using the custom setting files. Currently we are using the database which defines the attributes hostname and other settings for the deployments.</a:t>
            </a:r>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11</a:t>
            </a:fld>
            <a:endParaRPr lang="en-US" dirty="0"/>
          </a:p>
        </p:txBody>
      </p:sp>
    </p:spTree>
    <p:extLst>
      <p:ext uri="{BB962C8B-B14F-4D97-AF65-F5344CB8AC3E}">
        <p14:creationId xmlns:p14="http://schemas.microsoft.com/office/powerpoint/2010/main" val="3200155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1D725-1CE5-4C1F-B8DE-A78D003BB8B6}" type="slidenum">
              <a:rPr lang="en-US" smtClean="0"/>
              <a:t>12</a:t>
            </a:fld>
            <a:endParaRPr lang="en-US" dirty="0"/>
          </a:p>
        </p:txBody>
      </p:sp>
    </p:spTree>
    <p:extLst>
      <p:ext uri="{BB962C8B-B14F-4D97-AF65-F5344CB8AC3E}">
        <p14:creationId xmlns:p14="http://schemas.microsoft.com/office/powerpoint/2010/main" val="268317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324639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240515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122815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404064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9893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55501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24902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34319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4253343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164669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5BC73-B7D9-4D1F-9F3C-29652E0524A1}" type="datetimeFigureOut">
              <a:rPr lang="en-US" smtClean="0"/>
              <a:t>6/20/2013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CEF779-4018-4BC7-8925-8861356A969B}" type="slidenum">
              <a:rPr lang="en-US" smtClean="0"/>
              <a:t>‹#›</a:t>
            </a:fld>
            <a:endParaRPr lang="en-US" dirty="0"/>
          </a:p>
        </p:txBody>
      </p:sp>
    </p:spTree>
    <p:extLst>
      <p:ext uri="{BB962C8B-B14F-4D97-AF65-F5344CB8AC3E}">
        <p14:creationId xmlns:p14="http://schemas.microsoft.com/office/powerpoint/2010/main" val="320186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5BC73-B7D9-4D1F-9F3C-29652E0524A1}" type="datetimeFigureOut">
              <a:rPr lang="en-US" smtClean="0"/>
              <a:t>6/20/2013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EF779-4018-4BC7-8925-8861356A969B}" type="slidenum">
              <a:rPr lang="en-US" smtClean="0"/>
              <a:t>‹#›</a:t>
            </a:fld>
            <a:endParaRPr lang="en-US" dirty="0"/>
          </a:p>
        </p:txBody>
      </p:sp>
    </p:spTree>
    <p:extLst>
      <p:ext uri="{BB962C8B-B14F-4D97-AF65-F5344CB8AC3E}">
        <p14:creationId xmlns:p14="http://schemas.microsoft.com/office/powerpoint/2010/main" val="4151154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truesec.com/deploymentcd" TargetMode="External"/><Relationship Id="rId3" Type="http://schemas.openxmlformats.org/officeDocument/2006/relationships/hyperlink" Target="http://blogs.technet.com/b/deploymentguys/" TargetMode="External"/><Relationship Id="rId7" Type="http://schemas.openxmlformats.org/officeDocument/2006/relationships/hyperlink" Target="http://blogs.technet.com/b/mniehaus/" TargetMode="External"/><Relationship Id="rId2" Type="http://schemas.openxmlformats.org/officeDocument/2006/relationships/hyperlink" Target="http://www.windowsnetworking.com/articles-tutorials/windows-7/Deploying-Windows-7-Part1.html" TargetMode="External"/><Relationship Id="rId1" Type="http://schemas.openxmlformats.org/officeDocument/2006/relationships/slideLayout" Target="../slideLayouts/slideLayout2.xml"/><Relationship Id="rId6" Type="http://schemas.openxmlformats.org/officeDocument/2006/relationships/hyperlink" Target="http://www.theurbanpenguin.com/mdt.html" TargetMode="External"/><Relationship Id="rId5" Type="http://schemas.openxmlformats.org/officeDocument/2006/relationships/hyperlink" Target="http://myitforum.com/myitforumwp/" TargetMode="External"/><Relationship Id="rId4" Type="http://schemas.openxmlformats.org/officeDocument/2006/relationships/hyperlink" Target="http://deploymentresearch.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autoitscript.com/site/autoit-tools/gimagex/" TargetMode="External"/><Relationship Id="rId2" Type="http://schemas.openxmlformats.org/officeDocument/2006/relationships/hyperlink" Target="http://dismgui.codeplex.com/releases/view/85863" TargetMode="External"/><Relationship Id="rId1" Type="http://schemas.openxmlformats.org/officeDocument/2006/relationships/slideLayout" Target="../slideLayouts/slideLayout2.xml"/><Relationship Id="rId6" Type="http://schemas.openxmlformats.org/officeDocument/2006/relationships/hyperlink" Target="http://mdtwebfrontend.codeplex.com/" TargetMode="External"/><Relationship Id="rId5" Type="http://schemas.openxmlformats.org/officeDocument/2006/relationships/hyperlink" Target="http://blogs.technet.com/b/mniehaus/archive/2009/05/15/manipulating-the-microsoft-deployment-toolkit-database-using-powershell.aspx" TargetMode="External"/><Relationship Id="rId4" Type="http://schemas.openxmlformats.org/officeDocument/2006/relationships/hyperlink" Target="http://mdtwizardeditor.codeplex.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en-US" dirty="0" smtClean="0"/>
              <a:t>Using Windows Deployment Service and MDT as an Image Deployment </a:t>
            </a:r>
            <a:r>
              <a:rPr lang="en-US" dirty="0"/>
              <a:t>S</a:t>
            </a:r>
            <a:r>
              <a:rPr lang="en-US" dirty="0" smtClean="0"/>
              <a:t>olution</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Joe Leroux</a:t>
            </a:r>
          </a:p>
          <a:p>
            <a:r>
              <a:rPr lang="en-US" dirty="0" smtClean="0"/>
              <a:t>Systems Administrator</a:t>
            </a:r>
          </a:p>
          <a:p>
            <a:r>
              <a:rPr lang="en-US" dirty="0" smtClean="0"/>
              <a:t>SUNY Canton</a:t>
            </a:r>
          </a:p>
          <a:p>
            <a:r>
              <a:rPr lang="en-US" dirty="0" smtClean="0"/>
              <a:t>lerou114@canton.edu</a:t>
            </a:r>
          </a:p>
          <a:p>
            <a:endParaRPr lang="en-US" dirty="0"/>
          </a:p>
        </p:txBody>
      </p:sp>
    </p:spTree>
    <p:extLst>
      <p:ext uri="{BB962C8B-B14F-4D97-AF65-F5344CB8AC3E}">
        <p14:creationId xmlns:p14="http://schemas.microsoft.com/office/powerpoint/2010/main" val="3068190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images are built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Hyper-V or VMWare workstation</a:t>
            </a:r>
          </a:p>
          <a:p>
            <a:pPr marL="0" indent="0">
              <a:buNone/>
            </a:pPr>
            <a:r>
              <a:rPr lang="en-US" dirty="0"/>
              <a:t> </a:t>
            </a:r>
            <a:r>
              <a:rPr lang="en-US" dirty="0" smtClean="0"/>
              <a:t>    </a:t>
            </a:r>
          </a:p>
          <a:p>
            <a:pPr lvl="1"/>
            <a:r>
              <a:rPr lang="en-US" dirty="0" smtClean="0"/>
              <a:t>Images are built in VM rather than on hardware so images can be snapshotted</a:t>
            </a:r>
          </a:p>
          <a:p>
            <a:pPr lvl="1"/>
            <a:r>
              <a:rPr lang="en-US" dirty="0" smtClean="0"/>
              <a:t>No need to build on hardware and make configuration changes</a:t>
            </a:r>
          </a:p>
          <a:p>
            <a:pPr lvl="1"/>
            <a:r>
              <a:rPr lang="en-US" dirty="0" smtClean="0"/>
              <a:t>Hyper-V  preferred zero prep to get a compliant image. VMWare workstation can be used but you need to take few extra steps. </a:t>
            </a:r>
          </a:p>
          <a:p>
            <a:pPr lvl="1"/>
            <a:r>
              <a:rPr lang="en-US" dirty="0" smtClean="0"/>
              <a:t>Using Hyper-V you add no drivers so you get a “pure/compliant” hardware agnostic .WIM file.</a:t>
            </a:r>
            <a:endParaRPr lang="en-US" dirty="0"/>
          </a:p>
        </p:txBody>
      </p:sp>
    </p:spTree>
    <p:extLst>
      <p:ext uri="{BB962C8B-B14F-4D97-AF65-F5344CB8AC3E}">
        <p14:creationId xmlns:p14="http://schemas.microsoft.com/office/powerpoint/2010/main" val="1697739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 Touch Deployment using MDT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WDS for PXE boot install</a:t>
            </a:r>
          </a:p>
          <a:p>
            <a:pPr lvl="1"/>
            <a:r>
              <a:rPr lang="en-US" dirty="0" smtClean="0"/>
              <a:t>PE boot WIM created in MDT workbench is added to boot images on WDS server for starting deployments</a:t>
            </a:r>
          </a:p>
          <a:p>
            <a:r>
              <a:rPr lang="en-US" dirty="0" smtClean="0"/>
              <a:t>Media Install-DVD or USB</a:t>
            </a:r>
          </a:p>
          <a:p>
            <a:r>
              <a:rPr lang="en-US" dirty="0" smtClean="0"/>
              <a:t>Linked Deployment Shares</a:t>
            </a:r>
          </a:p>
          <a:p>
            <a:pPr lvl="1"/>
            <a:r>
              <a:rPr lang="en-US" dirty="0" smtClean="0"/>
              <a:t>Deployments can be scripted to automatically replicate </a:t>
            </a:r>
          </a:p>
          <a:p>
            <a:r>
              <a:rPr lang="en-US" dirty="0" smtClean="0"/>
              <a:t>Configuration for deployment can be done two ways</a:t>
            </a:r>
          </a:p>
          <a:p>
            <a:pPr lvl="1"/>
            <a:r>
              <a:rPr lang="en-US" dirty="0" smtClean="0"/>
              <a:t>Settings text file</a:t>
            </a:r>
          </a:p>
          <a:p>
            <a:pPr lvl="1"/>
            <a:r>
              <a:rPr lang="en-US" dirty="0" smtClean="0"/>
              <a:t>MDT data base (Current method)</a:t>
            </a:r>
            <a:endParaRPr lang="en-US" dirty="0"/>
          </a:p>
        </p:txBody>
      </p:sp>
    </p:spTree>
    <p:extLst>
      <p:ext uri="{BB962C8B-B14F-4D97-AF65-F5344CB8AC3E}">
        <p14:creationId xmlns:p14="http://schemas.microsoft.com/office/powerpoint/2010/main" val="3178511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 Touch Deployment 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Driver cabs are added to the workbench</a:t>
            </a:r>
          </a:p>
          <a:p>
            <a:pPr lvl="1"/>
            <a:r>
              <a:rPr lang="en-US" dirty="0" smtClean="0"/>
              <a:t>Images then don’t need drivers installed UPNP selects them at deployment or can be forced to apply to the image</a:t>
            </a:r>
          </a:p>
          <a:p>
            <a:pPr lvl="1"/>
            <a:r>
              <a:rPr lang="en-US" dirty="0" smtClean="0"/>
              <a:t>Most major vendors have drivers packaged for deployment:  Dell, HP, Lenovo</a:t>
            </a:r>
          </a:p>
          <a:p>
            <a:pPr lvl="1"/>
            <a:r>
              <a:rPr lang="en-US" dirty="0" smtClean="0"/>
              <a:t>Some may take a little work (installable drivers)</a:t>
            </a:r>
          </a:p>
          <a:p>
            <a:r>
              <a:rPr lang="en-US" dirty="0" smtClean="0"/>
              <a:t>Service accounts can be used for deployment and alternate credentials used in a task sequence.</a:t>
            </a:r>
          </a:p>
          <a:p>
            <a:r>
              <a:rPr lang="en-US" dirty="0" smtClean="0"/>
              <a:t>Third party applications can be installed at deployment.</a:t>
            </a:r>
          </a:p>
          <a:p>
            <a:endParaRPr lang="en-US" dirty="0"/>
          </a:p>
        </p:txBody>
      </p:sp>
    </p:spTree>
    <p:extLst>
      <p:ext uri="{BB962C8B-B14F-4D97-AF65-F5344CB8AC3E}">
        <p14:creationId xmlns:p14="http://schemas.microsoft.com/office/powerpoint/2010/main" val="1632391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Options	</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Media</a:t>
            </a:r>
          </a:p>
          <a:p>
            <a:pPr lvl="1"/>
            <a:r>
              <a:rPr lang="en-US" dirty="0" smtClean="0"/>
              <a:t>	USB or DVD</a:t>
            </a:r>
            <a:endParaRPr lang="en-US" dirty="0"/>
          </a:p>
          <a:p>
            <a:r>
              <a:rPr lang="en-US" dirty="0" smtClean="0"/>
              <a:t>PXE Options</a:t>
            </a:r>
            <a:endParaRPr lang="en-US" dirty="0"/>
          </a:p>
          <a:p>
            <a:r>
              <a:rPr lang="en-US" dirty="0" smtClean="0"/>
              <a:t> Multiple deployment points for unicast</a:t>
            </a:r>
          </a:p>
          <a:p>
            <a:pPr lvl="1"/>
            <a:r>
              <a:rPr lang="en-US" dirty="0" smtClean="0"/>
              <a:t>Linked Deployment shares</a:t>
            </a:r>
          </a:p>
          <a:p>
            <a:pPr lvl="1"/>
            <a:r>
              <a:rPr lang="en-US" dirty="0" smtClean="0"/>
              <a:t>SMB share (Windows 7 desktop budget)</a:t>
            </a:r>
          </a:p>
          <a:p>
            <a:pPr lvl="1"/>
            <a:r>
              <a:rPr lang="en-US" dirty="0" smtClean="0"/>
              <a:t>Customize location using XML files for deployment shares</a:t>
            </a:r>
          </a:p>
          <a:p>
            <a:pPr lvl="1"/>
            <a:r>
              <a:rPr lang="en-US" dirty="0" smtClean="0"/>
              <a:t>VLANs DHCP IP helpers for WDS</a:t>
            </a:r>
          </a:p>
          <a:p>
            <a:r>
              <a:rPr lang="en-US" dirty="0" smtClean="0"/>
              <a:t>Multicast</a:t>
            </a:r>
          </a:p>
          <a:p>
            <a:pPr lvl="1"/>
            <a:r>
              <a:rPr lang="en-US" dirty="0" smtClean="0"/>
              <a:t>Network changes IGMP snooping and PIM</a:t>
            </a:r>
          </a:p>
        </p:txBody>
      </p:sp>
    </p:spTree>
    <p:extLst>
      <p:ext uri="{BB962C8B-B14F-4D97-AF65-F5344CB8AC3E}">
        <p14:creationId xmlns:p14="http://schemas.microsoft.com/office/powerpoint/2010/main" val="2650023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1887" y="1600200"/>
            <a:ext cx="6040225" cy="4525963"/>
          </a:xfrm>
        </p:spPr>
      </p:pic>
    </p:spTree>
    <p:extLst>
      <p:ext uri="{BB962C8B-B14F-4D97-AF65-F5344CB8AC3E}">
        <p14:creationId xmlns:p14="http://schemas.microsoft.com/office/powerpoint/2010/main" val="3495290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and 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DISM GUI </a:t>
            </a:r>
          </a:p>
          <a:p>
            <a:pPr lvl="1"/>
            <a:r>
              <a:rPr lang="en-US" dirty="0" smtClean="0"/>
              <a:t>DISM can be used to install updates and packages to an offline WIM rather than recapturing entire image </a:t>
            </a:r>
            <a:endParaRPr lang="en-US" dirty="0"/>
          </a:p>
          <a:p>
            <a:r>
              <a:rPr lang="en-US" dirty="0" smtClean="0"/>
              <a:t>GImageX </a:t>
            </a:r>
          </a:p>
          <a:p>
            <a:pPr lvl="1"/>
            <a:r>
              <a:rPr lang="en-US" dirty="0" smtClean="0"/>
              <a:t>WIM files can be combined to save space on deployment points</a:t>
            </a:r>
          </a:p>
          <a:p>
            <a:pPr lvl="1"/>
            <a:r>
              <a:rPr lang="en-US" dirty="0" smtClean="0"/>
              <a:t>Uses a GUI to execute imageX commands</a:t>
            </a:r>
          </a:p>
          <a:p>
            <a:r>
              <a:rPr lang="en-US" dirty="0" smtClean="0"/>
              <a:t>KMS Key management service</a:t>
            </a:r>
          </a:p>
          <a:p>
            <a:pPr lvl="1"/>
            <a:r>
              <a:rPr lang="en-US" dirty="0" smtClean="0"/>
              <a:t>Can be used not only for KMS, but MAK activations</a:t>
            </a:r>
          </a:p>
          <a:p>
            <a:r>
              <a:rPr lang="en-US" dirty="0" smtClean="0"/>
              <a:t>MDT Web Frontend</a:t>
            </a:r>
          </a:p>
          <a:p>
            <a:pPr lvl="1"/>
            <a:r>
              <a:rPr lang="en-US" dirty="0" err="1" smtClean="0"/>
              <a:t>Codeplex</a:t>
            </a:r>
            <a:endParaRPr lang="en-US" dirty="0" smtClean="0"/>
          </a:p>
          <a:p>
            <a:r>
              <a:rPr lang="en-US" dirty="0" smtClean="0"/>
              <a:t>MDT Wizard Studio</a:t>
            </a:r>
          </a:p>
          <a:p>
            <a:pPr lvl="1"/>
            <a:r>
              <a:rPr lang="en-US" dirty="0" err="1" smtClean="0"/>
              <a:t>Codeplex</a:t>
            </a:r>
            <a:endParaRPr lang="en-US" dirty="0" smtClean="0"/>
          </a:p>
        </p:txBody>
      </p:sp>
    </p:spTree>
    <p:extLst>
      <p:ext uri="{BB962C8B-B14F-4D97-AF65-F5344CB8AC3E}">
        <p14:creationId xmlns:p14="http://schemas.microsoft.com/office/powerpoint/2010/main" val="2759364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22804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 &amp; blogs</a:t>
            </a:r>
            <a:endParaRPr lang="en-US" dirty="0"/>
          </a:p>
        </p:txBody>
      </p:sp>
      <p:sp>
        <p:nvSpPr>
          <p:cNvPr id="3" name="Content Placeholder 2"/>
          <p:cNvSpPr>
            <a:spLocks noGrp="1"/>
          </p:cNvSpPr>
          <p:nvPr>
            <p:ph idx="1"/>
          </p:nvPr>
        </p:nvSpPr>
        <p:spPr/>
        <p:txBody>
          <a:bodyPr>
            <a:noAutofit/>
          </a:bodyPr>
          <a:lstStyle/>
          <a:p>
            <a:pPr marL="0" indent="0">
              <a:buNone/>
            </a:pPr>
            <a:r>
              <a:rPr lang="en-US" sz="1600" dirty="0" smtClean="0"/>
              <a:t>Mitch Tulloch</a:t>
            </a:r>
            <a:endParaRPr lang="en-US" sz="1600" dirty="0"/>
          </a:p>
          <a:p>
            <a:pPr marL="0" indent="0">
              <a:buNone/>
            </a:pPr>
            <a:r>
              <a:rPr lang="en-US" sz="1400" dirty="0" smtClean="0">
                <a:hlinkClick r:id="rId2"/>
              </a:rPr>
              <a:t>http</a:t>
            </a:r>
            <a:r>
              <a:rPr lang="en-US" sz="1400" dirty="0">
                <a:hlinkClick r:id="rId2"/>
              </a:rPr>
              <a:t>://</a:t>
            </a:r>
            <a:r>
              <a:rPr lang="en-US" sz="1400" dirty="0" smtClean="0">
                <a:hlinkClick r:id="rId2"/>
              </a:rPr>
              <a:t>www.windowsnetworking.com/articles-tutorials/windows-7/Deploying-Windows-7-Part1.html</a:t>
            </a:r>
            <a:endParaRPr lang="en-US" sz="1400" dirty="0" smtClean="0"/>
          </a:p>
          <a:p>
            <a:pPr marL="0" indent="0">
              <a:buNone/>
            </a:pPr>
            <a:r>
              <a:rPr lang="en-US" sz="1600" dirty="0" smtClean="0"/>
              <a:t>Deployment Guys</a:t>
            </a:r>
          </a:p>
          <a:p>
            <a:pPr marL="0" indent="0">
              <a:buNone/>
            </a:pPr>
            <a:r>
              <a:rPr lang="en-US" sz="1600" dirty="0">
                <a:hlinkClick r:id="rId3"/>
              </a:rPr>
              <a:t>http://blogs.technet.com/b/deploymentguys</a:t>
            </a:r>
            <a:r>
              <a:rPr lang="en-US" sz="1600" dirty="0" smtClean="0">
                <a:hlinkClick r:id="rId3"/>
              </a:rPr>
              <a:t>/</a:t>
            </a:r>
            <a:endParaRPr lang="en-US" sz="1600" dirty="0" smtClean="0"/>
          </a:p>
          <a:p>
            <a:pPr marL="0" indent="0">
              <a:buNone/>
            </a:pPr>
            <a:r>
              <a:rPr lang="en-US" sz="1600" dirty="0" smtClean="0"/>
              <a:t>Johan Arwidmark</a:t>
            </a:r>
          </a:p>
          <a:p>
            <a:pPr marL="0" indent="0">
              <a:buNone/>
            </a:pPr>
            <a:r>
              <a:rPr lang="en-US" sz="1600" dirty="0">
                <a:hlinkClick r:id="rId4"/>
              </a:rPr>
              <a:t>http://deploymentresearch.com</a:t>
            </a:r>
            <a:r>
              <a:rPr lang="en-US" sz="1600" dirty="0" smtClean="0">
                <a:hlinkClick r:id="rId4"/>
              </a:rPr>
              <a:t>/</a:t>
            </a:r>
            <a:r>
              <a:rPr lang="en-US" sz="1600" dirty="0" smtClean="0"/>
              <a:t> </a:t>
            </a:r>
          </a:p>
          <a:p>
            <a:pPr marL="0" indent="0">
              <a:buNone/>
            </a:pPr>
            <a:r>
              <a:rPr lang="en-US" sz="1600" dirty="0"/>
              <a:t>m</a:t>
            </a:r>
            <a:r>
              <a:rPr lang="en-US" sz="1600" dirty="0" smtClean="0"/>
              <a:t>yitforum</a:t>
            </a:r>
          </a:p>
          <a:p>
            <a:pPr marL="0" indent="0">
              <a:buNone/>
            </a:pPr>
            <a:r>
              <a:rPr lang="en-US" sz="1600" dirty="0">
                <a:hlinkClick r:id="rId5"/>
              </a:rPr>
              <a:t>http://myitforum.com/myitforumwp</a:t>
            </a:r>
            <a:r>
              <a:rPr lang="en-US" sz="1600" dirty="0" smtClean="0">
                <a:hlinkClick r:id="rId5"/>
              </a:rPr>
              <a:t>/</a:t>
            </a:r>
            <a:endParaRPr lang="en-US" sz="1600" dirty="0" smtClean="0"/>
          </a:p>
          <a:p>
            <a:pPr marL="0" indent="0">
              <a:buNone/>
            </a:pPr>
            <a:r>
              <a:rPr lang="en-US" sz="1600" dirty="0" smtClean="0"/>
              <a:t>The urban penguin</a:t>
            </a:r>
          </a:p>
          <a:p>
            <a:pPr marL="0" indent="0">
              <a:buNone/>
            </a:pPr>
            <a:r>
              <a:rPr lang="en-US" sz="1600" dirty="0">
                <a:hlinkClick r:id="rId6"/>
              </a:rPr>
              <a:t>http://</a:t>
            </a:r>
            <a:r>
              <a:rPr lang="en-US" sz="1600" dirty="0" smtClean="0">
                <a:hlinkClick r:id="rId6"/>
              </a:rPr>
              <a:t>www.theurbanpenguin.com/mdt.html</a:t>
            </a:r>
            <a:r>
              <a:rPr lang="en-US" sz="1600" dirty="0" smtClean="0"/>
              <a:t> </a:t>
            </a:r>
          </a:p>
          <a:p>
            <a:pPr marL="0" indent="0">
              <a:buNone/>
            </a:pPr>
            <a:r>
              <a:rPr lang="en-US" sz="1600" dirty="0" smtClean="0"/>
              <a:t>Michael Niehaus</a:t>
            </a:r>
          </a:p>
          <a:p>
            <a:pPr marL="0" indent="0">
              <a:buNone/>
            </a:pPr>
            <a:r>
              <a:rPr lang="en-US" sz="1600" dirty="0">
                <a:hlinkClick r:id="rId7"/>
              </a:rPr>
              <a:t>http://blogs.technet.com/b/mniehaus</a:t>
            </a:r>
            <a:r>
              <a:rPr lang="en-US" sz="1600" dirty="0" smtClean="0">
                <a:hlinkClick r:id="rId7"/>
              </a:rPr>
              <a:t>/</a:t>
            </a:r>
            <a:r>
              <a:rPr lang="en-US" sz="1600" dirty="0" smtClean="0"/>
              <a:t>  </a:t>
            </a:r>
          </a:p>
          <a:p>
            <a:pPr marL="0" indent="0">
              <a:buNone/>
            </a:pPr>
            <a:r>
              <a:rPr lang="en-US" sz="1600" dirty="0" smtClean="0"/>
              <a:t>True Sec (Johan Arwidmark)</a:t>
            </a:r>
          </a:p>
          <a:p>
            <a:pPr marL="0" indent="0">
              <a:buNone/>
            </a:pPr>
            <a:r>
              <a:rPr lang="en-US" sz="1600" dirty="0" smtClean="0">
                <a:hlinkClick r:id="rId8"/>
              </a:rPr>
              <a:t>http</a:t>
            </a:r>
            <a:r>
              <a:rPr lang="en-US" sz="1600" dirty="0">
                <a:hlinkClick r:id="rId8"/>
              </a:rPr>
              <a:t>://</a:t>
            </a:r>
            <a:r>
              <a:rPr lang="en-US" sz="1600" dirty="0" smtClean="0">
                <a:hlinkClick r:id="rId8"/>
              </a:rPr>
              <a:t>www.truesec.com/deploymentcd</a:t>
            </a:r>
            <a:endParaRPr lang="en-US" sz="1600" dirty="0"/>
          </a:p>
          <a:p>
            <a:pPr marL="0" indent="0">
              <a:buNone/>
            </a:pPr>
            <a:r>
              <a:rPr lang="en-US" sz="1600" dirty="0" smtClean="0"/>
              <a:t>MYITForums (Forum and listserv MDT and SCCM)</a:t>
            </a:r>
          </a:p>
          <a:p>
            <a:pPr marL="0" indent="0">
              <a:buNone/>
            </a:pPr>
            <a:r>
              <a:rPr lang="en-US" sz="1600" dirty="0">
                <a:hlinkClick r:id="rId5"/>
              </a:rPr>
              <a:t>http://myitforum.com/myitforumwp</a:t>
            </a:r>
            <a:r>
              <a:rPr lang="en-US" sz="1600" dirty="0" smtClean="0">
                <a:hlinkClick r:id="rId5"/>
              </a:rPr>
              <a:t>/</a:t>
            </a:r>
            <a:r>
              <a:rPr lang="en-US" sz="1600" dirty="0" smtClean="0"/>
              <a:t> </a:t>
            </a:r>
          </a:p>
          <a:p>
            <a:pPr marL="0" indent="0">
              <a:buNone/>
            </a:pPr>
            <a:endParaRPr lang="en-US" sz="1600" dirty="0"/>
          </a:p>
          <a:p>
            <a:pPr marL="0" indent="0">
              <a:buNone/>
            </a:pPr>
            <a:endParaRPr lang="en-US" sz="1600" dirty="0" smtClean="0"/>
          </a:p>
          <a:p>
            <a:pPr marL="0" indent="0">
              <a:buNone/>
            </a:pPr>
            <a:endParaRPr lang="en-US" sz="1600" dirty="0"/>
          </a:p>
        </p:txBody>
      </p:sp>
    </p:spTree>
    <p:extLst>
      <p:ext uri="{BB962C8B-B14F-4D97-AF65-F5344CB8AC3E}">
        <p14:creationId xmlns:p14="http://schemas.microsoft.com/office/powerpoint/2010/main" val="3743341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Tool links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Dism GUI</a:t>
            </a:r>
          </a:p>
          <a:p>
            <a:pPr marL="0" indent="0">
              <a:buNone/>
            </a:pPr>
            <a:r>
              <a:rPr lang="en-US" dirty="0">
                <a:hlinkClick r:id="rId2"/>
              </a:rPr>
              <a:t>http://</a:t>
            </a:r>
            <a:r>
              <a:rPr lang="en-US" dirty="0" smtClean="0">
                <a:hlinkClick r:id="rId2"/>
              </a:rPr>
              <a:t>dismgui.codeplex.com/releases/view/85863</a:t>
            </a:r>
            <a:r>
              <a:rPr lang="en-US" dirty="0" smtClean="0"/>
              <a:t> </a:t>
            </a:r>
          </a:p>
          <a:p>
            <a:pPr marL="0" indent="0">
              <a:buNone/>
            </a:pPr>
            <a:r>
              <a:rPr lang="en-US" dirty="0" smtClean="0"/>
              <a:t>IMAGEX gui</a:t>
            </a:r>
          </a:p>
          <a:p>
            <a:pPr marL="0" indent="0">
              <a:buNone/>
            </a:pPr>
            <a:r>
              <a:rPr lang="en-US" dirty="0">
                <a:hlinkClick r:id="rId3"/>
              </a:rPr>
              <a:t>http://www.autoitscript.com/site/autoit-tools/gimagex</a:t>
            </a:r>
            <a:r>
              <a:rPr lang="en-US" dirty="0" smtClean="0">
                <a:hlinkClick r:id="rId3"/>
              </a:rPr>
              <a:t>/</a:t>
            </a:r>
            <a:r>
              <a:rPr lang="en-US" dirty="0" smtClean="0"/>
              <a:t> </a:t>
            </a:r>
          </a:p>
          <a:p>
            <a:pPr marL="0" indent="0">
              <a:buNone/>
            </a:pPr>
            <a:r>
              <a:rPr lang="en-US" dirty="0" smtClean="0"/>
              <a:t>MDT Wizard Editor</a:t>
            </a:r>
          </a:p>
          <a:p>
            <a:pPr marL="0" indent="0">
              <a:buNone/>
            </a:pPr>
            <a:r>
              <a:rPr lang="en-US" dirty="0">
                <a:hlinkClick r:id="rId4"/>
              </a:rPr>
              <a:t>http://mdtwizardeditor.codeplex.com</a:t>
            </a:r>
            <a:r>
              <a:rPr lang="en-US" dirty="0" smtClean="0">
                <a:hlinkClick r:id="rId4"/>
              </a:rPr>
              <a:t>/</a:t>
            </a:r>
            <a:endParaRPr lang="en-US" dirty="0" smtClean="0"/>
          </a:p>
          <a:p>
            <a:pPr marL="0" indent="0">
              <a:buNone/>
            </a:pPr>
            <a:r>
              <a:rPr lang="en-US" dirty="0" smtClean="0"/>
              <a:t>MDT PowerShell module</a:t>
            </a:r>
          </a:p>
          <a:p>
            <a:pPr marL="0" indent="0">
              <a:buNone/>
            </a:pPr>
            <a:r>
              <a:rPr lang="en-US" dirty="0">
                <a:hlinkClick r:id="rId5"/>
              </a:rPr>
              <a:t>http://</a:t>
            </a:r>
            <a:r>
              <a:rPr lang="en-US" dirty="0" smtClean="0">
                <a:hlinkClick r:id="rId5"/>
              </a:rPr>
              <a:t>blogs.technet.com/b/mniehaus/archive/2009/05/15/manipulating-the-microsoft-deployment-toolkit-database-using-powershell.aspx</a:t>
            </a:r>
            <a:r>
              <a:rPr lang="en-US" dirty="0" smtClean="0"/>
              <a:t> </a:t>
            </a:r>
          </a:p>
          <a:p>
            <a:pPr marL="0" indent="0">
              <a:buNone/>
            </a:pPr>
            <a:r>
              <a:rPr lang="en-US" dirty="0" smtClean="0"/>
              <a:t>MDT Web Frontend</a:t>
            </a:r>
          </a:p>
          <a:p>
            <a:pPr marL="0" indent="0">
              <a:buNone/>
            </a:pPr>
            <a:r>
              <a:rPr lang="en-US" dirty="0">
                <a:hlinkClick r:id="rId6"/>
              </a:rPr>
              <a:t>http://mdtwebfrontend.codeplex.com</a:t>
            </a:r>
            <a:r>
              <a:rPr lang="en-US" dirty="0" smtClean="0">
                <a:hlinkClick r:id="rId6"/>
              </a:rPr>
              <a:t>/</a:t>
            </a:r>
            <a:r>
              <a:rPr lang="en-US" dirty="0" smtClean="0"/>
              <a:t> </a:t>
            </a:r>
          </a:p>
          <a:p>
            <a:pPr marL="0" indent="0">
              <a:buNone/>
            </a:pPr>
            <a:endParaRPr lang="en-US" dirty="0"/>
          </a:p>
        </p:txBody>
      </p:sp>
    </p:spTree>
    <p:extLst>
      <p:ext uri="{BB962C8B-B14F-4D97-AF65-F5344CB8AC3E}">
        <p14:creationId xmlns:p14="http://schemas.microsoft.com/office/powerpoint/2010/main" val="1546185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Books</a:t>
            </a:r>
            <a:endParaRPr lang="en-US" dirty="0"/>
          </a:p>
        </p:txBody>
      </p:sp>
      <p:sp>
        <p:nvSpPr>
          <p:cNvPr id="3" name="Content Placeholder 2"/>
          <p:cNvSpPr>
            <a:spLocks noGrp="1"/>
          </p:cNvSpPr>
          <p:nvPr>
            <p:ph idx="1"/>
          </p:nvPr>
        </p:nvSpPr>
        <p:spPr/>
        <p:txBody>
          <a:bodyPr/>
          <a:lstStyle/>
          <a:p>
            <a:pPr marL="0" indent="0">
              <a:buNone/>
            </a:pPr>
            <a:r>
              <a:rPr lang="en-US" dirty="0" smtClean="0"/>
              <a:t>Deployment Fundamentals Volume 1</a:t>
            </a:r>
          </a:p>
          <a:p>
            <a:pPr marL="0" indent="0">
              <a:buNone/>
            </a:pPr>
            <a:r>
              <a:rPr lang="en-US" dirty="0" smtClean="0"/>
              <a:t>By Johan Arwidmark and Mikael Nystrom</a:t>
            </a:r>
          </a:p>
          <a:p>
            <a:pPr marL="0" indent="0">
              <a:buNone/>
            </a:pPr>
            <a:endParaRPr lang="en-US" dirty="0"/>
          </a:p>
        </p:txBody>
      </p:sp>
    </p:spTree>
    <p:extLst>
      <p:ext uri="{BB962C8B-B14F-4D97-AF65-F5344CB8AC3E}">
        <p14:creationId xmlns:p14="http://schemas.microsoft.com/office/powerpoint/2010/main" val="2212393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a:t>
            </a:r>
            <a:r>
              <a:rPr lang="en-US" dirty="0"/>
              <a:t>T</a:t>
            </a:r>
            <a:r>
              <a:rPr lang="en-US" dirty="0" smtClean="0"/>
              <a:t>he Change</a:t>
            </a:r>
            <a:endParaRPr lang="en-US" dirty="0"/>
          </a:p>
        </p:txBody>
      </p:sp>
      <p:sp>
        <p:nvSpPr>
          <p:cNvPr id="3" name="Content Placeholder 2"/>
          <p:cNvSpPr>
            <a:spLocks noGrp="1"/>
          </p:cNvSpPr>
          <p:nvPr>
            <p:ph idx="1"/>
          </p:nvPr>
        </p:nvSpPr>
        <p:spPr>
          <a:xfrm>
            <a:off x="533400" y="1417638"/>
            <a:ext cx="8229600" cy="4525963"/>
          </a:xfrm>
        </p:spPr>
        <p:txBody>
          <a:bodyPr>
            <a:normAutofit fontScale="92500" lnSpcReduction="10000"/>
          </a:bodyPr>
          <a:lstStyle/>
          <a:p>
            <a:r>
              <a:rPr lang="en-US" dirty="0" smtClean="0"/>
              <a:t>Previous solution was time intensive</a:t>
            </a:r>
          </a:p>
          <a:p>
            <a:r>
              <a:rPr lang="en-US" dirty="0" smtClean="0"/>
              <a:t>Hardware differences required large amounts of storage for images </a:t>
            </a:r>
          </a:p>
          <a:p>
            <a:r>
              <a:rPr lang="en-US" dirty="0" smtClean="0"/>
              <a:t>Deployment failures</a:t>
            </a:r>
          </a:p>
          <a:p>
            <a:r>
              <a:rPr lang="en-US" dirty="0" smtClean="0"/>
              <a:t>Media USB sticks got lost</a:t>
            </a:r>
          </a:p>
          <a:p>
            <a:r>
              <a:rPr lang="en-US" dirty="0" smtClean="0"/>
              <a:t>Need for automation</a:t>
            </a:r>
          </a:p>
          <a:p>
            <a:r>
              <a:rPr lang="en-US" dirty="0" smtClean="0"/>
              <a:t>Human error</a:t>
            </a:r>
          </a:p>
          <a:p>
            <a:r>
              <a:rPr lang="en-US" dirty="0" smtClean="0"/>
              <a:t>Sector based cloning (Time consuming builds)</a:t>
            </a:r>
          </a:p>
          <a:p>
            <a:r>
              <a:rPr lang="en-US" dirty="0" smtClean="0"/>
              <a:t>Lack of flexibility</a:t>
            </a:r>
            <a:endParaRPr lang="en-US" dirty="0"/>
          </a:p>
        </p:txBody>
      </p:sp>
    </p:spTree>
    <p:extLst>
      <p:ext uri="{BB962C8B-B14F-4D97-AF65-F5344CB8AC3E}">
        <p14:creationId xmlns:p14="http://schemas.microsoft.com/office/powerpoint/2010/main" val="336580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visit the evaluation site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018" y="1600200"/>
            <a:ext cx="4525963" cy="4525963"/>
          </a:xfrm>
        </p:spPr>
      </p:pic>
    </p:spTree>
    <p:extLst>
      <p:ext uri="{BB962C8B-B14F-4D97-AF65-F5344CB8AC3E}">
        <p14:creationId xmlns:p14="http://schemas.microsoft.com/office/powerpoint/2010/main" val="1871038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Windows Deployment Services</a:t>
            </a:r>
            <a:endParaRPr lang="en-US" dirty="0"/>
          </a:p>
        </p:txBody>
      </p:sp>
      <p:sp>
        <p:nvSpPr>
          <p:cNvPr id="3" name="Content Placeholder 2"/>
          <p:cNvSpPr>
            <a:spLocks noGrp="1"/>
          </p:cNvSpPr>
          <p:nvPr>
            <p:ph idx="1"/>
          </p:nvPr>
        </p:nvSpPr>
        <p:spPr/>
        <p:txBody>
          <a:bodyPr/>
          <a:lstStyle/>
          <a:p>
            <a:r>
              <a:rPr lang="en-US" dirty="0" smtClean="0"/>
              <a:t>This server role allows for PXE deployment over the network. </a:t>
            </a:r>
          </a:p>
          <a:p>
            <a:r>
              <a:rPr lang="en-US" dirty="0" smtClean="0"/>
              <a:t>Unicast</a:t>
            </a:r>
          </a:p>
          <a:p>
            <a:r>
              <a:rPr lang="en-US" dirty="0" smtClean="0"/>
              <a:t>Multicast</a:t>
            </a:r>
          </a:p>
          <a:p>
            <a:r>
              <a:rPr lang="en-US" dirty="0" smtClean="0"/>
              <a:t>Server 2008 R2 gives multiple streams for multicast: High, Medium, and Low.</a:t>
            </a:r>
          </a:p>
          <a:p>
            <a:r>
              <a:rPr lang="en-US" dirty="0" smtClean="0"/>
              <a:t>Can be used directly to deploy and capture images but is not very flexible.</a:t>
            </a:r>
            <a:endParaRPr lang="en-US" dirty="0"/>
          </a:p>
        </p:txBody>
      </p:sp>
    </p:spTree>
    <p:extLst>
      <p:ext uri="{BB962C8B-B14F-4D97-AF65-F5344CB8AC3E}">
        <p14:creationId xmlns:p14="http://schemas.microsoft.com/office/powerpoint/2010/main" val="3116915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MDT?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Microsoft Deployment Toolkit is a free Microsoft Solution accelerator that allows for the automation of large scale </a:t>
            </a:r>
            <a:r>
              <a:rPr lang="en-US" dirty="0" smtClean="0"/>
              <a:t>deployment of </a:t>
            </a:r>
            <a:r>
              <a:rPr lang="en-US" dirty="0"/>
              <a:t>Windows operating systems. </a:t>
            </a:r>
            <a:endParaRPr lang="en-US" dirty="0" smtClean="0"/>
          </a:p>
          <a:p>
            <a:r>
              <a:rPr lang="en-US" dirty="0" smtClean="0"/>
              <a:t>The toolkit uses core deployment tools from Microsoft that reduce the complexity of deployment. </a:t>
            </a:r>
          </a:p>
          <a:p>
            <a:r>
              <a:rPr lang="en-US" dirty="0" smtClean="0"/>
              <a:t>WinPE-Bootable Deployment Platform</a:t>
            </a:r>
          </a:p>
          <a:p>
            <a:r>
              <a:rPr lang="en-US" dirty="0" smtClean="0"/>
              <a:t>Image X-Editing tool for WIM images used for Capturing, and applying WIMs.</a:t>
            </a:r>
          </a:p>
          <a:p>
            <a:r>
              <a:rPr lang="en-US" dirty="0" smtClean="0"/>
              <a:t>DISM-Used for offline servicing of WIM files</a:t>
            </a:r>
          </a:p>
          <a:p>
            <a:r>
              <a:rPr lang="en-US" dirty="0" smtClean="0"/>
              <a:t>WISM-Used for image unattended.xml file editing.</a:t>
            </a:r>
            <a:endParaRPr lang="en-US" dirty="0"/>
          </a:p>
        </p:txBody>
      </p:sp>
    </p:spTree>
    <p:extLst>
      <p:ext uri="{BB962C8B-B14F-4D97-AF65-F5344CB8AC3E}">
        <p14:creationId xmlns:p14="http://schemas.microsoft.com/office/powerpoint/2010/main" val="133783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946868" y="751113"/>
            <a:ext cx="5250263" cy="5355774"/>
          </a:xfrm>
          <a:prstGeom prst="rect">
            <a:avLst/>
          </a:prstGeom>
        </p:spPr>
      </p:pic>
    </p:spTree>
    <p:extLst>
      <p:ext uri="{BB962C8B-B14F-4D97-AF65-F5344CB8AC3E}">
        <p14:creationId xmlns:p14="http://schemas.microsoft.com/office/powerpoint/2010/main" val="2651890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a:t>
            </a:r>
            <a:r>
              <a:rPr lang="en-US" dirty="0" err="1" smtClean="0"/>
              <a:t>wim</a:t>
            </a:r>
            <a:r>
              <a:rPr lang="en-US" dirty="0" smtClean="0"/>
              <a:t> file?</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667000"/>
            <a:ext cx="7239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416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MDT?</a:t>
            </a:r>
            <a:endParaRPr lang="en-US" dirty="0"/>
          </a:p>
        </p:txBody>
      </p:sp>
      <p:sp>
        <p:nvSpPr>
          <p:cNvPr id="3" name="Content Placeholder 2"/>
          <p:cNvSpPr>
            <a:spLocks noGrp="1"/>
          </p:cNvSpPr>
          <p:nvPr>
            <p:ph idx="1"/>
          </p:nvPr>
        </p:nvSpPr>
        <p:spPr/>
        <p:txBody>
          <a:bodyPr>
            <a:normAutofit/>
          </a:bodyPr>
          <a:lstStyle/>
          <a:p>
            <a:r>
              <a:rPr lang="en-US" dirty="0" smtClean="0"/>
              <a:t>MDT can be configured to do Lite Touch deployments with minimal human interaction</a:t>
            </a:r>
          </a:p>
          <a:p>
            <a:r>
              <a:rPr lang="en-US" dirty="0" smtClean="0"/>
              <a:t>Can be used for desktop and server platforms</a:t>
            </a:r>
          </a:p>
          <a:p>
            <a:r>
              <a:rPr lang="en-US" dirty="0" smtClean="0"/>
              <a:t>Highly configurable</a:t>
            </a:r>
          </a:p>
          <a:p>
            <a:r>
              <a:rPr lang="en-US" dirty="0" smtClean="0"/>
              <a:t>Deployments can be as complex or as simple as needed</a:t>
            </a:r>
          </a:p>
          <a:p>
            <a:r>
              <a:rPr lang="en-US" dirty="0" smtClean="0"/>
              <a:t>File based image rather than sector based</a:t>
            </a:r>
            <a:endParaRPr lang="en-US" dirty="0"/>
          </a:p>
        </p:txBody>
      </p:sp>
    </p:spTree>
    <p:extLst>
      <p:ext uri="{BB962C8B-B14F-4D97-AF65-F5344CB8AC3E}">
        <p14:creationId xmlns:p14="http://schemas.microsoft.com/office/powerpoint/2010/main" val="2015349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noAutofit/>
          </a:bodyPr>
          <a:lstStyle/>
          <a:p>
            <a:r>
              <a:rPr lang="en-US" sz="2500" dirty="0" smtClean="0"/>
              <a:t>Hardware agnostic</a:t>
            </a:r>
          </a:p>
          <a:p>
            <a:pPr lvl="1"/>
            <a:r>
              <a:rPr lang="en-US" sz="1800" dirty="0" smtClean="0"/>
              <a:t>Less room for human error in building images and at deployment</a:t>
            </a:r>
          </a:p>
          <a:p>
            <a:pPr lvl="1"/>
            <a:r>
              <a:rPr lang="en-US" sz="1800" dirty="0"/>
              <a:t>Less storage </a:t>
            </a:r>
            <a:r>
              <a:rPr lang="en-US" sz="1800" dirty="0" smtClean="0"/>
              <a:t>required for images</a:t>
            </a:r>
            <a:endParaRPr lang="en-US" sz="1800" dirty="0"/>
          </a:p>
          <a:p>
            <a:pPr lvl="1"/>
            <a:r>
              <a:rPr lang="en-US" sz="1800" dirty="0" smtClean="0"/>
              <a:t>More flexible</a:t>
            </a:r>
          </a:p>
          <a:p>
            <a:r>
              <a:rPr lang="en-US" sz="2500" dirty="0" smtClean="0"/>
              <a:t>Easy to configure and manage drivers using the MDT workbench</a:t>
            </a:r>
          </a:p>
          <a:p>
            <a:r>
              <a:rPr lang="en-US" sz="2500" dirty="0" smtClean="0"/>
              <a:t>You can use thin, hybrid, or thick images.</a:t>
            </a:r>
          </a:p>
          <a:p>
            <a:r>
              <a:rPr lang="en-US" sz="2500" dirty="0" smtClean="0"/>
              <a:t>Service offline images with drivers and patches or stream patches from WSUS to the image at deployment</a:t>
            </a:r>
          </a:p>
          <a:p>
            <a:r>
              <a:rPr lang="en-US" sz="2500" dirty="0" smtClean="0"/>
              <a:t>Customizable</a:t>
            </a:r>
          </a:p>
          <a:p>
            <a:pPr lvl="1"/>
            <a:r>
              <a:rPr lang="en-US" sz="1800" dirty="0" smtClean="0"/>
              <a:t>Can be customized with Vbscript</a:t>
            </a:r>
          </a:p>
          <a:p>
            <a:pPr lvl="1"/>
            <a:r>
              <a:rPr lang="en-US" sz="1800" dirty="0" smtClean="0"/>
              <a:t>Allows for execution of PowerShell, cmd, and batch files during task sequence</a:t>
            </a:r>
          </a:p>
        </p:txBody>
      </p:sp>
    </p:spTree>
    <p:extLst>
      <p:ext uri="{BB962C8B-B14F-4D97-AF65-F5344CB8AC3E}">
        <p14:creationId xmlns:p14="http://schemas.microsoft.com/office/powerpoint/2010/main" val="3463079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continued</a:t>
            </a:r>
            <a:endParaRPr lang="en-US" dirty="0"/>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r>
              <a:rPr lang="en-US" dirty="0" smtClean="0"/>
              <a:t>Automation</a:t>
            </a:r>
          </a:p>
          <a:p>
            <a:pPr lvl="1"/>
            <a:r>
              <a:rPr lang="en-US" dirty="0" smtClean="0"/>
              <a:t>Domain join</a:t>
            </a:r>
          </a:p>
          <a:p>
            <a:pPr lvl="1"/>
            <a:r>
              <a:rPr lang="en-US" dirty="0" smtClean="0"/>
              <a:t>Application installation and scripting</a:t>
            </a:r>
          </a:p>
          <a:p>
            <a:pPr lvl="1"/>
            <a:r>
              <a:rPr lang="en-US" dirty="0" smtClean="0"/>
              <a:t>Adding features and roles</a:t>
            </a:r>
          </a:p>
          <a:p>
            <a:pPr lvl="1"/>
            <a:r>
              <a:rPr lang="en-US" dirty="0" smtClean="0"/>
              <a:t>WMI queries can be used for filtering deployments</a:t>
            </a:r>
          </a:p>
          <a:p>
            <a:pPr lvl="1"/>
            <a:r>
              <a:rPr lang="en-US" dirty="0" err="1" smtClean="0"/>
              <a:t>Bitlocker</a:t>
            </a:r>
            <a:endParaRPr lang="en-US" dirty="0" smtClean="0"/>
          </a:p>
          <a:p>
            <a:r>
              <a:rPr lang="en-US" dirty="0" smtClean="0"/>
              <a:t>Deployment of VHD directly (MDT2012)</a:t>
            </a:r>
            <a:endParaRPr lang="en-US" dirty="0"/>
          </a:p>
          <a:p>
            <a:pPr lvl="1"/>
            <a:r>
              <a:rPr lang="en-US" dirty="0" smtClean="0"/>
              <a:t>Option allows for a dual boot using VHD files</a:t>
            </a:r>
          </a:p>
          <a:p>
            <a:r>
              <a:rPr lang="en-US" dirty="0" smtClean="0"/>
              <a:t>User state migration for refreshes and replacement scenarios </a:t>
            </a:r>
          </a:p>
          <a:p>
            <a:r>
              <a:rPr lang="en-US" dirty="0" smtClean="0"/>
              <a:t>Deployment monitoring and logging Remote connection using MDOP or Remote desktop post deployment</a:t>
            </a:r>
          </a:p>
          <a:p>
            <a:r>
              <a:rPr lang="en-US" dirty="0" smtClean="0"/>
              <a:t>Local policy packs for additional security</a:t>
            </a:r>
          </a:p>
          <a:p>
            <a:r>
              <a:rPr lang="en-US" dirty="0" err="1" smtClean="0"/>
              <a:t>Powershell</a:t>
            </a:r>
            <a:r>
              <a:rPr lang="en-US" dirty="0" smtClean="0"/>
              <a:t> </a:t>
            </a:r>
            <a:r>
              <a:rPr lang="en-US" dirty="0"/>
              <a:t>from within the </a:t>
            </a:r>
            <a:r>
              <a:rPr lang="en-US" dirty="0" smtClean="0"/>
              <a:t>PE - MDT </a:t>
            </a:r>
            <a:r>
              <a:rPr lang="en-US" dirty="0"/>
              <a:t>2012 (update 1) </a:t>
            </a:r>
          </a:p>
          <a:p>
            <a:pPr marL="0" indent="0">
              <a:buNone/>
            </a:pPr>
            <a:endParaRPr lang="en-US" dirty="0" smtClean="0"/>
          </a:p>
          <a:p>
            <a:pPr lvl="1"/>
            <a:endParaRPr lang="en-US" dirty="0"/>
          </a:p>
        </p:txBody>
      </p:sp>
    </p:spTree>
    <p:extLst>
      <p:ext uri="{BB962C8B-B14F-4D97-AF65-F5344CB8AC3E}">
        <p14:creationId xmlns:p14="http://schemas.microsoft.com/office/powerpoint/2010/main" val="14606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1264</TotalTime>
  <Words>966</Words>
  <Application>Microsoft Office PowerPoint</Application>
  <PresentationFormat>On-screen Show (4:3)</PresentationFormat>
  <Paragraphs>159</Paragraphs>
  <Slides>20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Using Windows Deployment Service and MDT as an Image Deployment Solution</vt:lpstr>
      <vt:lpstr>Reasons For The Change</vt:lpstr>
      <vt:lpstr>Windows Deployment Services</vt:lpstr>
      <vt:lpstr>What is MDT?</vt:lpstr>
      <vt:lpstr>PowerPoint Presentation</vt:lpstr>
      <vt:lpstr>What is a .wim file?</vt:lpstr>
      <vt:lpstr>Why use MDT?</vt:lpstr>
      <vt:lpstr>Features</vt:lpstr>
      <vt:lpstr>Features continued</vt:lpstr>
      <vt:lpstr>How images are built</vt:lpstr>
      <vt:lpstr>Lite Touch Deployment using MDT</vt:lpstr>
      <vt:lpstr>Lite Touch Deployment Cont.</vt:lpstr>
      <vt:lpstr>Deployment Options </vt:lpstr>
      <vt:lpstr>Multicasting</vt:lpstr>
      <vt:lpstr>Tools and Resources</vt:lpstr>
      <vt:lpstr>Questions</vt:lpstr>
      <vt:lpstr>Websites &amp; blogs</vt:lpstr>
      <vt:lpstr>Tool links</vt:lpstr>
      <vt:lpstr>Books</vt:lpstr>
      <vt:lpstr>Please visit the evaluation site</vt:lpstr>
    </vt:vector>
  </TitlesOfParts>
  <Company>SUNY Canton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Leroux, H. Joseph</dc:creator>
  <cp:lastModifiedBy>Leroux, H. Joseph</cp:lastModifiedBy>
  <cp:revision>61</cp:revision>
  <dcterms:created xsi:type="dcterms:W3CDTF">2013-01-30T03:11:44Z</dcterms:created>
  <dcterms:modified xsi:type="dcterms:W3CDTF">2013-06-20T19:05:13Z</dcterms:modified>
</cp:coreProperties>
</file>