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2"/>
  </p:notesMasterIdLst>
  <p:sldIdLst>
    <p:sldId id="258" r:id="rId2"/>
    <p:sldId id="284" r:id="rId3"/>
    <p:sldId id="259" r:id="rId4"/>
    <p:sldId id="298" r:id="rId5"/>
    <p:sldId id="283" r:id="rId6"/>
    <p:sldId id="270" r:id="rId7"/>
    <p:sldId id="260" r:id="rId8"/>
    <p:sldId id="271" r:id="rId9"/>
    <p:sldId id="272" r:id="rId10"/>
    <p:sldId id="278" r:id="rId11"/>
    <p:sldId id="285" r:id="rId12"/>
    <p:sldId id="276" r:id="rId13"/>
    <p:sldId id="282" r:id="rId14"/>
    <p:sldId id="277" r:id="rId15"/>
    <p:sldId id="286" r:id="rId16"/>
    <p:sldId id="264" r:id="rId17"/>
    <p:sldId id="274" r:id="rId18"/>
    <p:sldId id="275" r:id="rId19"/>
    <p:sldId id="290" r:id="rId20"/>
    <p:sldId id="280" r:id="rId21"/>
    <p:sldId id="289" r:id="rId22"/>
    <p:sldId id="281" r:id="rId23"/>
    <p:sldId id="291" r:id="rId24"/>
    <p:sldId id="295" r:id="rId25"/>
    <p:sldId id="292" r:id="rId26"/>
    <p:sldId id="293" r:id="rId27"/>
    <p:sldId id="296" r:id="rId28"/>
    <p:sldId id="294" r:id="rId29"/>
    <p:sldId id="301" r:id="rId30"/>
    <p:sldId id="297" r:id="rId31"/>
    <p:sldId id="287" r:id="rId32"/>
    <p:sldId id="273" r:id="rId33"/>
    <p:sldId id="261" r:id="rId34"/>
    <p:sldId id="279" r:id="rId35"/>
    <p:sldId id="262" r:id="rId36"/>
    <p:sldId id="265" r:id="rId37"/>
    <p:sldId id="263" r:id="rId38"/>
    <p:sldId id="299" r:id="rId39"/>
    <p:sldId id="300" r:id="rId40"/>
    <p:sldId id="28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29" autoAdjust="0"/>
  </p:normalViewPr>
  <p:slideViewPr>
    <p:cSldViewPr>
      <p:cViewPr varScale="1">
        <p:scale>
          <a:sx n="116" d="100"/>
          <a:sy n="116" d="100"/>
        </p:scale>
        <p:origin x="65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Print</a:t>
            </a:r>
            <a:r>
              <a:rPr lang="en-US" baseline="0" dirty="0" smtClean="0"/>
              <a:t> Management Systems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cat>
            <c:strRef>
              <c:f>Sheet1!$A$2:$A$7</c:f>
              <c:strCache>
                <c:ptCount val="6"/>
                <c:pt idx="0">
                  <c:v>Papercut</c:v>
                </c:pt>
                <c:pt idx="1">
                  <c:v>Pharos</c:v>
                </c:pt>
                <c:pt idx="2">
                  <c:v>GoPrint</c:v>
                </c:pt>
                <c:pt idx="3">
                  <c:v>Wepa</c:v>
                </c:pt>
                <c:pt idx="4">
                  <c:v>Repeat Business</c:v>
                </c:pt>
                <c:pt idx="5">
                  <c:v>Print Manager</c:v>
                </c:pt>
              </c:strCache>
            </c:strRef>
          </c:cat>
          <c:val>
            <c:numRef>
              <c:f>Sheet1!$B$2:$B$7</c:f>
              <c:numCache>
                <c:formatCode>General</c:formatCode>
                <c:ptCount val="6"/>
                <c:pt idx="0">
                  <c:v>9</c:v>
                </c:pt>
                <c:pt idx="1">
                  <c:v>1</c:v>
                </c:pt>
                <c:pt idx="2">
                  <c:v>1</c:v>
                </c:pt>
                <c:pt idx="3">
                  <c:v>1</c:v>
                </c:pt>
                <c:pt idx="4">
                  <c:v>1</c:v>
                </c:pt>
                <c:pt idx="5">
                  <c:v>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Currently Employed Printing Systems in Schools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Sheet1!$A$2:$A$10</c:f>
              <c:strCache>
                <c:ptCount val="9"/>
                <c:pt idx="0">
                  <c:v>P Counter</c:v>
                </c:pt>
                <c:pt idx="1">
                  <c:v>Pharos</c:v>
                </c:pt>
                <c:pt idx="2">
                  <c:v>N/A</c:v>
                </c:pt>
                <c:pt idx="3">
                  <c:v>Papercut</c:v>
                </c:pt>
                <c:pt idx="4">
                  <c:v>Vendacard</c:v>
                </c:pt>
                <c:pt idx="5">
                  <c:v>Print Manager Plus</c:v>
                </c:pt>
                <c:pt idx="6">
                  <c:v>Uniprint</c:v>
                </c:pt>
                <c:pt idx="7">
                  <c:v>Equitrac</c:v>
                </c:pt>
                <c:pt idx="8">
                  <c:v>Others</c:v>
                </c:pt>
              </c:strCache>
            </c:strRef>
          </c:cat>
          <c:val>
            <c:numRef>
              <c:f>Sheet1!$B$2:$B$10</c:f>
              <c:numCache>
                <c:formatCode>General</c:formatCode>
                <c:ptCount val="9"/>
                <c:pt idx="0">
                  <c:v>45</c:v>
                </c:pt>
                <c:pt idx="1">
                  <c:v>27</c:v>
                </c:pt>
                <c:pt idx="2">
                  <c:v>23</c:v>
                </c:pt>
                <c:pt idx="3">
                  <c:v>16</c:v>
                </c:pt>
                <c:pt idx="4">
                  <c:v>14</c:v>
                </c:pt>
                <c:pt idx="5">
                  <c:v>11</c:v>
                </c:pt>
                <c:pt idx="6">
                  <c:v>5</c:v>
                </c:pt>
                <c:pt idx="7">
                  <c:v>4</c:v>
                </c:pt>
                <c:pt idx="8">
                  <c:v>21</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How</a:t>
            </a:r>
            <a:r>
              <a:rPr lang="en-US" baseline="0" dirty="0"/>
              <a:t> much </a:t>
            </a:r>
            <a:r>
              <a:rPr lang="en-US" baseline="0" dirty="0" smtClean="0"/>
              <a:t>cost to </a:t>
            </a:r>
            <a:r>
              <a:rPr lang="en-US" baseline="0" dirty="0"/>
              <a:t>print B&amp;W single sided?</a:t>
            </a:r>
            <a:endParaRPr lang="en-US" dirty="0"/>
          </a:p>
        </c:rich>
      </c:tx>
      <c:overlay val="0"/>
    </c:title>
    <c:autoTitleDeleted val="0"/>
    <c:plotArea>
      <c:layout>
        <c:manualLayout>
          <c:layoutTarget val="inner"/>
          <c:xMode val="edge"/>
          <c:yMode val="edge"/>
          <c:x val="4.3921999416052161E-2"/>
          <c:y val="0.13036362530299561"/>
          <c:w val="0.93142943371251929"/>
          <c:h val="0.47688467817212488"/>
        </c:manualLayout>
      </c:layout>
      <c:barChart>
        <c:barDir val="col"/>
        <c:grouping val="stacked"/>
        <c:varyColors val="0"/>
        <c:ser>
          <c:idx val="0"/>
          <c:order val="0"/>
          <c:tx>
            <c:strRef>
              <c:f>Sheet1!$B$1</c:f>
              <c:strCache>
                <c:ptCount val="1"/>
                <c:pt idx="0">
                  <c:v>Series 1</c:v>
                </c:pt>
              </c:strCache>
            </c:strRef>
          </c:tx>
          <c:invertIfNegative val="0"/>
          <c:cat>
            <c:strRef>
              <c:f>Sheet1!$A$2:$A$147</c:f>
              <c:strCache>
                <c:ptCount val="146"/>
                <c:pt idx="0">
                  <c:v>University of Nevada, Las Vegas</c:v>
                </c:pt>
                <c:pt idx="1">
                  <c:v>California Western</c:v>
                </c:pt>
                <c:pt idx="2">
                  <c:v>U of Missouri - KC</c:v>
                </c:pt>
                <c:pt idx="3">
                  <c:v>Boston College</c:v>
                </c:pt>
                <c:pt idx="4">
                  <c:v>Georgia Institute of Technology</c:v>
                </c:pt>
                <c:pt idx="5">
                  <c:v>Vanderbilt</c:v>
                </c:pt>
                <c:pt idx="6">
                  <c:v>Ohio State U.</c:v>
                </c:pt>
                <c:pt idx="7">
                  <c:v>Rutgers U - Camden</c:v>
                </c:pt>
                <c:pt idx="8">
                  <c:v>Liberty</c:v>
                </c:pt>
                <c:pt idx="9">
                  <c:v>Harvard</c:v>
                </c:pt>
                <c:pt idx="10">
                  <c:v>Southern Methodist U</c:v>
                </c:pt>
                <c:pt idx="11">
                  <c:v>U of Virginia</c:v>
                </c:pt>
                <c:pt idx="12">
                  <c:v>William Mitchell</c:v>
                </c:pt>
                <c:pt idx="13">
                  <c:v>Barry</c:v>
                </c:pt>
                <c:pt idx="14">
                  <c:v>Western Kentucky University</c:v>
                </c:pt>
                <c:pt idx="15">
                  <c:v>Knox College</c:v>
                </c:pt>
                <c:pt idx="16">
                  <c:v>Hofstra</c:v>
                </c:pt>
                <c:pt idx="17">
                  <c:v>U of Minnesota</c:v>
                </c:pt>
                <c:pt idx="18">
                  <c:v>Ave Maria</c:v>
                </c:pt>
                <c:pt idx="19">
                  <c:v>Chicago-Kent College of Law</c:v>
                </c:pt>
                <c:pt idx="20">
                  <c:v>Columbia</c:v>
                </c:pt>
                <c:pt idx="21">
                  <c:v>U of Connecticut</c:v>
                </c:pt>
                <c:pt idx="22">
                  <c:v>Franklin Pierce Law Center</c:v>
                </c:pt>
                <c:pt idx="23">
                  <c:v>Georgia State U</c:v>
                </c:pt>
                <c:pt idx="24">
                  <c:v>Marquette U</c:v>
                </c:pt>
                <c:pt idx="25">
                  <c:v>Mercer U</c:v>
                </c:pt>
                <c:pt idx="26">
                  <c:v>U of Missouri</c:v>
                </c:pt>
                <c:pt idx="27">
                  <c:v>U of New Mexico</c:v>
                </c:pt>
                <c:pt idx="28">
                  <c:v>Seattle U</c:v>
                </c:pt>
                <c:pt idx="29">
                  <c:v>U of Tennessee</c:v>
                </c:pt>
                <c:pt idx="30">
                  <c:v>Tulane</c:v>
                </c:pt>
                <c:pt idx="31">
                  <c:v>Valporaiso</c:v>
                </c:pt>
                <c:pt idx="32">
                  <c:v>Washington U</c:v>
                </c:pt>
                <c:pt idx="33">
                  <c:v>William &amp; Mary</c:v>
                </c:pt>
                <c:pt idx="34">
                  <c:v>Yale</c:v>
                </c:pt>
                <c:pt idx="35">
                  <c:v>University of Akron</c:v>
                </c:pt>
                <c:pt idx="36">
                  <c:v>Regent</c:v>
                </c:pt>
                <c:pt idx="37">
                  <c:v>Pepperdine</c:v>
                </c:pt>
                <c:pt idx="38">
                  <c:v>U of Chicago</c:v>
                </c:pt>
                <c:pt idx="39">
                  <c:v>Hamline</c:v>
                </c:pt>
                <c:pt idx="40">
                  <c:v>Stetson U</c:v>
                </c:pt>
                <c:pt idx="41">
                  <c:v>University of Buffalo</c:v>
                </c:pt>
                <c:pt idx="42">
                  <c:v>Brooklyn</c:v>
                </c:pt>
                <c:pt idx="43">
                  <c:v>Albany</c:v>
                </c:pt>
                <c:pt idx="44">
                  <c:v>Calvin College</c:v>
                </c:pt>
                <c:pt idx="45">
                  <c:v>Stony Brook University</c:v>
                </c:pt>
                <c:pt idx="46">
                  <c:v>U of Memphis</c:v>
                </c:pt>
                <c:pt idx="47">
                  <c:v>University of Baltimore</c:v>
                </c:pt>
                <c:pt idx="48">
                  <c:v>Lewis &amp; Clark</c:v>
                </c:pt>
                <c:pt idx="49">
                  <c:v>U of Michigan</c:v>
                </c:pt>
                <c:pt idx="50">
                  <c:v>U of Calif. - Hastings</c:v>
                </c:pt>
                <c:pt idx="51">
                  <c:v>U of North Dakota</c:v>
                </c:pt>
                <c:pt idx="52">
                  <c:v>U of Dayton</c:v>
                </c:pt>
                <c:pt idx="53">
                  <c:v>U of South Carolina</c:v>
                </c:pt>
                <c:pt idx="54">
                  <c:v>Vermont</c:v>
                </c:pt>
                <c:pt idx="55">
                  <c:v>U of Louisville</c:v>
                </c:pt>
                <c:pt idx="56">
                  <c:v>U of Richmond</c:v>
                </c:pt>
                <c:pt idx="57">
                  <c:v>Kent State U- Stark Campus</c:v>
                </c:pt>
                <c:pt idx="58">
                  <c:v>University of the Pacific</c:v>
                </c:pt>
                <c:pt idx="59">
                  <c:v>Gonzaga</c:v>
                </c:pt>
                <c:pt idx="60">
                  <c:v>U of Illinois</c:v>
                </c:pt>
                <c:pt idx="61">
                  <c:v>Lousiana State U.</c:v>
                </c:pt>
                <c:pt idx="62">
                  <c:v>Pace</c:v>
                </c:pt>
                <c:pt idx="63">
                  <c:v>U of Georgia</c:v>
                </c:pt>
                <c:pt idx="64">
                  <c:v>University of Wisconsin- La Crosse</c:v>
                </c:pt>
                <c:pt idx="65">
                  <c:v>West Virginia U</c:v>
                </c:pt>
                <c:pt idx="66">
                  <c:v>U of Tulsa</c:v>
                </c:pt>
                <c:pt idx="67">
                  <c:v>Southwestern</c:v>
                </c:pt>
                <c:pt idx="68">
                  <c:v>Appalachian School of Law</c:v>
                </c:pt>
                <c:pt idx="69">
                  <c:v>Roger Williams</c:v>
                </c:pt>
                <c:pt idx="70">
                  <c:v>U of South Dakota</c:v>
                </c:pt>
                <c:pt idx="71">
                  <c:v>Indiana U - Indianapolis</c:v>
                </c:pt>
                <c:pt idx="72">
                  <c:v>Touro</c:v>
                </c:pt>
                <c:pt idx="73">
                  <c:v>George Washington</c:v>
                </c:pt>
                <c:pt idx="74">
                  <c:v>Brigham Young U</c:v>
                </c:pt>
                <c:pt idx="75">
                  <c:v>St. John's</c:v>
                </c:pt>
                <c:pt idx="76">
                  <c:v>U. of Wisconsin</c:v>
                </c:pt>
                <c:pt idx="77">
                  <c:v>Emory</c:v>
                </c:pt>
                <c:pt idx="78">
                  <c:v>U of Cincinnati</c:v>
                </c:pt>
                <c:pt idx="79">
                  <c:v>Texas Tech</c:v>
                </c:pt>
                <c:pt idx="80">
                  <c:v>U of Calif. Los Angles</c:v>
                </c:pt>
                <c:pt idx="81">
                  <c:v>Drake</c:v>
                </c:pt>
                <c:pt idx="82">
                  <c:v>Florida International U College of Law</c:v>
                </c:pt>
                <c:pt idx="83">
                  <c:v>Charleston</c:v>
                </c:pt>
                <c:pt idx="84">
                  <c:v>The Seattle School of Theology &amp; Psychology</c:v>
                </c:pt>
                <c:pt idx="85">
                  <c:v>George Mason</c:v>
                </c:pt>
                <c:pt idx="86">
                  <c:v>Wake Forest</c:v>
                </c:pt>
                <c:pt idx="87">
                  <c:v>Santa Clara School of Law</c:v>
                </c:pt>
                <c:pt idx="88">
                  <c:v>U of Kansas</c:v>
                </c:pt>
                <c:pt idx="89">
                  <c:v>U of Pennsylvania</c:v>
                </c:pt>
                <c:pt idx="90">
                  <c:v>Southern Illinois U</c:v>
                </c:pt>
                <c:pt idx="91">
                  <c:v>Northwestern</c:v>
                </c:pt>
                <c:pt idx="92">
                  <c:v>U of Oregon</c:v>
                </c:pt>
                <c:pt idx="93">
                  <c:v>Whittier</c:v>
                </c:pt>
                <c:pt idx="94">
                  <c:v>U of Nebraska</c:v>
                </c:pt>
                <c:pt idx="95">
                  <c:v>Cornell</c:v>
                </c:pt>
                <c:pt idx="96">
                  <c:v>U of San Diego</c:v>
                </c:pt>
                <c:pt idx="97">
                  <c:v>U of Orlando</c:v>
                </c:pt>
                <c:pt idx="98">
                  <c:v>DePaul</c:v>
                </c:pt>
                <c:pt idx="99">
                  <c:v>Widener</c:v>
                </c:pt>
                <c:pt idx="100">
                  <c:v>University of Arkansas/Little Rock</c:v>
                </c:pt>
                <c:pt idx="101">
                  <c:v>University of Rhode Island</c:v>
                </c:pt>
                <c:pt idx="102">
                  <c:v>U of Denver</c:v>
                </c:pt>
                <c:pt idx="103">
                  <c:v>U of Florida</c:v>
                </c:pt>
                <c:pt idx="104">
                  <c:v>Rutgers - Newark</c:v>
                </c:pt>
                <c:pt idx="105">
                  <c:v>St Mary's</c:v>
                </c:pt>
                <c:pt idx="106">
                  <c:v>Cal Poly State U</c:v>
                </c:pt>
                <c:pt idx="107">
                  <c:v>Queen's University</c:v>
                </c:pt>
                <c:pt idx="108">
                  <c:v>U of Iowa</c:v>
                </c:pt>
                <c:pt idx="109">
                  <c:v>U of Mississippi</c:v>
                </c:pt>
                <c:pt idx="110">
                  <c:v>U of South Texas</c:v>
                </c:pt>
                <c:pt idx="111">
                  <c:v>Creighton U</c:v>
                </c:pt>
                <c:pt idx="112">
                  <c:v>Cumberland School of Law</c:v>
                </c:pt>
                <c:pt idx="113">
                  <c:v>U of Utah</c:v>
                </c:pt>
                <c:pt idx="114">
                  <c:v>Washington &amp; Lee</c:v>
                </c:pt>
                <c:pt idx="115">
                  <c:v>Charlotte</c:v>
                </c:pt>
                <c:pt idx="116">
                  <c:v>U of Colorado</c:v>
                </c:pt>
                <c:pt idx="117">
                  <c:v>Fordham</c:v>
                </c:pt>
                <c:pt idx="118">
                  <c:v>Georgetown</c:v>
                </c:pt>
                <c:pt idx="119">
                  <c:v>U of North Carolina</c:v>
                </c:pt>
                <c:pt idx="120">
                  <c:v>U of Pittsburgh</c:v>
                </c:pt>
                <c:pt idx="121">
                  <c:v>U of St Thomas (MN)</c:v>
                </c:pt>
                <c:pt idx="122">
                  <c:v>U of San Francisco</c:v>
                </c:pt>
                <c:pt idx="123">
                  <c:v>Temple</c:v>
                </c:pt>
                <c:pt idx="124">
                  <c:v>Wayne State</c:v>
                </c:pt>
                <c:pt idx="125">
                  <c:v>Arizona State University</c:v>
                </c:pt>
                <c:pt idx="126">
                  <c:v>Western State College of Law</c:v>
                </c:pt>
                <c:pt idx="127">
                  <c:v>U of Texas</c:v>
                </c:pt>
                <c:pt idx="128">
                  <c:v>John Marshall Law School</c:v>
                </c:pt>
                <c:pt idx="129">
                  <c:v>American</c:v>
                </c:pt>
                <c:pt idx="130">
                  <c:v>Cardoza Law School</c:v>
                </c:pt>
                <c:pt idx="131">
                  <c:v>SUNY Brockport</c:v>
                </c:pt>
                <c:pt idx="132">
                  <c:v>New England School of Law</c:v>
                </c:pt>
                <c:pt idx="133">
                  <c:v>Loyola-Los Angeles</c:v>
                </c:pt>
                <c:pt idx="134">
                  <c:v>Drexel</c:v>
                </c:pt>
                <c:pt idx="135">
                  <c:v>Texas Southern</c:v>
                </c:pt>
                <c:pt idx="136">
                  <c:v>U of Maryland</c:v>
                </c:pt>
                <c:pt idx="137">
                  <c:v>University of South Florida</c:v>
                </c:pt>
                <c:pt idx="138">
                  <c:v>Florida State U</c:v>
                </c:pt>
                <c:pt idx="139">
                  <c:v>U of Kentucky</c:v>
                </c:pt>
                <c:pt idx="140">
                  <c:v>U of Southern California</c:v>
                </c:pt>
                <c:pt idx="141">
                  <c:v>U of Washington</c:v>
                </c:pt>
                <c:pt idx="142">
                  <c:v>U of Calif. - Berkeley</c:v>
                </c:pt>
                <c:pt idx="143">
                  <c:v>Capital U</c:v>
                </c:pt>
                <c:pt idx="144">
                  <c:v>University of Arizona</c:v>
                </c:pt>
                <c:pt idx="145">
                  <c:v>SUNY Cortland</c:v>
                </c:pt>
              </c:strCache>
            </c:strRef>
          </c:cat>
          <c:val>
            <c:numRef>
              <c:f>Sheet1!$B$2:$B$147</c:f>
              <c:numCache>
                <c:formatCode>General</c:formatCode>
                <c:ptCount val="146"/>
                <c:pt idx="0">
                  <c:v>0.03</c:v>
                </c:pt>
                <c:pt idx="1">
                  <c:v>0.03</c:v>
                </c:pt>
                <c:pt idx="2">
                  <c:v>0.03</c:v>
                </c:pt>
                <c:pt idx="3">
                  <c:v>0.03</c:v>
                </c:pt>
                <c:pt idx="4">
                  <c:v>0.04</c:v>
                </c:pt>
                <c:pt idx="5">
                  <c:v>0.04</c:v>
                </c:pt>
                <c:pt idx="6">
                  <c:v>0.04</c:v>
                </c:pt>
                <c:pt idx="7">
                  <c:v>0.04</c:v>
                </c:pt>
                <c:pt idx="8">
                  <c:v>4.4999999999999998E-2</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pt idx="44" formatCode="&quot;$&quot;#,##0.00_);[Red]\(&quot;$&quot;#,##0.00\)">
                  <c:v>0.05</c:v>
                </c:pt>
                <c:pt idx="45" formatCode="&quot;$&quot;#,##0.00_);[Red]\(&quot;$&quot;#,##0.00\)">
                  <c:v>0.05</c:v>
                </c:pt>
                <c:pt idx="46">
                  <c:v>0.05</c:v>
                </c:pt>
                <c:pt idx="47">
                  <c:v>0.05</c:v>
                </c:pt>
                <c:pt idx="48">
                  <c:v>0.05</c:v>
                </c:pt>
                <c:pt idx="49">
                  <c:v>0.05</c:v>
                </c:pt>
                <c:pt idx="50">
                  <c:v>0.05</c:v>
                </c:pt>
                <c:pt idx="51">
                  <c:v>0.05</c:v>
                </c:pt>
                <c:pt idx="52">
                  <c:v>0.05</c:v>
                </c:pt>
                <c:pt idx="53">
                  <c:v>0.05</c:v>
                </c:pt>
                <c:pt idx="54">
                  <c:v>0.05</c:v>
                </c:pt>
                <c:pt idx="55">
                  <c:v>0.05</c:v>
                </c:pt>
                <c:pt idx="56">
                  <c:v>0.05</c:v>
                </c:pt>
                <c:pt idx="57">
                  <c:v>0.05</c:v>
                </c:pt>
                <c:pt idx="58">
                  <c:v>0.06</c:v>
                </c:pt>
                <c:pt idx="59">
                  <c:v>0.06</c:v>
                </c:pt>
                <c:pt idx="60">
                  <c:v>0.06</c:v>
                </c:pt>
                <c:pt idx="61">
                  <c:v>0.06</c:v>
                </c:pt>
                <c:pt idx="62">
                  <c:v>0.06</c:v>
                </c:pt>
                <c:pt idx="63">
                  <c:v>0.06</c:v>
                </c:pt>
                <c:pt idx="64">
                  <c:v>0.06</c:v>
                </c:pt>
                <c:pt idx="65">
                  <c:v>0.06</c:v>
                </c:pt>
                <c:pt idx="66">
                  <c:v>0.06</c:v>
                </c:pt>
                <c:pt idx="67">
                  <c:v>7.0000000000000007E-2</c:v>
                </c:pt>
                <c:pt idx="68">
                  <c:v>7.0000000000000007E-2</c:v>
                </c:pt>
                <c:pt idx="69">
                  <c:v>7.0000000000000007E-2</c:v>
                </c:pt>
                <c:pt idx="70">
                  <c:v>7.0000000000000007E-2</c:v>
                </c:pt>
                <c:pt idx="71">
                  <c:v>7.0000000000000007E-2</c:v>
                </c:pt>
                <c:pt idx="72">
                  <c:v>7.0000000000000007E-2</c:v>
                </c:pt>
                <c:pt idx="73">
                  <c:v>7.0000000000000007E-2</c:v>
                </c:pt>
                <c:pt idx="74">
                  <c:v>7.0000000000000007E-2</c:v>
                </c:pt>
                <c:pt idx="75">
                  <c:v>7.0000000000000007E-2</c:v>
                </c:pt>
                <c:pt idx="76">
                  <c:v>7.0000000000000007E-2</c:v>
                </c:pt>
                <c:pt idx="77">
                  <c:v>7.0000000000000007E-2</c:v>
                </c:pt>
                <c:pt idx="78">
                  <c:v>7.0000000000000007E-2</c:v>
                </c:pt>
                <c:pt idx="79">
                  <c:v>7.0000000000000007E-2</c:v>
                </c:pt>
                <c:pt idx="80">
                  <c:v>7.0000000000000007E-2</c:v>
                </c:pt>
                <c:pt idx="81">
                  <c:v>7.4999999999999997E-2</c:v>
                </c:pt>
                <c:pt idx="82">
                  <c:v>0.08</c:v>
                </c:pt>
                <c:pt idx="83">
                  <c:v>0.08</c:v>
                </c:pt>
                <c:pt idx="84">
                  <c:v>0.08</c:v>
                </c:pt>
                <c:pt idx="85">
                  <c:v>0.08</c:v>
                </c:pt>
                <c:pt idx="86">
                  <c:v>0.08</c:v>
                </c:pt>
                <c:pt idx="87">
                  <c:v>0.08</c:v>
                </c:pt>
                <c:pt idx="88">
                  <c:v>0.08</c:v>
                </c:pt>
                <c:pt idx="89">
                  <c:v>0.08</c:v>
                </c:pt>
                <c:pt idx="90">
                  <c:v>0.08</c:v>
                </c:pt>
                <c:pt idx="91">
                  <c:v>0.08</c:v>
                </c:pt>
                <c:pt idx="92">
                  <c:v>0.08</c:v>
                </c:pt>
                <c:pt idx="93">
                  <c:v>8.3000000000000004E-2</c:v>
                </c:pt>
                <c:pt idx="94">
                  <c:v>0.09</c:v>
                </c:pt>
                <c:pt idx="95">
                  <c:v>0.09</c:v>
                </c:pt>
                <c:pt idx="96">
                  <c:v>0.1</c:v>
                </c:pt>
                <c:pt idx="97">
                  <c:v>0.1</c:v>
                </c:pt>
                <c:pt idx="98">
                  <c:v>0.1</c:v>
                </c:pt>
                <c:pt idx="99">
                  <c:v>0.1</c:v>
                </c:pt>
                <c:pt idx="100">
                  <c:v>0.1</c:v>
                </c:pt>
                <c:pt idx="101">
                  <c:v>0.1</c:v>
                </c:pt>
                <c:pt idx="102">
                  <c:v>0.1</c:v>
                </c:pt>
                <c:pt idx="103">
                  <c:v>0.1</c:v>
                </c:pt>
                <c:pt idx="104">
                  <c:v>0.1</c:v>
                </c:pt>
                <c:pt idx="105">
                  <c:v>0.1</c:v>
                </c:pt>
                <c:pt idx="106">
                  <c:v>0.1</c:v>
                </c:pt>
                <c:pt idx="107">
                  <c:v>0.1</c:v>
                </c:pt>
                <c:pt idx="108">
                  <c:v>0.1</c:v>
                </c:pt>
                <c:pt idx="109">
                  <c:v>0.1</c:v>
                </c:pt>
                <c:pt idx="110">
                  <c:v>0.1</c:v>
                </c:pt>
                <c:pt idx="111">
                  <c:v>0.1</c:v>
                </c:pt>
                <c:pt idx="112">
                  <c:v>0.1</c:v>
                </c:pt>
                <c:pt idx="113">
                  <c:v>0.1</c:v>
                </c:pt>
                <c:pt idx="114">
                  <c:v>0.1</c:v>
                </c:pt>
                <c:pt idx="115">
                  <c:v>0.1</c:v>
                </c:pt>
                <c:pt idx="116">
                  <c:v>0.1</c:v>
                </c:pt>
                <c:pt idx="117">
                  <c:v>0.1</c:v>
                </c:pt>
                <c:pt idx="118">
                  <c:v>0.1</c:v>
                </c:pt>
                <c:pt idx="119">
                  <c:v>0.1</c:v>
                </c:pt>
                <c:pt idx="120">
                  <c:v>0.1</c:v>
                </c:pt>
                <c:pt idx="121">
                  <c:v>0.1</c:v>
                </c:pt>
                <c:pt idx="122">
                  <c:v>0.1</c:v>
                </c:pt>
                <c:pt idx="123">
                  <c:v>0.1</c:v>
                </c:pt>
                <c:pt idx="124">
                  <c:v>0.1</c:v>
                </c:pt>
                <c:pt idx="125">
                  <c:v>0.1</c:v>
                </c:pt>
                <c:pt idx="126">
                  <c:v>0.1</c:v>
                </c:pt>
                <c:pt idx="127">
                  <c:v>0.1</c:v>
                </c:pt>
                <c:pt idx="128">
                  <c:v>0.1</c:v>
                </c:pt>
                <c:pt idx="129">
                  <c:v>0.1</c:v>
                </c:pt>
                <c:pt idx="130">
                  <c:v>0.1</c:v>
                </c:pt>
                <c:pt idx="131">
                  <c:v>0.1</c:v>
                </c:pt>
                <c:pt idx="132">
                  <c:v>0.1</c:v>
                </c:pt>
                <c:pt idx="133">
                  <c:v>0.1</c:v>
                </c:pt>
                <c:pt idx="134">
                  <c:v>0.1</c:v>
                </c:pt>
                <c:pt idx="135">
                  <c:v>0.1</c:v>
                </c:pt>
                <c:pt idx="136">
                  <c:v>0.1</c:v>
                </c:pt>
                <c:pt idx="137">
                  <c:v>0.11</c:v>
                </c:pt>
                <c:pt idx="138">
                  <c:v>0.11</c:v>
                </c:pt>
                <c:pt idx="139">
                  <c:v>0.12</c:v>
                </c:pt>
                <c:pt idx="140">
                  <c:v>0.12</c:v>
                </c:pt>
                <c:pt idx="141">
                  <c:v>0.12</c:v>
                </c:pt>
                <c:pt idx="142">
                  <c:v>0.13</c:v>
                </c:pt>
                <c:pt idx="143">
                  <c:v>0.15</c:v>
                </c:pt>
                <c:pt idx="144">
                  <c:v>0.15</c:v>
                </c:pt>
                <c:pt idx="145">
                  <c:v>0.2</c:v>
                </c:pt>
              </c:numCache>
            </c:numRef>
          </c:val>
        </c:ser>
        <c:dLbls>
          <c:showLegendKey val="0"/>
          <c:showVal val="0"/>
          <c:showCatName val="0"/>
          <c:showSerName val="0"/>
          <c:showPercent val="0"/>
          <c:showBubbleSize val="0"/>
        </c:dLbls>
        <c:gapWidth val="55"/>
        <c:overlap val="100"/>
        <c:axId val="241240592"/>
        <c:axId val="241240984"/>
      </c:barChart>
      <c:catAx>
        <c:axId val="241240592"/>
        <c:scaling>
          <c:orientation val="minMax"/>
        </c:scaling>
        <c:delete val="0"/>
        <c:axPos val="b"/>
        <c:numFmt formatCode="General" sourceLinked="0"/>
        <c:majorTickMark val="none"/>
        <c:minorTickMark val="none"/>
        <c:tickLblPos val="nextTo"/>
        <c:crossAx val="241240984"/>
        <c:crosses val="autoZero"/>
        <c:auto val="1"/>
        <c:lblAlgn val="ctr"/>
        <c:lblOffset val="100"/>
        <c:noMultiLvlLbl val="0"/>
      </c:catAx>
      <c:valAx>
        <c:axId val="241240984"/>
        <c:scaling>
          <c:orientation val="minMax"/>
        </c:scaling>
        <c:delete val="0"/>
        <c:axPos val="l"/>
        <c:majorGridlines/>
        <c:numFmt formatCode="General" sourceLinked="1"/>
        <c:majorTickMark val="none"/>
        <c:minorTickMark val="none"/>
        <c:tickLblPos val="nextTo"/>
        <c:crossAx val="24124059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Student</a:t>
            </a:r>
            <a:r>
              <a:rPr lang="en-US" baseline="0"/>
              <a:t> Quota per Semester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398393670163297"/>
          <c:y val="0.28733409603484295"/>
          <c:w val="0.54046084797303418"/>
          <c:h val="0.52816012294654224"/>
        </c:manualLayout>
      </c:layout>
      <c:barChart>
        <c:barDir val="bar"/>
        <c:grouping val="clustered"/>
        <c:varyColors val="0"/>
        <c:ser>
          <c:idx val="0"/>
          <c:order val="0"/>
          <c:spPr>
            <a:solidFill>
              <a:schemeClr val="accent1"/>
            </a:solidFill>
            <a:ln>
              <a:noFill/>
            </a:ln>
            <a:effectLst/>
          </c:spPr>
          <c:invertIfNegative val="0"/>
          <c:cat>
            <c:strRef>
              <c:f>Sheet1!$A$2:$A$77</c:f>
              <c:strCache>
                <c:ptCount val="56"/>
                <c:pt idx="0">
                  <c:v>Liberty</c:v>
                </c:pt>
                <c:pt idx="1">
                  <c:v>New England School of Law</c:v>
                </c:pt>
                <c:pt idx="2">
                  <c:v>U of Orlando</c:v>
                </c:pt>
                <c:pt idx="3">
                  <c:v>Marquette U</c:v>
                </c:pt>
                <c:pt idx="4">
                  <c:v>Northwestern</c:v>
                </c:pt>
                <c:pt idx="5">
                  <c:v>Regent</c:v>
                </c:pt>
                <c:pt idx="6">
                  <c:v>U of Oregon</c:v>
                </c:pt>
                <c:pt idx="7">
                  <c:v>U of North Dakota</c:v>
                </c:pt>
                <c:pt idx="8">
                  <c:v>U of South Dakota</c:v>
                </c:pt>
                <c:pt idx="9">
                  <c:v>Vanderbilt</c:v>
                </c:pt>
                <c:pt idx="10">
                  <c:v>Widener</c:v>
                </c:pt>
                <c:pt idx="11">
                  <c:v>Roger Williams</c:v>
                </c:pt>
                <c:pt idx="12">
                  <c:v>U of Utah</c:v>
                </c:pt>
                <c:pt idx="13">
                  <c:v>American</c:v>
                </c:pt>
                <c:pt idx="14">
                  <c:v>Appalachian School of Law</c:v>
                </c:pt>
                <c:pt idx="15">
                  <c:v>Ave Maria</c:v>
                </c:pt>
                <c:pt idx="16">
                  <c:v>Barry</c:v>
                </c:pt>
                <c:pt idx="17">
                  <c:v>Brooklyn</c:v>
                </c:pt>
                <c:pt idx="18">
                  <c:v>Emory</c:v>
                </c:pt>
                <c:pt idx="19">
                  <c:v>Seattle U</c:v>
                </c:pt>
                <c:pt idx="20">
                  <c:v>Touro</c:v>
                </c:pt>
                <c:pt idx="21">
                  <c:v>Creighton U</c:v>
                </c:pt>
                <c:pt idx="22">
                  <c:v>U of Denver</c:v>
                </c:pt>
                <c:pt idx="23">
                  <c:v>DePaul</c:v>
                </c:pt>
                <c:pt idx="24">
                  <c:v>U of New Mexico</c:v>
                </c:pt>
                <c:pt idx="25">
                  <c:v>Valporaiso</c:v>
                </c:pt>
                <c:pt idx="26">
                  <c:v>Charlotte</c:v>
                </c:pt>
                <c:pt idx="27">
                  <c:v>Chicago-Kent College of Law</c:v>
                </c:pt>
                <c:pt idx="28">
                  <c:v>Mercer U</c:v>
                </c:pt>
                <c:pt idx="29">
                  <c:v>U of St Thomas (MN)</c:v>
                </c:pt>
                <c:pt idx="30">
                  <c:v>U of San Francisco</c:v>
                </c:pt>
                <c:pt idx="31">
                  <c:v>Vermont</c:v>
                </c:pt>
                <c:pt idx="32">
                  <c:v>U of Calif. - Berkeley</c:v>
                </c:pt>
                <c:pt idx="33">
                  <c:v>SUNY Plattsburgh</c:v>
                </c:pt>
                <c:pt idx="34">
                  <c:v>University of Arkansas/Little Rock</c:v>
                </c:pt>
                <c:pt idx="35">
                  <c:v>University of Baltimore</c:v>
                </c:pt>
                <c:pt idx="36">
                  <c:v>Stetson U</c:v>
                </c:pt>
                <c:pt idx="37">
                  <c:v>Tulane</c:v>
                </c:pt>
                <c:pt idx="38">
                  <c:v>U of Michigan</c:v>
                </c:pt>
                <c:pt idx="39">
                  <c:v>Southern Methodist U</c:v>
                </c:pt>
                <c:pt idx="40">
                  <c:v>Lousiana State U.</c:v>
                </c:pt>
                <c:pt idx="41">
                  <c:v>U of Tennessee</c:v>
                </c:pt>
                <c:pt idx="42">
                  <c:v>Washington U</c:v>
                </c:pt>
                <c:pt idx="43">
                  <c:v>U of Cincinnati</c:v>
                </c:pt>
                <c:pt idx="44">
                  <c:v>Georgia Institute of Technology</c:v>
                </c:pt>
                <c:pt idx="45">
                  <c:v>University of Buffalo</c:v>
                </c:pt>
                <c:pt idx="46">
                  <c:v>Fordham</c:v>
                </c:pt>
                <c:pt idx="47">
                  <c:v>Wake Forest</c:v>
                </c:pt>
                <c:pt idx="48">
                  <c:v>Hofstra</c:v>
                </c:pt>
                <c:pt idx="49">
                  <c:v>U of Kansas</c:v>
                </c:pt>
                <c:pt idx="50">
                  <c:v>Loyola-Los Angeles</c:v>
                </c:pt>
                <c:pt idx="51">
                  <c:v>U of Pennsylvania</c:v>
                </c:pt>
                <c:pt idx="52">
                  <c:v>University of South Florida</c:v>
                </c:pt>
                <c:pt idx="53">
                  <c:v>Stony Brook University</c:v>
                </c:pt>
                <c:pt idx="54">
                  <c:v>Knox College</c:v>
                </c:pt>
                <c:pt idx="55">
                  <c:v>Calvin College</c:v>
                </c:pt>
              </c:strCache>
            </c:strRef>
          </c:cat>
          <c:val>
            <c:numRef>
              <c:f>Sheet1!$B$2:$B$77</c:f>
              <c:numCache>
                <c:formatCode>0</c:formatCode>
                <c:ptCount val="56"/>
                <c:pt idx="0">
                  <c:v>50</c:v>
                </c:pt>
                <c:pt idx="1">
                  <c:v>50</c:v>
                </c:pt>
                <c:pt idx="2">
                  <c:v>50</c:v>
                </c:pt>
                <c:pt idx="3">
                  <c:v>100</c:v>
                </c:pt>
                <c:pt idx="4">
                  <c:v>100</c:v>
                </c:pt>
                <c:pt idx="5">
                  <c:v>100</c:v>
                </c:pt>
                <c:pt idx="6">
                  <c:v>125</c:v>
                </c:pt>
                <c:pt idx="7">
                  <c:v>160</c:v>
                </c:pt>
                <c:pt idx="8">
                  <c:v>200</c:v>
                </c:pt>
                <c:pt idx="9">
                  <c:v>200</c:v>
                </c:pt>
                <c:pt idx="10">
                  <c:v>200</c:v>
                </c:pt>
                <c:pt idx="11">
                  <c:v>214</c:v>
                </c:pt>
                <c:pt idx="12">
                  <c:v>225</c:v>
                </c:pt>
                <c:pt idx="13">
                  <c:v>250</c:v>
                </c:pt>
                <c:pt idx="14">
                  <c:v>250</c:v>
                </c:pt>
                <c:pt idx="15">
                  <c:v>250</c:v>
                </c:pt>
                <c:pt idx="16">
                  <c:v>250</c:v>
                </c:pt>
                <c:pt idx="17">
                  <c:v>250</c:v>
                </c:pt>
                <c:pt idx="18">
                  <c:v>250</c:v>
                </c:pt>
                <c:pt idx="19">
                  <c:v>250</c:v>
                </c:pt>
                <c:pt idx="20">
                  <c:v>250</c:v>
                </c:pt>
                <c:pt idx="21">
                  <c:v>300</c:v>
                </c:pt>
                <c:pt idx="22">
                  <c:v>300</c:v>
                </c:pt>
                <c:pt idx="23">
                  <c:v>300</c:v>
                </c:pt>
                <c:pt idx="24">
                  <c:v>300</c:v>
                </c:pt>
                <c:pt idx="25">
                  <c:v>350</c:v>
                </c:pt>
                <c:pt idx="26">
                  <c:v>375</c:v>
                </c:pt>
                <c:pt idx="27">
                  <c:v>400</c:v>
                </c:pt>
                <c:pt idx="28">
                  <c:v>400</c:v>
                </c:pt>
                <c:pt idx="29">
                  <c:v>400</c:v>
                </c:pt>
                <c:pt idx="30">
                  <c:v>400</c:v>
                </c:pt>
                <c:pt idx="31">
                  <c:v>400</c:v>
                </c:pt>
                <c:pt idx="32">
                  <c:v>480</c:v>
                </c:pt>
                <c:pt idx="33">
                  <c:v>500</c:v>
                </c:pt>
                <c:pt idx="34">
                  <c:v>500</c:v>
                </c:pt>
                <c:pt idx="35">
                  <c:v>500</c:v>
                </c:pt>
                <c:pt idx="36">
                  <c:v>500</c:v>
                </c:pt>
                <c:pt idx="37">
                  <c:v>500</c:v>
                </c:pt>
                <c:pt idx="38">
                  <c:v>600</c:v>
                </c:pt>
                <c:pt idx="39">
                  <c:v>600</c:v>
                </c:pt>
                <c:pt idx="40">
                  <c:v>750</c:v>
                </c:pt>
                <c:pt idx="41">
                  <c:v>750</c:v>
                </c:pt>
                <c:pt idx="42">
                  <c:v>750</c:v>
                </c:pt>
                <c:pt idx="43">
                  <c:v>800</c:v>
                </c:pt>
                <c:pt idx="44">
                  <c:v>880</c:v>
                </c:pt>
                <c:pt idx="45">
                  <c:v>975</c:v>
                </c:pt>
                <c:pt idx="46">
                  <c:v>1000</c:v>
                </c:pt>
                <c:pt idx="47">
                  <c:v>1000</c:v>
                </c:pt>
                <c:pt idx="48">
                  <c:v>1200</c:v>
                </c:pt>
                <c:pt idx="49">
                  <c:v>1500</c:v>
                </c:pt>
                <c:pt idx="50">
                  <c:v>1500</c:v>
                </c:pt>
                <c:pt idx="51">
                  <c:v>1500</c:v>
                </c:pt>
                <c:pt idx="52">
                  <c:v>2545</c:v>
                </c:pt>
                <c:pt idx="53">
                  <c:v>3840</c:v>
                </c:pt>
                <c:pt idx="54">
                  <c:v>4800</c:v>
                </c:pt>
                <c:pt idx="55">
                  <c:v>4800</c:v>
                </c:pt>
              </c:numCache>
            </c:numRef>
          </c:val>
        </c:ser>
        <c:dLbls>
          <c:showLegendKey val="0"/>
          <c:showVal val="0"/>
          <c:showCatName val="0"/>
          <c:showSerName val="0"/>
          <c:showPercent val="0"/>
          <c:showBubbleSize val="0"/>
        </c:dLbls>
        <c:gapWidth val="182"/>
        <c:axId val="196680840"/>
        <c:axId val="196681232"/>
      </c:barChart>
      <c:catAx>
        <c:axId val="196680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681232"/>
        <c:crosses val="autoZero"/>
        <c:auto val="1"/>
        <c:lblAlgn val="ctr"/>
        <c:lblOffset val="100"/>
        <c:noMultiLvlLbl val="0"/>
      </c:catAx>
      <c:valAx>
        <c:axId val="196681232"/>
        <c:scaling>
          <c:orientation val="minMax"/>
          <c:max val="50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680840"/>
        <c:crosses val="autoZero"/>
        <c:crossBetween val="between"/>
        <c:majorUnit val="5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0.33634</cdr:x>
      <cdr:y>0.23105</cdr:y>
    </cdr:from>
    <cdr:to>
      <cdr:x>0.6695</cdr:x>
      <cdr:y>0.25987</cdr:y>
    </cdr:to>
    <cdr:sp macro="" textlink="">
      <cdr:nvSpPr>
        <cdr:cNvPr id="2" name="TextBox 1"/>
        <cdr:cNvSpPr txBox="1"/>
      </cdr:nvSpPr>
      <cdr:spPr>
        <a:xfrm xmlns:a="http://schemas.openxmlformats.org/drawingml/2006/main">
          <a:off x="4384862" y="1833002"/>
          <a:ext cx="43434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Total Student Quota by Semester per student</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C83E6-D8C3-46E5-877A-88AC77ABA944}" type="datetimeFigureOut">
              <a:rPr lang="en-US" smtClean="0"/>
              <a:t>6/11/2013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EF23F-A318-4604-BD52-B33F90C04037}" type="slidenum">
              <a:rPr lang="en-US" smtClean="0"/>
              <a:t>‹#›</a:t>
            </a:fld>
            <a:endParaRPr lang="en-US"/>
          </a:p>
        </p:txBody>
      </p:sp>
    </p:spTree>
    <p:extLst>
      <p:ext uri="{BB962C8B-B14F-4D97-AF65-F5344CB8AC3E}">
        <p14:creationId xmlns:p14="http://schemas.microsoft.com/office/powerpoint/2010/main" val="56926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15 </a:t>
            </a:r>
            <a:r>
              <a:rPr lang="en-US" dirty="0" err="1" smtClean="0"/>
              <a:t>Sinc</a:t>
            </a:r>
            <a:r>
              <a:rPr lang="en-US" dirty="0" smtClean="0"/>
              <a:t> sites – 900</a:t>
            </a:r>
            <a:r>
              <a:rPr lang="en-US" baseline="0" dirty="0" smtClean="0"/>
              <a:t> computers – currently 1115 pc’s (may 2013)</a:t>
            </a:r>
          </a:p>
          <a:p>
            <a:r>
              <a:rPr lang="en-US" baseline="0" dirty="0" smtClean="0"/>
              <a:t>HSC Library – 200 computers</a:t>
            </a:r>
          </a:p>
          <a:p>
            <a:r>
              <a:rPr lang="en-US" baseline="0" dirty="0" err="1" smtClean="0"/>
              <a:t>Residencial</a:t>
            </a:r>
            <a:r>
              <a:rPr lang="en-US" baseline="0" dirty="0" smtClean="0"/>
              <a:t> Hall. – at least one lab of 30 computers in 8 quads </a:t>
            </a:r>
            <a:endParaRPr lang="en-US" dirty="0"/>
          </a:p>
        </p:txBody>
      </p:sp>
      <p:sp>
        <p:nvSpPr>
          <p:cNvPr id="4" name="Slide Number Placeholder 3"/>
          <p:cNvSpPr>
            <a:spLocks noGrp="1"/>
          </p:cNvSpPr>
          <p:nvPr>
            <p:ph type="sldNum" sz="quarter" idx="10"/>
          </p:nvPr>
        </p:nvSpPr>
        <p:spPr/>
        <p:txBody>
          <a:bodyPr/>
          <a:lstStyle/>
          <a:p>
            <a:fld id="{EE9EF23F-A318-4604-BD52-B33F90C04037}" type="slidenum">
              <a:rPr lang="en-US" smtClean="0"/>
              <a:t>6</a:t>
            </a:fld>
            <a:endParaRPr lang="en-US"/>
          </a:p>
        </p:txBody>
      </p:sp>
    </p:spTree>
    <p:extLst>
      <p:ext uri="{BB962C8B-B14F-4D97-AF65-F5344CB8AC3E}">
        <p14:creationId xmlns:p14="http://schemas.microsoft.com/office/powerpoint/2010/main" val="420888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 million cover</a:t>
            </a:r>
            <a:r>
              <a:rPr lang="en-US" baseline="0" dirty="0" smtClean="0"/>
              <a:t> sheets over a year.</a:t>
            </a:r>
          </a:p>
          <a:p>
            <a:r>
              <a:rPr lang="en-US" baseline="0" dirty="0" smtClean="0"/>
              <a:t>800,000 per semester.</a:t>
            </a:r>
          </a:p>
          <a:p>
            <a:endParaRPr lang="en-US" dirty="0"/>
          </a:p>
        </p:txBody>
      </p:sp>
      <p:sp>
        <p:nvSpPr>
          <p:cNvPr id="4" name="Slide Number Placeholder 3"/>
          <p:cNvSpPr>
            <a:spLocks noGrp="1"/>
          </p:cNvSpPr>
          <p:nvPr>
            <p:ph type="sldNum" sz="quarter" idx="10"/>
          </p:nvPr>
        </p:nvSpPr>
        <p:spPr/>
        <p:txBody>
          <a:bodyPr/>
          <a:lstStyle/>
          <a:p>
            <a:fld id="{EE9EF23F-A318-4604-BD52-B33F90C04037}" type="slidenum">
              <a:rPr lang="en-US" smtClean="0"/>
              <a:t>7</a:t>
            </a:fld>
            <a:endParaRPr lang="en-US"/>
          </a:p>
        </p:txBody>
      </p:sp>
    </p:spTree>
    <p:extLst>
      <p:ext uri="{BB962C8B-B14F-4D97-AF65-F5344CB8AC3E}">
        <p14:creationId xmlns:p14="http://schemas.microsoft.com/office/powerpoint/2010/main" val="814553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 –</a:t>
            </a:r>
            <a:r>
              <a:rPr lang="en-US" baseline="0" dirty="0" smtClean="0"/>
              <a:t> </a:t>
            </a:r>
            <a:r>
              <a:rPr lang="en-US" baseline="0" dirty="0" err="1" smtClean="0"/>
              <a:t>Sinc</a:t>
            </a:r>
            <a:r>
              <a:rPr lang="en-US" baseline="0" dirty="0" smtClean="0"/>
              <a:t> Site technical staff</a:t>
            </a:r>
          </a:p>
          <a:p>
            <a:r>
              <a:rPr lang="en-US" baseline="0" dirty="0" smtClean="0"/>
              <a:t>Andrew – Library technical staff</a:t>
            </a:r>
          </a:p>
          <a:p>
            <a:r>
              <a:rPr lang="en-US" baseline="0" dirty="0" smtClean="0"/>
              <a:t>FSA – technical staff</a:t>
            </a:r>
          </a:p>
          <a:p>
            <a:r>
              <a:rPr lang="en-US" baseline="0" dirty="0" smtClean="0"/>
              <a:t>Management – David Ecker, Andrew White, Chuck Powell, Kevin Kelly</a:t>
            </a:r>
          </a:p>
          <a:p>
            <a:endParaRPr lang="en-US" baseline="0" dirty="0" smtClean="0"/>
          </a:p>
        </p:txBody>
      </p:sp>
      <p:sp>
        <p:nvSpPr>
          <p:cNvPr id="4" name="Slide Number Placeholder 3"/>
          <p:cNvSpPr>
            <a:spLocks noGrp="1"/>
          </p:cNvSpPr>
          <p:nvPr>
            <p:ph type="sldNum" sz="quarter" idx="10"/>
          </p:nvPr>
        </p:nvSpPr>
        <p:spPr/>
        <p:txBody>
          <a:bodyPr/>
          <a:lstStyle/>
          <a:p>
            <a:fld id="{EE9EF23F-A318-4604-BD52-B33F90C04037}" type="slidenum">
              <a:rPr lang="en-US" smtClean="0"/>
              <a:t>8</a:t>
            </a:fld>
            <a:endParaRPr lang="en-US"/>
          </a:p>
        </p:txBody>
      </p:sp>
    </p:spTree>
    <p:extLst>
      <p:ext uri="{BB962C8B-B14F-4D97-AF65-F5344CB8AC3E}">
        <p14:creationId xmlns:p14="http://schemas.microsoft.com/office/powerpoint/2010/main" val="1694700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through the COA List an informal</a:t>
            </a:r>
            <a:r>
              <a:rPr lang="en-US" baseline="0" dirty="0" smtClean="0"/>
              <a:t> survey of the types of system that are used to manage print quota.</a:t>
            </a:r>
            <a:endParaRPr lang="en-US" dirty="0"/>
          </a:p>
        </p:txBody>
      </p:sp>
      <p:sp>
        <p:nvSpPr>
          <p:cNvPr id="4" name="Slide Number Placeholder 3"/>
          <p:cNvSpPr>
            <a:spLocks noGrp="1"/>
          </p:cNvSpPr>
          <p:nvPr>
            <p:ph type="sldNum" sz="quarter" idx="10"/>
          </p:nvPr>
        </p:nvSpPr>
        <p:spPr/>
        <p:txBody>
          <a:bodyPr/>
          <a:lstStyle/>
          <a:p>
            <a:fld id="{EE9EF23F-A318-4604-BD52-B33F90C04037}" type="slidenum">
              <a:rPr lang="en-US" smtClean="0"/>
              <a:t>12</a:t>
            </a:fld>
            <a:endParaRPr lang="en-US"/>
          </a:p>
        </p:txBody>
      </p:sp>
    </p:spTree>
    <p:extLst>
      <p:ext uri="{BB962C8B-B14F-4D97-AF65-F5344CB8AC3E}">
        <p14:creationId xmlns:p14="http://schemas.microsoft.com/office/powerpoint/2010/main" val="3457900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Total number of schools in our survey= 166</a:t>
            </a:r>
          </a:p>
          <a:p>
            <a:r>
              <a:rPr lang="en-US" sz="1200" kern="1200" dirty="0" smtClean="0">
                <a:solidFill>
                  <a:schemeClr val="tx1"/>
                </a:solidFill>
                <a:effectLst/>
                <a:latin typeface="+mn-lt"/>
                <a:ea typeface="+mn-ea"/>
                <a:cs typeface="+mn-cs"/>
              </a:rPr>
              <a:t>P Counter- 45</a:t>
            </a:r>
          </a:p>
          <a:p>
            <a:r>
              <a:rPr lang="en-US" sz="1200" kern="1200" dirty="0" smtClean="0">
                <a:solidFill>
                  <a:schemeClr val="tx1"/>
                </a:solidFill>
                <a:effectLst/>
                <a:latin typeface="+mn-lt"/>
                <a:ea typeface="+mn-ea"/>
                <a:cs typeface="+mn-cs"/>
              </a:rPr>
              <a:t>Pharos- 27</a:t>
            </a:r>
          </a:p>
          <a:p>
            <a:r>
              <a:rPr lang="en-US" sz="1200" kern="1200" dirty="0" smtClean="0">
                <a:solidFill>
                  <a:schemeClr val="tx1"/>
                </a:solidFill>
                <a:effectLst/>
                <a:latin typeface="+mn-lt"/>
                <a:ea typeface="+mn-ea"/>
                <a:cs typeface="+mn-cs"/>
              </a:rPr>
              <a:t>N/A-23</a:t>
            </a:r>
          </a:p>
          <a:p>
            <a:r>
              <a:rPr lang="en-US" sz="1200" kern="1200" dirty="0" err="1" smtClean="0">
                <a:solidFill>
                  <a:schemeClr val="tx1"/>
                </a:solidFill>
                <a:effectLst/>
                <a:latin typeface="+mn-lt"/>
                <a:ea typeface="+mn-ea"/>
                <a:cs typeface="+mn-cs"/>
              </a:rPr>
              <a:t>Papercut</a:t>
            </a:r>
            <a:r>
              <a:rPr lang="en-US" sz="1200" kern="1200" dirty="0" smtClean="0">
                <a:solidFill>
                  <a:schemeClr val="tx1"/>
                </a:solidFill>
                <a:effectLst/>
                <a:latin typeface="+mn-lt"/>
                <a:ea typeface="+mn-ea"/>
                <a:cs typeface="+mn-cs"/>
              </a:rPr>
              <a:t>- 16</a:t>
            </a:r>
          </a:p>
          <a:p>
            <a:r>
              <a:rPr lang="en-US" sz="1200" kern="1200" dirty="0" err="1" smtClean="0">
                <a:solidFill>
                  <a:schemeClr val="tx1"/>
                </a:solidFill>
                <a:effectLst/>
                <a:latin typeface="+mn-lt"/>
                <a:ea typeface="+mn-ea"/>
                <a:cs typeface="+mn-cs"/>
              </a:rPr>
              <a:t>Vendacard</a:t>
            </a:r>
            <a:r>
              <a:rPr lang="en-US" sz="1200" kern="1200" dirty="0" smtClean="0">
                <a:solidFill>
                  <a:schemeClr val="tx1"/>
                </a:solidFill>
                <a:effectLst/>
                <a:latin typeface="+mn-lt"/>
                <a:ea typeface="+mn-ea"/>
                <a:cs typeface="+mn-cs"/>
              </a:rPr>
              <a:t>- 14</a:t>
            </a:r>
          </a:p>
          <a:p>
            <a:r>
              <a:rPr lang="en-US" sz="1200" kern="1200" dirty="0" smtClean="0">
                <a:solidFill>
                  <a:schemeClr val="tx1"/>
                </a:solidFill>
                <a:effectLst/>
                <a:latin typeface="+mn-lt"/>
                <a:ea typeface="+mn-ea"/>
                <a:cs typeface="+mn-cs"/>
              </a:rPr>
              <a:t>Print Manager Plus- 11</a:t>
            </a:r>
          </a:p>
          <a:p>
            <a:r>
              <a:rPr lang="en-US" sz="1200" kern="1200" dirty="0" err="1" smtClean="0">
                <a:solidFill>
                  <a:schemeClr val="tx1"/>
                </a:solidFill>
                <a:effectLst/>
                <a:latin typeface="+mn-lt"/>
                <a:ea typeface="+mn-ea"/>
                <a:cs typeface="+mn-cs"/>
              </a:rPr>
              <a:t>Uniprint</a:t>
            </a:r>
            <a:r>
              <a:rPr lang="en-US" sz="1200" kern="1200" dirty="0" smtClean="0">
                <a:solidFill>
                  <a:schemeClr val="tx1"/>
                </a:solidFill>
                <a:effectLst/>
                <a:latin typeface="+mn-lt"/>
                <a:ea typeface="+mn-ea"/>
                <a:cs typeface="+mn-cs"/>
              </a:rPr>
              <a:t>- 5</a:t>
            </a:r>
          </a:p>
          <a:p>
            <a:r>
              <a:rPr lang="en-US" sz="1200" kern="1200" dirty="0" err="1" smtClean="0">
                <a:solidFill>
                  <a:schemeClr val="tx1"/>
                </a:solidFill>
                <a:effectLst/>
                <a:latin typeface="+mn-lt"/>
                <a:ea typeface="+mn-ea"/>
                <a:cs typeface="+mn-cs"/>
              </a:rPr>
              <a:t>Equitrac</a:t>
            </a:r>
            <a:r>
              <a:rPr lang="en-US" sz="1200" kern="1200" dirty="0" smtClean="0">
                <a:solidFill>
                  <a:schemeClr val="tx1"/>
                </a:solidFill>
                <a:effectLst/>
                <a:latin typeface="+mn-lt"/>
                <a:ea typeface="+mn-ea"/>
                <a:cs typeface="+mn-cs"/>
              </a:rPr>
              <a:t>- 4</a:t>
            </a:r>
          </a:p>
          <a:p>
            <a:r>
              <a:rPr lang="en-US" sz="1200" kern="1200" dirty="0" smtClean="0">
                <a:solidFill>
                  <a:schemeClr val="tx1"/>
                </a:solidFill>
                <a:effectLst/>
                <a:latin typeface="+mn-lt"/>
                <a:ea typeface="+mn-ea"/>
                <a:cs typeface="+mn-cs"/>
              </a:rPr>
              <a:t>Others-21 </a:t>
            </a:r>
          </a:p>
          <a:p>
            <a:endParaRPr lang="en-US" dirty="0"/>
          </a:p>
        </p:txBody>
      </p:sp>
      <p:sp>
        <p:nvSpPr>
          <p:cNvPr id="4" name="Slide Number Placeholder 3"/>
          <p:cNvSpPr>
            <a:spLocks noGrp="1"/>
          </p:cNvSpPr>
          <p:nvPr>
            <p:ph type="sldNum" sz="quarter" idx="10"/>
          </p:nvPr>
        </p:nvSpPr>
        <p:spPr/>
        <p:txBody>
          <a:bodyPr/>
          <a:lstStyle/>
          <a:p>
            <a:fld id="{EE9EF23F-A318-4604-BD52-B33F90C04037}" type="slidenum">
              <a:rPr lang="en-US" smtClean="0"/>
              <a:t>13</a:t>
            </a:fld>
            <a:endParaRPr lang="en-US"/>
          </a:p>
        </p:txBody>
      </p:sp>
    </p:spTree>
    <p:extLst>
      <p:ext uri="{BB962C8B-B14F-4D97-AF65-F5344CB8AC3E}">
        <p14:creationId xmlns:p14="http://schemas.microsoft.com/office/powerpoint/2010/main" val="192900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U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idx="1" hasCustomPrompt="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to add picture/chart</a:t>
            </a:r>
            <a:endParaRPr lang="en-US" noProof="0" dirty="0"/>
          </a:p>
        </p:txBody>
      </p:sp>
      <p:sp>
        <p:nvSpPr>
          <p:cNvPr id="5"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Tree>
    <p:extLst>
      <p:ext uri="{BB962C8B-B14F-4D97-AF65-F5344CB8AC3E}">
        <p14:creationId xmlns:p14="http://schemas.microsoft.com/office/powerpoint/2010/main" val="111741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BU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6" name="Text Placeholder 7"/>
          <p:cNvSpPr>
            <a:spLocks noGrp="1"/>
          </p:cNvSpPr>
          <p:nvPr>
            <p:ph type="body" sz="quarter" idx="15"/>
          </p:nvPr>
        </p:nvSpPr>
        <p:spPr>
          <a:xfrm>
            <a:off x="457200" y="165100"/>
            <a:ext cx="8229600" cy="61136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Tree>
    <p:extLst>
      <p:ext uri="{BB962C8B-B14F-4D97-AF65-F5344CB8AC3E}">
        <p14:creationId xmlns:p14="http://schemas.microsoft.com/office/powerpoint/2010/main" val="260870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BU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
        <p:nvSpPr>
          <p:cNvPr id="6" name="Text Placeholder 7"/>
          <p:cNvSpPr>
            <a:spLocks noGrp="1"/>
          </p:cNvSpPr>
          <p:nvPr>
            <p:ph type="body" sz="quarter" idx="15"/>
          </p:nvPr>
        </p:nvSpPr>
        <p:spPr>
          <a:xfrm>
            <a:off x="457200" y="1066801"/>
            <a:ext cx="8229600" cy="5207000"/>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60507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BU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8" name="Text Placeholder 7"/>
          <p:cNvSpPr>
            <a:spLocks noGrp="1"/>
          </p:cNvSpPr>
          <p:nvPr>
            <p:ph type="body" sz="quarter" idx="15"/>
          </p:nvPr>
        </p:nvSpPr>
        <p:spPr>
          <a:xfrm>
            <a:off x="457200" y="1367657"/>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Tree>
    <p:extLst>
      <p:ext uri="{BB962C8B-B14F-4D97-AF65-F5344CB8AC3E}">
        <p14:creationId xmlns:p14="http://schemas.microsoft.com/office/powerpoint/2010/main" val="179474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BU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84047"/>
            <a:ext cx="5275716"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baseline="0">
                <a:solidFill>
                  <a:schemeClr val="tx1"/>
                </a:solidFill>
                <a:latin typeface="Helvetica"/>
                <a:cs typeface="Helvetica"/>
              </a:defRPr>
            </a:lvl1pPr>
          </a:lstStyle>
          <a:p>
            <a:pPr lvl="0"/>
            <a:r>
              <a:rPr lang="en-US" dirty="0" smtClean="0"/>
              <a:t>Department Name Here</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25907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BU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7"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
        <p:nvSpPr>
          <p:cNvPr id="10" name="Content Placeholder 2"/>
          <p:cNvSpPr>
            <a:spLocks noGrp="1"/>
          </p:cNvSpPr>
          <p:nvPr>
            <p:ph idx="12"/>
          </p:nvPr>
        </p:nvSpPr>
        <p:spPr>
          <a:xfrm>
            <a:off x="457199" y="1392239"/>
            <a:ext cx="3723419"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0387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8"/>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sp>
        <p:nvSpPr>
          <p:cNvPr id="1027" name="Text Placeholder 2"/>
          <p:cNvSpPr>
            <a:spLocks noGrp="1"/>
          </p:cNvSpPr>
          <p:nvPr>
            <p:ph type="body" idx="1"/>
          </p:nvPr>
        </p:nvSpPr>
        <p:spPr bwMode="auto">
          <a:xfrm>
            <a:off x="458788" y="1330325"/>
            <a:ext cx="8229600" cy="45259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4" descr="SBU horz_2clr_cmyk.eps"/>
          <p:cNvPicPr>
            <a:picLocks noChangeAspect="1"/>
          </p:cNvPicPr>
          <p:nvPr/>
        </p:nvPicPr>
        <p:blipFill>
          <a:blip r:embed="rId9"/>
          <a:srcRect/>
          <a:stretch>
            <a:fillRect/>
          </a:stretch>
        </p:blipFill>
        <p:spPr bwMode="auto">
          <a:xfrm>
            <a:off x="460375" y="295275"/>
            <a:ext cx="3619500" cy="622300"/>
          </a:xfrm>
          <a:prstGeom prst="rect">
            <a:avLst/>
          </a:prstGeom>
          <a:noFill/>
          <a:ln w="9525">
            <a:noFill/>
            <a:miter lim="800000"/>
            <a:headEnd/>
            <a:tailEnd/>
          </a:ln>
        </p:spPr>
      </p:pic>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62416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www.stonybrook.edu/sb/50forward/managed-output.html"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hyperlink" Target="mailto:David.ecker@stonybrook.edu"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r>
              <a:rPr lang="en-US" dirty="0" smtClean="0"/>
              <a:t>David Ecker</a:t>
            </a:r>
            <a:endParaRPr lang="en-US" dirty="0"/>
          </a:p>
        </p:txBody>
      </p:sp>
      <p:sp>
        <p:nvSpPr>
          <p:cNvPr id="7" name="Text Placeholder 6"/>
          <p:cNvSpPr>
            <a:spLocks noGrp="1"/>
          </p:cNvSpPr>
          <p:nvPr>
            <p:ph type="body" sz="quarter" idx="15"/>
          </p:nvPr>
        </p:nvSpPr>
        <p:spPr>
          <a:xfrm>
            <a:off x="301625" y="1247766"/>
            <a:ext cx="8229600" cy="4678517"/>
          </a:xfrm>
        </p:spPr>
        <p:txBody>
          <a:bodyPr/>
          <a:lstStyle/>
          <a:p>
            <a:pPr algn="ctr"/>
            <a:r>
              <a:rPr lang="en-US" sz="3600" dirty="0" smtClean="0">
                <a:solidFill>
                  <a:schemeClr val="tx1"/>
                </a:solidFill>
                <a:latin typeface="Times New Roman" panose="02020603050405020304" pitchFamily="18" charset="0"/>
                <a:cs typeface="Times New Roman" panose="02020603050405020304" pitchFamily="18" charset="0"/>
              </a:rPr>
              <a:t>Managed Output Project</a:t>
            </a:r>
          </a:p>
          <a:p>
            <a:pPr algn="ctr"/>
            <a:r>
              <a:rPr lang="en-US" sz="3600" dirty="0" smtClean="0">
                <a:solidFill>
                  <a:schemeClr val="tx1"/>
                </a:solidFill>
                <a:latin typeface="Times New Roman" panose="02020603050405020304" pitchFamily="18" charset="0"/>
                <a:cs typeface="Times New Roman" panose="02020603050405020304" pitchFamily="18" charset="0"/>
              </a:rPr>
              <a:t> </a:t>
            </a:r>
          </a:p>
          <a:p>
            <a:pPr algn="ctr"/>
            <a:r>
              <a:rPr lang="en-US" sz="3600" dirty="0" smtClean="0">
                <a:solidFill>
                  <a:schemeClr val="tx1"/>
                </a:solidFill>
                <a:latin typeface="Times New Roman" panose="02020603050405020304" pitchFamily="18" charset="0"/>
                <a:cs typeface="Times New Roman" panose="02020603050405020304" pitchFamily="18" charset="0"/>
              </a:rPr>
              <a:t>SUNY COA Presentation</a:t>
            </a:r>
          </a:p>
          <a:p>
            <a:pPr algn="ctr"/>
            <a:r>
              <a:rPr lang="en-US" sz="3600" dirty="0" smtClean="0">
                <a:solidFill>
                  <a:schemeClr val="tx1"/>
                </a:solidFill>
                <a:latin typeface="Times New Roman" panose="02020603050405020304" pitchFamily="18" charset="0"/>
                <a:cs typeface="Times New Roman" panose="02020603050405020304" pitchFamily="18" charset="0"/>
              </a:rPr>
              <a:t>June 2013</a:t>
            </a:r>
          </a:p>
          <a:p>
            <a:pPr algn="ctr"/>
            <a:endParaRPr lang="en-US" sz="3600" dirty="0">
              <a:solidFill>
                <a:schemeClr val="tx1"/>
              </a:solidFill>
              <a:latin typeface="Times New Roman" panose="02020603050405020304" pitchFamily="18" charset="0"/>
              <a:cs typeface="Times New Roman" panose="02020603050405020304" pitchFamily="18" charset="0"/>
            </a:endParaRPr>
          </a:p>
          <a:p>
            <a:pPr algn="ctr"/>
            <a:r>
              <a:rPr lang="en-US" sz="3600" dirty="0" smtClean="0">
                <a:solidFill>
                  <a:schemeClr val="tx1"/>
                </a:solidFill>
                <a:latin typeface="Times New Roman" panose="02020603050405020304" pitchFamily="18" charset="0"/>
                <a:cs typeface="Times New Roman" panose="02020603050405020304" pitchFamily="18" charset="0"/>
              </a:rPr>
              <a:t>David Ecker – Director, Research Technologies</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2"/>
          </p:nvPr>
        </p:nvSpPr>
        <p:spPr/>
        <p:txBody>
          <a:bodyPr/>
          <a:lstStyle/>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1" y="179222"/>
            <a:ext cx="1371600" cy="873291"/>
          </a:xfrm>
          <a:prstGeom prst="rect">
            <a:avLst/>
          </a:prstGeom>
        </p:spPr>
      </p:pic>
    </p:spTree>
    <p:extLst>
      <p:ext uri="{BB962C8B-B14F-4D97-AF65-F5344CB8AC3E}">
        <p14:creationId xmlns:p14="http://schemas.microsoft.com/office/powerpoint/2010/main" val="958288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r>
              <a:rPr lang="en-US" sz="2800" u="sng" dirty="0" smtClean="0">
                <a:solidFill>
                  <a:schemeClr val="tx1"/>
                </a:solidFill>
              </a:rPr>
              <a:t>Outcomes:</a:t>
            </a:r>
          </a:p>
          <a:p>
            <a:pPr marL="514350" indent="-514350">
              <a:buAutoNum type="arabicPeriod"/>
            </a:pPr>
            <a:r>
              <a:rPr lang="en-US" sz="2000" dirty="0" smtClean="0">
                <a:solidFill>
                  <a:schemeClr val="tx1"/>
                </a:solidFill>
              </a:rPr>
              <a:t>Expected reduction in printing that has not occurred.  We are expected to print 20 million prints in our TLT </a:t>
            </a:r>
            <a:r>
              <a:rPr lang="en-US" sz="2000" dirty="0" err="1" smtClean="0">
                <a:solidFill>
                  <a:schemeClr val="tx1"/>
                </a:solidFill>
              </a:rPr>
              <a:t>sinc</a:t>
            </a:r>
            <a:r>
              <a:rPr lang="en-US" sz="2000" dirty="0" smtClean="0">
                <a:solidFill>
                  <a:schemeClr val="tx1"/>
                </a:solidFill>
              </a:rPr>
              <a:t> sites.(Year end May 2013)</a:t>
            </a:r>
          </a:p>
          <a:p>
            <a:pPr marL="514350" indent="-514350">
              <a:buAutoNum type="arabicPeriod"/>
            </a:pPr>
            <a:r>
              <a:rPr lang="en-US" sz="2000" dirty="0" smtClean="0">
                <a:solidFill>
                  <a:schemeClr val="tx1"/>
                </a:solidFill>
              </a:rPr>
              <a:t>HSC Library labs reduction in printing from 6 million to 3 million.</a:t>
            </a:r>
          </a:p>
          <a:p>
            <a:pPr marL="514350" indent="-514350">
              <a:buAutoNum type="arabicPeriod"/>
            </a:pPr>
            <a:r>
              <a:rPr lang="en-US" sz="2000" dirty="0" smtClean="0">
                <a:solidFill>
                  <a:schemeClr val="tx1"/>
                </a:solidFill>
              </a:rPr>
              <a:t>Implementation of expanding an existing Pharos system required us to implement a duplicate environment.  (We are now exploring a system review)</a:t>
            </a:r>
          </a:p>
          <a:p>
            <a:pPr marL="514350" indent="-514350">
              <a:buAutoNum type="arabicPeriod"/>
            </a:pPr>
            <a:r>
              <a:rPr lang="en-US" sz="2000" dirty="0" smtClean="0">
                <a:solidFill>
                  <a:schemeClr val="tx1"/>
                </a:solidFill>
              </a:rPr>
              <a:t>Decreased the complication of quotas for students.</a:t>
            </a:r>
          </a:p>
          <a:p>
            <a:pPr marL="514350" indent="-514350">
              <a:buAutoNum type="arabicPeriod"/>
            </a:pPr>
            <a:endParaRPr lang="en-US" sz="2000" dirty="0">
              <a:solidFill>
                <a:schemeClr val="tx1"/>
              </a:solidFill>
            </a:endParaRPr>
          </a:p>
          <a:p>
            <a:pPr marL="0" indent="0"/>
            <a:endParaRPr lang="en-US" sz="2000" dirty="0" smtClean="0">
              <a:solidFill>
                <a:schemeClr val="tx1"/>
              </a:solidFill>
            </a:endParaRPr>
          </a:p>
          <a:p>
            <a:pPr marL="514350" indent="-514350">
              <a:buAutoNum type="arabicPeriod"/>
            </a:pPr>
            <a:endParaRPr lang="en-US" sz="2400" dirty="0" smtClean="0"/>
          </a:p>
          <a:p>
            <a:pPr marL="514350" indent="-514350">
              <a:buAutoNum type="arabicPeriod"/>
            </a:pPr>
            <a:endParaRPr lang="en-US" dirty="0"/>
          </a:p>
        </p:txBody>
      </p:sp>
      <p:sp>
        <p:nvSpPr>
          <p:cNvPr id="4" name="Text Placeholder 3"/>
          <p:cNvSpPr>
            <a:spLocks noGrp="1"/>
          </p:cNvSpPr>
          <p:nvPr>
            <p:ph type="body" sz="quarter" idx="12"/>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13436254"/>
              </p:ext>
            </p:extLst>
          </p:nvPr>
        </p:nvGraphicFramePr>
        <p:xfrm>
          <a:off x="1447800" y="4953000"/>
          <a:ext cx="6096000" cy="11125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Year</a:t>
                      </a:r>
                      <a:endParaRPr lang="en-US" dirty="0"/>
                    </a:p>
                  </a:txBody>
                  <a:tcPr/>
                </a:tc>
                <a:tc>
                  <a:txBody>
                    <a:bodyPr/>
                    <a:lstStyle/>
                    <a:p>
                      <a:r>
                        <a:rPr lang="en-US" dirty="0" smtClean="0"/>
                        <a:t>Total Student Output</a:t>
                      </a:r>
                      <a:endParaRPr lang="en-US" dirty="0"/>
                    </a:p>
                  </a:txBody>
                  <a:tcPr/>
                </a:tc>
              </a:tr>
              <a:tr h="370840">
                <a:tc>
                  <a:txBody>
                    <a:bodyPr/>
                    <a:lstStyle/>
                    <a:p>
                      <a:r>
                        <a:rPr lang="en-US" sz="1800" dirty="0" smtClean="0">
                          <a:solidFill>
                            <a:schemeClr val="tx1"/>
                          </a:solidFill>
                        </a:rPr>
                        <a:t>2012-2013</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21,770,000 pages</a:t>
                      </a:r>
                    </a:p>
                  </a:txBody>
                  <a:tcPr/>
                </a:tc>
              </a:tr>
              <a:tr h="370840">
                <a:tc>
                  <a:txBody>
                    <a:bodyPr/>
                    <a:lstStyle/>
                    <a:p>
                      <a:r>
                        <a:rPr lang="en-US" sz="1800" dirty="0" smtClean="0">
                          <a:solidFill>
                            <a:schemeClr val="tx1"/>
                          </a:solidFill>
                        </a:rPr>
                        <a:t>2011-2012</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19,970,000 pages</a:t>
                      </a:r>
                    </a:p>
                  </a:txBody>
                  <a:tcPr/>
                </a:tc>
              </a:tr>
            </a:tbl>
          </a:graphicData>
        </a:graphic>
      </p:graphicFrame>
    </p:spTree>
    <p:extLst>
      <p:ext uri="{BB962C8B-B14F-4D97-AF65-F5344CB8AC3E}">
        <p14:creationId xmlns:p14="http://schemas.microsoft.com/office/powerpoint/2010/main" val="615045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pPr algn="ctr"/>
            <a:endParaRPr lang="en-US" dirty="0" smtClean="0"/>
          </a:p>
          <a:p>
            <a:pPr algn="ctr"/>
            <a:endParaRPr lang="en-US" dirty="0"/>
          </a:p>
          <a:p>
            <a:pPr algn="ctr"/>
            <a:r>
              <a:rPr lang="en-US" dirty="0" smtClean="0"/>
              <a:t>Section 2:</a:t>
            </a:r>
          </a:p>
          <a:p>
            <a:pPr algn="ctr"/>
            <a:r>
              <a:rPr lang="en-US" dirty="0" smtClean="0"/>
              <a:t>System Review &amp; Quota Management</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804444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r>
              <a:rPr lang="en-US" dirty="0" smtClean="0"/>
              <a:t>Printing Systems Utilized – COA List</a:t>
            </a:r>
          </a:p>
          <a:p>
            <a:endParaRPr lang="en-US" dirty="0"/>
          </a:p>
        </p:txBody>
      </p:sp>
      <p:sp>
        <p:nvSpPr>
          <p:cNvPr id="4" name="Text Placeholder 3"/>
          <p:cNvSpPr>
            <a:spLocks noGrp="1"/>
          </p:cNvSpPr>
          <p:nvPr>
            <p:ph type="body" sz="quarter" idx="12"/>
          </p:nvPr>
        </p:nvSpPr>
        <p:spPr/>
        <p:txBody>
          <a:bodyPr/>
          <a:lstStyle/>
          <a:p>
            <a:endParaRPr lang="en-US"/>
          </a:p>
        </p:txBody>
      </p:sp>
      <p:graphicFrame>
        <p:nvGraphicFramePr>
          <p:cNvPr id="8" name="Chart 7"/>
          <p:cNvGraphicFramePr/>
          <p:nvPr>
            <p:extLst>
              <p:ext uri="{D42A27DB-BD31-4B8C-83A1-F6EECF244321}">
                <p14:modId xmlns:p14="http://schemas.microsoft.com/office/powerpoint/2010/main" val="2332967893"/>
              </p:ext>
            </p:extLst>
          </p:nvPr>
        </p:nvGraphicFramePr>
        <p:xfrm>
          <a:off x="1828800" y="1981200"/>
          <a:ext cx="5791200" cy="347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9655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0" y="6428014"/>
            <a:ext cx="9144000" cy="495300"/>
          </a:xfrm>
        </p:spPr>
        <p:txBody>
          <a:bodyPr/>
          <a:lstStyle/>
          <a:p>
            <a:endParaRPr lang="en-US"/>
          </a:p>
        </p:txBody>
      </p:sp>
      <p:sp>
        <p:nvSpPr>
          <p:cNvPr id="3" name="Text Placeholder 2"/>
          <p:cNvSpPr>
            <a:spLocks noGrp="1"/>
          </p:cNvSpPr>
          <p:nvPr>
            <p:ph type="body" sz="quarter" idx="15"/>
          </p:nvPr>
        </p:nvSpPr>
        <p:spPr/>
        <p:txBody>
          <a:bodyPr/>
          <a:lstStyle/>
          <a:p>
            <a:r>
              <a:rPr lang="en-US" dirty="0" smtClean="0"/>
              <a:t>Printing Systems – based on CIO List</a:t>
            </a:r>
            <a:endParaRPr lang="en-US" dirty="0"/>
          </a:p>
        </p:txBody>
      </p:sp>
      <p:sp>
        <p:nvSpPr>
          <p:cNvPr id="4" name="Text Placeholder 3"/>
          <p:cNvSpPr>
            <a:spLocks noGrp="1"/>
          </p:cNvSpPr>
          <p:nvPr>
            <p:ph type="body" sz="quarter" idx="12"/>
          </p:nvPr>
        </p:nvSpPr>
        <p:spPr/>
        <p:txBody>
          <a:bodyPr/>
          <a:lstStyle/>
          <a:p>
            <a:endParaRPr lang="en-US"/>
          </a:p>
        </p:txBody>
      </p:sp>
      <p:graphicFrame>
        <p:nvGraphicFramePr>
          <p:cNvPr id="5" name="Chart 4"/>
          <p:cNvGraphicFramePr/>
          <p:nvPr>
            <p:extLst>
              <p:ext uri="{D42A27DB-BD31-4B8C-83A1-F6EECF244321}">
                <p14:modId xmlns:p14="http://schemas.microsoft.com/office/powerpoint/2010/main" val="834574877"/>
              </p:ext>
            </p:extLst>
          </p:nvPr>
        </p:nvGraphicFramePr>
        <p:xfrm>
          <a:off x="990600" y="1981200"/>
          <a:ext cx="5686425" cy="3762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0036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graphicFrame>
        <p:nvGraphicFramePr>
          <p:cNvPr id="5" name="Chart 4"/>
          <p:cNvGraphicFramePr/>
          <p:nvPr>
            <p:extLst>
              <p:ext uri="{D42A27DB-BD31-4B8C-83A1-F6EECF244321}">
                <p14:modId xmlns:p14="http://schemas.microsoft.com/office/powerpoint/2010/main" val="2318107589"/>
              </p:ext>
            </p:extLst>
          </p:nvPr>
        </p:nvGraphicFramePr>
        <p:xfrm>
          <a:off x="471399" y="1524000"/>
          <a:ext cx="8243887" cy="4586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1512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graphicFrame>
        <p:nvGraphicFramePr>
          <p:cNvPr id="6" name="Chart 5"/>
          <p:cNvGraphicFramePr>
            <a:graphicFrameLocks/>
          </p:cNvGraphicFramePr>
          <p:nvPr>
            <p:extLst>
              <p:ext uri="{D42A27DB-BD31-4B8C-83A1-F6EECF244321}">
                <p14:modId xmlns:p14="http://schemas.microsoft.com/office/powerpoint/2010/main" val="400679484"/>
              </p:ext>
            </p:extLst>
          </p:nvPr>
        </p:nvGraphicFramePr>
        <p:xfrm>
          <a:off x="-1946462" y="-537602"/>
          <a:ext cx="13036924" cy="79332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987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David Ecker</a:t>
            </a:r>
            <a:endParaRPr lang="en-US" dirty="0"/>
          </a:p>
        </p:txBody>
      </p:sp>
      <p:sp>
        <p:nvSpPr>
          <p:cNvPr id="3" name="Text Placeholder 2"/>
          <p:cNvSpPr>
            <a:spLocks noGrp="1"/>
          </p:cNvSpPr>
          <p:nvPr>
            <p:ph type="body" sz="quarter" idx="15"/>
          </p:nvPr>
        </p:nvSpPr>
        <p:spPr/>
        <p:txBody>
          <a:bodyPr/>
          <a:lstStyle/>
          <a:p>
            <a:pPr algn="ctr"/>
            <a:r>
              <a:rPr lang="en-US" sz="2800" dirty="0" smtClean="0"/>
              <a:t>Section 3:</a:t>
            </a:r>
          </a:p>
          <a:p>
            <a:pPr algn="ctr"/>
            <a:r>
              <a:rPr lang="en-US" sz="2800" dirty="0" smtClean="0"/>
              <a:t>Sustainability – Toner, Paper and Equipment</a:t>
            </a:r>
          </a:p>
          <a:p>
            <a:endParaRPr lang="en-US" dirty="0"/>
          </a:p>
        </p:txBody>
      </p:sp>
      <p:sp>
        <p:nvSpPr>
          <p:cNvPr id="4" name="Text Placeholder 3"/>
          <p:cNvSpPr>
            <a:spLocks noGrp="1"/>
          </p:cNvSpPr>
          <p:nvPr>
            <p:ph type="body" sz="quarter" idx="12"/>
          </p:nvPr>
        </p:nvSpPr>
        <p:spPr/>
        <p:txBody>
          <a:bodyPr/>
          <a:lstStyle/>
          <a:p>
            <a:r>
              <a:rPr lang="en-US" dirty="0" smtClean="0"/>
              <a:t>Division of Information Technology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0647" y="2438400"/>
            <a:ext cx="3215233" cy="3666345"/>
          </a:xfrm>
          <a:prstGeom prst="rect">
            <a:avLst/>
          </a:prstGeom>
        </p:spPr>
      </p:pic>
    </p:spTree>
    <p:extLst>
      <p:ext uri="{BB962C8B-B14F-4D97-AF65-F5344CB8AC3E}">
        <p14:creationId xmlns:p14="http://schemas.microsoft.com/office/powerpoint/2010/main" val="398100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r>
              <a:rPr lang="en-US" u="sng" dirty="0" smtClean="0">
                <a:solidFill>
                  <a:schemeClr val="tx1"/>
                </a:solidFill>
              </a:rPr>
              <a:t>Sustainability parts of the Project</a:t>
            </a:r>
          </a:p>
          <a:p>
            <a:r>
              <a:rPr lang="en-US" dirty="0" smtClean="0">
                <a:solidFill>
                  <a:schemeClr val="tx1"/>
                </a:solidFill>
              </a:rPr>
              <a:t>	- Toner Recycling</a:t>
            </a:r>
          </a:p>
          <a:p>
            <a:r>
              <a:rPr lang="en-US" dirty="0">
                <a:solidFill>
                  <a:schemeClr val="tx1"/>
                </a:solidFill>
              </a:rPr>
              <a:t>	</a:t>
            </a:r>
            <a:r>
              <a:rPr lang="en-US" dirty="0" smtClean="0">
                <a:solidFill>
                  <a:schemeClr val="tx1"/>
                </a:solidFill>
              </a:rPr>
              <a:t>- Recycled Paper usage</a:t>
            </a:r>
          </a:p>
          <a:p>
            <a:r>
              <a:rPr lang="en-US" dirty="0">
                <a:solidFill>
                  <a:schemeClr val="tx1"/>
                </a:solidFill>
              </a:rPr>
              <a:t>	</a:t>
            </a:r>
            <a:r>
              <a:rPr lang="en-US" dirty="0" smtClean="0">
                <a:solidFill>
                  <a:schemeClr val="tx1"/>
                </a:solidFill>
              </a:rPr>
              <a:t>- E-Waste</a:t>
            </a:r>
          </a:p>
          <a:p>
            <a:r>
              <a:rPr lang="en-US" dirty="0"/>
              <a:t>	</a:t>
            </a:r>
            <a:r>
              <a:rPr lang="en-US" dirty="0" smtClean="0"/>
              <a:t>		</a:t>
            </a:r>
          </a:p>
          <a:p>
            <a:r>
              <a:rPr lang="en-US" dirty="0"/>
              <a:t>	</a:t>
            </a:r>
            <a:r>
              <a:rPr lang="en-US" dirty="0" smtClean="0"/>
              <a:t>	</a:t>
            </a:r>
            <a:endParaRPr lang="en-US" dirty="0"/>
          </a:p>
        </p:txBody>
      </p:sp>
      <p:sp>
        <p:nvSpPr>
          <p:cNvPr id="4" name="Text Placeholder 3"/>
          <p:cNvSpPr>
            <a:spLocks noGrp="1"/>
          </p:cNvSpPr>
          <p:nvPr>
            <p:ph type="body" sz="quarter" idx="12"/>
          </p:nvPr>
        </p:nvSpPr>
        <p:spPr/>
        <p:txBody>
          <a:bodyPr/>
          <a:lstStyle/>
          <a:p>
            <a:r>
              <a:rPr lang="en-US" dirty="0" smtClean="0"/>
              <a:t>Division of Information Technology</a:t>
            </a:r>
            <a:endParaRPr lang="en-US" dirty="0"/>
          </a:p>
        </p:txBody>
      </p:sp>
    </p:spTree>
    <p:extLst>
      <p:ext uri="{BB962C8B-B14F-4D97-AF65-F5344CB8AC3E}">
        <p14:creationId xmlns:p14="http://schemas.microsoft.com/office/powerpoint/2010/main" val="2155607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r>
              <a:rPr lang="en-US" u="sng" dirty="0" smtClean="0">
                <a:solidFill>
                  <a:schemeClr val="tx1"/>
                </a:solidFill>
              </a:rPr>
              <a:t>Campus Wide Toner Recycling Program</a:t>
            </a:r>
          </a:p>
          <a:p>
            <a:r>
              <a:rPr lang="en-US" sz="2400" i="1" dirty="0" smtClean="0">
                <a:solidFill>
                  <a:schemeClr val="tx1"/>
                </a:solidFill>
              </a:rPr>
              <a:t>Discovered campus process (Fall 2012):</a:t>
            </a:r>
          </a:p>
          <a:p>
            <a:pPr marL="514350" indent="-514350">
              <a:buAutoNum type="alphaUcPeriod"/>
            </a:pPr>
            <a:r>
              <a:rPr lang="en-US" sz="2400" dirty="0" smtClean="0">
                <a:solidFill>
                  <a:schemeClr val="tx1"/>
                </a:solidFill>
              </a:rPr>
              <a:t>Toner entering waste stream</a:t>
            </a:r>
          </a:p>
          <a:p>
            <a:pPr marL="514350" indent="-514350">
              <a:buAutoNum type="alphaUcPeriod"/>
            </a:pPr>
            <a:r>
              <a:rPr lang="en-US" sz="2400" dirty="0" smtClean="0">
                <a:solidFill>
                  <a:schemeClr val="tx1"/>
                </a:solidFill>
              </a:rPr>
              <a:t>Cartridges sent back to HP</a:t>
            </a:r>
          </a:p>
          <a:p>
            <a:pPr marL="514350" indent="-514350">
              <a:buAutoNum type="alphaUcPeriod"/>
            </a:pPr>
            <a:r>
              <a:rPr lang="en-US" sz="2400" dirty="0" smtClean="0">
                <a:solidFill>
                  <a:schemeClr val="tx1"/>
                </a:solidFill>
              </a:rPr>
              <a:t>Costing Stony Brook resources </a:t>
            </a:r>
          </a:p>
          <a:p>
            <a:pPr marL="630238" lvl="2" indent="-514350">
              <a:buFont typeface="Arial" panose="020B0604020202020204" pitchFamily="34" charset="0"/>
              <a:buChar char="•"/>
            </a:pPr>
            <a:r>
              <a:rPr lang="en-US" sz="1800" dirty="0" smtClean="0"/>
              <a:t>½ FTE for pickups</a:t>
            </a:r>
          </a:p>
          <a:p>
            <a:pPr marL="630238" lvl="2" indent="-514350">
              <a:buFont typeface="Arial" panose="020B0604020202020204" pitchFamily="34" charset="0"/>
              <a:buChar char="•"/>
            </a:pPr>
            <a:r>
              <a:rPr lang="en-US" sz="1800" dirty="0" smtClean="0"/>
              <a:t>1 truck</a:t>
            </a:r>
          </a:p>
          <a:p>
            <a:pPr marL="630238" lvl="2" indent="-514350">
              <a:buFont typeface="Arial" panose="020B0604020202020204" pitchFamily="34" charset="0"/>
              <a:buChar char="•"/>
            </a:pPr>
            <a:r>
              <a:rPr lang="en-US" sz="1800" dirty="0" smtClean="0"/>
              <a:t>Gas for vehicle</a:t>
            </a:r>
          </a:p>
          <a:p>
            <a:pPr marL="630238" lvl="2" indent="-514350">
              <a:buFont typeface="Arial" panose="020B0604020202020204" pitchFamily="34" charset="0"/>
              <a:buChar char="•"/>
            </a:pPr>
            <a:r>
              <a:rPr lang="en-US" sz="1800" dirty="0" smtClean="0"/>
              <a:t>Storage</a:t>
            </a:r>
          </a:p>
          <a:p>
            <a:pPr marL="630238" lvl="2" indent="-514350">
              <a:buFont typeface="Arial" panose="020B0604020202020204" pitchFamily="34" charset="0"/>
              <a:buChar char="•"/>
            </a:pPr>
            <a:r>
              <a:rPr lang="en-US" sz="1800" dirty="0" smtClean="0"/>
              <a:t>Resources to dispose</a:t>
            </a:r>
          </a:p>
          <a:p>
            <a:pPr marL="514350" indent="-514350">
              <a:buAutoNum type="alphaUcPeriod"/>
            </a:pPr>
            <a:r>
              <a:rPr lang="en-US" sz="2400" dirty="0" smtClean="0">
                <a:solidFill>
                  <a:schemeClr val="tx1"/>
                </a:solidFill>
              </a:rPr>
              <a:t>Return to campus for recycling $2,000 annually.</a:t>
            </a:r>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214029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endParaRPr lang="en-US" sz="1400" dirty="0" smtClean="0">
              <a:solidFill>
                <a:schemeClr val="tx1"/>
              </a:solidFill>
            </a:endParaRPr>
          </a:p>
          <a:p>
            <a:r>
              <a:rPr lang="en-US" sz="1400" i="1" u="sng" dirty="0" smtClean="0">
                <a:solidFill>
                  <a:schemeClr val="tx1"/>
                </a:solidFill>
              </a:rPr>
              <a:t>Toner RFI – Published in Campus Reporter – 10/26/2012</a:t>
            </a:r>
            <a:endParaRPr lang="en-US" sz="1400" i="1" u="sng" dirty="0">
              <a:solidFill>
                <a:schemeClr val="tx1"/>
              </a:solidFill>
            </a:endParaRPr>
          </a:p>
          <a:p>
            <a:endParaRPr lang="en-US" sz="1400" dirty="0" smtClean="0">
              <a:solidFill>
                <a:schemeClr val="tx1"/>
              </a:solidFill>
            </a:endParaRPr>
          </a:p>
          <a:p>
            <a:endParaRPr lang="en-US" sz="1400" dirty="0">
              <a:solidFill>
                <a:schemeClr val="tx1"/>
              </a:solidFill>
            </a:endParaRPr>
          </a:p>
          <a:p>
            <a:r>
              <a:rPr lang="en-US" sz="1400" dirty="0" smtClean="0">
                <a:solidFill>
                  <a:schemeClr val="tx1"/>
                </a:solidFill>
              </a:rPr>
              <a:t>The </a:t>
            </a:r>
            <a:r>
              <a:rPr lang="en-US" sz="1400" dirty="0">
                <a:solidFill>
                  <a:schemeClr val="tx1"/>
                </a:solidFill>
              </a:rPr>
              <a:t>University is interested in creating a University-wide toner recycling program. The program</a:t>
            </a:r>
          </a:p>
          <a:p>
            <a:r>
              <a:rPr lang="en-US" sz="1400" dirty="0">
                <a:solidFill>
                  <a:schemeClr val="tx1"/>
                </a:solidFill>
              </a:rPr>
              <a:t>must be vendor agnostic and accept all printer, copier toner and ink cartridges. The program</a:t>
            </a:r>
          </a:p>
          <a:p>
            <a:r>
              <a:rPr lang="en-US" sz="1400" dirty="0">
                <a:solidFill>
                  <a:schemeClr val="tx1"/>
                </a:solidFill>
              </a:rPr>
              <a:t>should include both self-serve receptacles and perhaps the installation of custom collection points</a:t>
            </a:r>
          </a:p>
          <a:p>
            <a:r>
              <a:rPr lang="en-US" sz="1400" dirty="0">
                <a:solidFill>
                  <a:schemeClr val="tx1"/>
                </a:solidFill>
              </a:rPr>
              <a:t>that match the current University recycling efforts. In addition, the program must include details of</a:t>
            </a:r>
          </a:p>
          <a:p>
            <a:r>
              <a:rPr lang="en-US" sz="1400" dirty="0">
                <a:solidFill>
                  <a:schemeClr val="tx1"/>
                </a:solidFill>
              </a:rPr>
              <a:t>the disposition of the material with a goal of 0% landfill impact and 100% use of all waste</a:t>
            </a:r>
          </a:p>
          <a:p>
            <a:r>
              <a:rPr lang="en-US" sz="1400" dirty="0">
                <a:solidFill>
                  <a:schemeClr val="tx1"/>
                </a:solidFill>
              </a:rPr>
              <a:t>materials. Further we would like to see a reporting mechanism attached to the program so that</a:t>
            </a:r>
          </a:p>
          <a:p>
            <a:r>
              <a:rPr lang="en-US" sz="1400" dirty="0">
                <a:solidFill>
                  <a:schemeClr val="tx1"/>
                </a:solidFill>
              </a:rPr>
              <a:t>the University can evaluate and assess its recycling efforts. Last, not only should the program</a:t>
            </a:r>
          </a:p>
          <a:p>
            <a:r>
              <a:rPr lang="en-US" sz="1400" dirty="0">
                <a:solidFill>
                  <a:schemeClr val="tx1"/>
                </a:solidFill>
              </a:rPr>
              <a:t>involve the collection of these products, but we are hopeful that a program can be designed that</a:t>
            </a:r>
          </a:p>
          <a:p>
            <a:r>
              <a:rPr lang="en-US" sz="1400" dirty="0">
                <a:solidFill>
                  <a:schemeClr val="tx1"/>
                </a:solidFill>
              </a:rPr>
              <a:t>includes a give back to the University whether that be in terms of cash, donation to charity or</a:t>
            </a:r>
          </a:p>
          <a:p>
            <a:r>
              <a:rPr lang="en-US" sz="1400" dirty="0">
                <a:solidFill>
                  <a:schemeClr val="tx1"/>
                </a:solidFill>
              </a:rPr>
              <a:t>returning some product back to the University. This program is and may be incorporated into</a:t>
            </a:r>
          </a:p>
          <a:p>
            <a:r>
              <a:rPr lang="en-US" sz="1400" dirty="0">
                <a:solidFill>
                  <a:schemeClr val="tx1"/>
                </a:solidFill>
              </a:rPr>
              <a:t>future University RFP’s and the vendor/proposal maybe the basis for the inclusion on future</a:t>
            </a:r>
          </a:p>
          <a:p>
            <a:r>
              <a:rPr lang="en-US" sz="1400" dirty="0">
                <a:solidFill>
                  <a:schemeClr val="tx1"/>
                </a:solidFill>
              </a:rPr>
              <a:t>projects</a:t>
            </a:r>
            <a:r>
              <a:rPr lang="en-US" sz="1400" dirty="0" smtClean="0">
                <a:solidFill>
                  <a:schemeClr val="tx1"/>
                </a:solidFill>
              </a:rPr>
              <a:t>.</a:t>
            </a:r>
            <a:endParaRPr lang="en-US" sz="1400" dirty="0">
              <a:solidFill>
                <a:schemeClr val="tx1"/>
              </a:solidFill>
            </a:endParaRPr>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217163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a:xfrm>
            <a:off x="152400" y="1342768"/>
            <a:ext cx="5334000" cy="4677032"/>
          </a:xfrm>
        </p:spPr>
        <p:txBody>
          <a:bodyPr/>
          <a:lstStyle/>
          <a:p>
            <a:r>
              <a:rPr lang="en-US" sz="2800" dirty="0" smtClean="0">
                <a:solidFill>
                  <a:schemeClr val="tx1"/>
                </a:solidFill>
                <a:latin typeface="Times New Roman" panose="02020603050405020304" pitchFamily="18" charset="0"/>
                <a:cs typeface="Times New Roman" panose="02020603050405020304" pitchFamily="18" charset="0"/>
              </a:rPr>
              <a:t>Stony Brook University</a:t>
            </a:r>
          </a:p>
          <a:p>
            <a:pPr marL="457200" indent="-457200">
              <a:buFontTx/>
              <a:buChar char="-"/>
            </a:pPr>
            <a:r>
              <a:rPr lang="en-US" sz="2800" dirty="0" smtClean="0">
                <a:solidFill>
                  <a:schemeClr val="tx1"/>
                </a:solidFill>
                <a:latin typeface="Times New Roman" panose="02020603050405020304" pitchFamily="18" charset="0"/>
                <a:cs typeface="Times New Roman" panose="02020603050405020304" pitchFamily="18" charset="0"/>
              </a:rPr>
              <a:t>24,000 students</a:t>
            </a:r>
          </a:p>
          <a:p>
            <a:pPr marL="457200" indent="-457200">
              <a:buFontTx/>
              <a:buChar char="-"/>
            </a:pPr>
            <a:r>
              <a:rPr lang="en-US" sz="2800" dirty="0" smtClean="0">
                <a:solidFill>
                  <a:schemeClr val="tx1"/>
                </a:solidFill>
                <a:latin typeface="Times New Roman" panose="02020603050405020304" pitchFamily="18" charset="0"/>
                <a:cs typeface="Times New Roman" panose="02020603050405020304" pitchFamily="18" charset="0"/>
              </a:rPr>
              <a:t>Located 60 miles east of NYC</a:t>
            </a:r>
          </a:p>
          <a:p>
            <a:pPr marL="457200" indent="-457200">
              <a:buFontTx/>
              <a:buChar char="-"/>
            </a:pPr>
            <a:r>
              <a:rPr lang="en-US" sz="2800" dirty="0" smtClean="0">
                <a:solidFill>
                  <a:schemeClr val="tx1"/>
                </a:solidFill>
                <a:latin typeface="Times New Roman" panose="02020603050405020304" pitchFamily="18" charset="0"/>
                <a:cs typeface="Times New Roman" panose="02020603050405020304" pitchFamily="18" charset="0"/>
              </a:rPr>
              <a:t>Encompassing Main Campus, Southampton campus, Manhattan, HSC (Health Science Center) and Hospital</a:t>
            </a:r>
          </a:p>
          <a:p>
            <a:pPr marL="457200" indent="-457200">
              <a:buFontTx/>
              <a:buChar char="-"/>
            </a:pPr>
            <a:r>
              <a:rPr lang="en-US" sz="2800" dirty="0" smtClean="0">
                <a:solidFill>
                  <a:schemeClr val="tx1"/>
                </a:solidFill>
                <a:latin typeface="Times New Roman" panose="02020603050405020304" pitchFamily="18" charset="0"/>
                <a:cs typeface="Times New Roman" panose="02020603050405020304" pitchFamily="18" charset="0"/>
              </a:rPr>
              <a:t>28 residence halls/23 apartments housing 9,500 students</a:t>
            </a:r>
            <a:endParaRPr lang="en-US" dirty="0" smtClean="0">
              <a:solidFill>
                <a:schemeClr val="tx1"/>
              </a:solidFill>
              <a:latin typeface="Times New Roman" panose="02020603050405020304" pitchFamily="18" charset="0"/>
              <a:cs typeface="Times New Roman" panose="02020603050405020304" pitchFamily="18" charset="0"/>
            </a:endParaRPr>
          </a:p>
          <a:p>
            <a:pPr marL="457200" indent="-457200">
              <a:buFontTx/>
              <a:buChar char="-"/>
            </a:pPr>
            <a:endParaRPr lang="en-US" dirty="0"/>
          </a:p>
        </p:txBody>
      </p:sp>
      <p:sp>
        <p:nvSpPr>
          <p:cNvPr id="4" name="Text Placeholder 3"/>
          <p:cNvSpPr>
            <a:spLocks noGrp="1"/>
          </p:cNvSpPr>
          <p:nvPr>
            <p:ph type="body" sz="quarter" idx="12"/>
          </p:nvPr>
        </p:nvSpPr>
        <p:spPr/>
        <p:txBody>
          <a:bodyPr/>
          <a:lstStyle/>
          <a:p>
            <a:endParaRPr lang="en-US"/>
          </a:p>
        </p:txBody>
      </p:sp>
      <p:pic>
        <p:nvPicPr>
          <p:cNvPr id="1026" name="Picture 2" descr="academic mal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342768"/>
            <a:ext cx="3492843" cy="47157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623161" y="160715"/>
            <a:ext cx="1371719" cy="877900"/>
          </a:xfrm>
          <a:prstGeom prst="rect">
            <a:avLst/>
          </a:prstGeom>
        </p:spPr>
      </p:pic>
    </p:spTree>
    <p:extLst>
      <p:ext uri="{BB962C8B-B14F-4D97-AF65-F5344CB8AC3E}">
        <p14:creationId xmlns:p14="http://schemas.microsoft.com/office/powerpoint/2010/main" val="3641997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r>
              <a:rPr lang="en-US" u="sng" dirty="0" smtClean="0">
                <a:solidFill>
                  <a:schemeClr val="tx1"/>
                </a:solidFill>
              </a:rPr>
              <a:t>Campus wide toner program cont..</a:t>
            </a:r>
          </a:p>
          <a:p>
            <a:r>
              <a:rPr lang="en-US" sz="2000" dirty="0" smtClean="0">
                <a:solidFill>
                  <a:schemeClr val="tx1"/>
                </a:solidFill>
              </a:rPr>
              <a:t>Collaborated with Procurement, Office of Sustainability and Information Technology</a:t>
            </a:r>
          </a:p>
          <a:p>
            <a:endParaRPr lang="en-US" sz="2000" dirty="0" smtClean="0">
              <a:solidFill>
                <a:schemeClr val="tx1"/>
              </a:solidFill>
            </a:endParaRPr>
          </a:p>
          <a:p>
            <a:r>
              <a:rPr lang="en-US" sz="2000" dirty="0" smtClean="0">
                <a:solidFill>
                  <a:schemeClr val="tx1"/>
                </a:solidFill>
              </a:rPr>
              <a:t>RFI for toner in 3 </a:t>
            </a:r>
            <a:r>
              <a:rPr lang="en-US" sz="2000" dirty="0">
                <a:solidFill>
                  <a:schemeClr val="tx1"/>
                </a:solidFill>
              </a:rPr>
              <a:t>Parts.</a:t>
            </a:r>
          </a:p>
          <a:p>
            <a:r>
              <a:rPr lang="en-US" sz="2000" dirty="0">
                <a:solidFill>
                  <a:schemeClr val="tx1"/>
                </a:solidFill>
              </a:rPr>
              <a:t>	1. Large scale weekly pickups.</a:t>
            </a:r>
          </a:p>
          <a:p>
            <a:r>
              <a:rPr lang="en-US" sz="2000" dirty="0">
                <a:solidFill>
                  <a:schemeClr val="tx1"/>
                </a:solidFill>
              </a:rPr>
              <a:t>	2. Assist departments </a:t>
            </a:r>
            <a:r>
              <a:rPr lang="en-US" sz="2000" dirty="0" smtClean="0">
                <a:solidFill>
                  <a:schemeClr val="tx1"/>
                </a:solidFill>
              </a:rPr>
              <a:t>collection boxes</a:t>
            </a:r>
          </a:p>
          <a:p>
            <a:r>
              <a:rPr lang="en-US" sz="2000" dirty="0">
                <a:solidFill>
                  <a:schemeClr val="tx1"/>
                </a:solidFill>
              </a:rPr>
              <a:t>	</a:t>
            </a:r>
            <a:r>
              <a:rPr lang="en-US" sz="2000" dirty="0" smtClean="0">
                <a:solidFill>
                  <a:schemeClr val="tx1"/>
                </a:solidFill>
              </a:rPr>
              <a:t>3. Public locations.</a:t>
            </a:r>
          </a:p>
          <a:p>
            <a:endParaRPr lang="en-US" sz="2000" dirty="0">
              <a:solidFill>
                <a:schemeClr val="tx1"/>
              </a:solidFill>
            </a:endParaRPr>
          </a:p>
          <a:p>
            <a:r>
              <a:rPr lang="en-US" sz="2000" i="1" u="sng" dirty="0" smtClean="0">
                <a:solidFill>
                  <a:schemeClr val="tx1"/>
                </a:solidFill>
              </a:rPr>
              <a:t>Note:  Toner spend on campus for 2012-2013 year is $600,000</a:t>
            </a:r>
          </a:p>
          <a:p>
            <a:endParaRPr lang="en-US" sz="2000" dirty="0">
              <a:solidFill>
                <a:schemeClr val="tx1"/>
              </a:solidFill>
            </a:endParaRPr>
          </a:p>
          <a:p>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723192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3276600"/>
            <a:ext cx="3556000" cy="2667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320208"/>
            <a:ext cx="4279070" cy="3209303"/>
          </a:xfrm>
          <a:prstGeom prst="rect">
            <a:avLst/>
          </a:prstGeom>
        </p:spPr>
      </p:pic>
    </p:spTree>
    <p:extLst>
      <p:ext uri="{BB962C8B-B14F-4D97-AF65-F5344CB8AC3E}">
        <p14:creationId xmlns:p14="http://schemas.microsoft.com/office/powerpoint/2010/main" val="2683981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r>
              <a:rPr lang="en-US" u="sng" dirty="0" smtClean="0">
                <a:solidFill>
                  <a:schemeClr val="tx1"/>
                </a:solidFill>
              </a:rPr>
              <a:t>Paper Purchasing and use</a:t>
            </a:r>
          </a:p>
          <a:p>
            <a:r>
              <a:rPr lang="en-US" sz="1600" dirty="0" smtClean="0">
                <a:solidFill>
                  <a:schemeClr val="tx1"/>
                </a:solidFill>
              </a:rPr>
              <a:t>Discovered the campus was purchasing Virgin paper.  </a:t>
            </a:r>
          </a:p>
          <a:p>
            <a:r>
              <a:rPr lang="en-US" sz="1600" dirty="0" smtClean="0">
                <a:solidFill>
                  <a:schemeClr val="tx1"/>
                </a:solidFill>
              </a:rPr>
              <a:t>Prices from vendors varied from $14 a ream (Forester Scientific) to $3.50 from Staples.</a:t>
            </a:r>
          </a:p>
          <a:p>
            <a:endParaRPr lang="en-US" sz="1600" dirty="0" smtClean="0">
              <a:solidFill>
                <a:schemeClr val="tx1"/>
              </a:solidFill>
            </a:endParaRPr>
          </a:p>
          <a:p>
            <a:r>
              <a:rPr lang="en-US" sz="1600" dirty="0" smtClean="0">
                <a:solidFill>
                  <a:schemeClr val="tx1"/>
                </a:solidFill>
              </a:rPr>
              <a:t>Most of the campus purchased standard virgin white paper.</a:t>
            </a:r>
          </a:p>
          <a:p>
            <a:r>
              <a:rPr lang="en-US" sz="1600" dirty="0" smtClean="0">
                <a:solidFill>
                  <a:schemeClr val="tx1"/>
                </a:solidFill>
              </a:rPr>
              <a:t>The </a:t>
            </a:r>
            <a:r>
              <a:rPr lang="en-US" sz="1600" dirty="0" err="1" smtClean="0">
                <a:solidFill>
                  <a:schemeClr val="tx1"/>
                </a:solidFill>
              </a:rPr>
              <a:t>Sinc</a:t>
            </a:r>
            <a:r>
              <a:rPr lang="en-US" sz="1600" dirty="0" smtClean="0">
                <a:solidFill>
                  <a:schemeClr val="tx1"/>
                </a:solidFill>
              </a:rPr>
              <a:t> sites tested 30% recycled paper on high volume printers and no disastrous effects on the Xerox devices.</a:t>
            </a:r>
          </a:p>
          <a:p>
            <a:endParaRPr lang="en-US" sz="1600" dirty="0" smtClean="0">
              <a:solidFill>
                <a:schemeClr val="tx1"/>
              </a:solidFill>
            </a:endParaRPr>
          </a:p>
          <a:p>
            <a:r>
              <a:rPr lang="en-US" sz="1600" dirty="0" smtClean="0">
                <a:solidFill>
                  <a:schemeClr val="tx1"/>
                </a:solidFill>
              </a:rPr>
              <a:t>Research discovered some departments found 30% recycled was cheaper to purchase.</a:t>
            </a:r>
          </a:p>
          <a:p>
            <a:endParaRPr lang="en-US" sz="1600" dirty="0" smtClean="0">
              <a:solidFill>
                <a:schemeClr val="tx1"/>
              </a:solidFill>
            </a:endParaRPr>
          </a:p>
          <a:p>
            <a:r>
              <a:rPr lang="en-US" sz="1600" dirty="0" smtClean="0">
                <a:solidFill>
                  <a:schemeClr val="tx1"/>
                </a:solidFill>
              </a:rPr>
              <a:t>Purchasing started to go through old Purchase orders and find out where paper was being purchased.  To eliminate any purchases not within the standard Office supplier.</a:t>
            </a:r>
          </a:p>
          <a:p>
            <a:endParaRPr lang="en-US" sz="1600" dirty="0" smtClean="0"/>
          </a:p>
          <a:p>
            <a:endParaRPr lang="en-US" sz="1800" dirty="0" smtClean="0"/>
          </a:p>
          <a:p>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711131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pPr lvl="0"/>
            <a:r>
              <a:rPr lang="en-US" sz="2000" u="sng" dirty="0" smtClean="0">
                <a:solidFill>
                  <a:schemeClr val="tx1"/>
                </a:solidFill>
              </a:rPr>
              <a:t>Outcomes from Discovery:</a:t>
            </a:r>
          </a:p>
          <a:p>
            <a:pPr lvl="0"/>
            <a:endParaRPr lang="en-US" sz="1600" dirty="0" smtClean="0">
              <a:solidFill>
                <a:schemeClr val="tx1"/>
              </a:solidFill>
            </a:endParaRPr>
          </a:p>
          <a:p>
            <a:pPr lvl="0"/>
            <a:r>
              <a:rPr lang="en-US" sz="1600" dirty="0" smtClean="0">
                <a:solidFill>
                  <a:schemeClr val="tx1"/>
                </a:solidFill>
              </a:rPr>
              <a:t>Purchasing </a:t>
            </a:r>
            <a:r>
              <a:rPr lang="en-US" sz="1600" dirty="0">
                <a:solidFill>
                  <a:schemeClr val="tx1"/>
                </a:solidFill>
              </a:rPr>
              <a:t>spoke to Staples to drive the cost down for 30% and 100% recycled to be at a comparable cost.  </a:t>
            </a:r>
          </a:p>
          <a:p>
            <a:pPr lvl="0"/>
            <a:r>
              <a:rPr lang="en-US" sz="1600" dirty="0">
                <a:solidFill>
                  <a:schemeClr val="tx1"/>
                </a:solidFill>
              </a:rPr>
              <a:t>VP for Finance recommended policy to only purchase 30% or 100% recycled paper on campus</a:t>
            </a:r>
            <a:r>
              <a:rPr lang="en-US" sz="1600" dirty="0" smtClean="0">
                <a:solidFill>
                  <a:schemeClr val="tx1"/>
                </a:solidFill>
              </a:rPr>
              <a:t>.</a:t>
            </a:r>
          </a:p>
          <a:p>
            <a:pPr lvl="0"/>
            <a:endParaRPr lang="en-US" sz="1600" dirty="0">
              <a:solidFill>
                <a:schemeClr val="tx1"/>
              </a:solidFill>
            </a:endParaRPr>
          </a:p>
          <a:p>
            <a:pPr lvl="0"/>
            <a:r>
              <a:rPr lang="en-US" sz="1600" dirty="0" smtClean="0">
                <a:solidFill>
                  <a:schemeClr val="tx1"/>
                </a:solidFill>
              </a:rPr>
              <a:t>Focused </a:t>
            </a:r>
            <a:r>
              <a:rPr lang="en-US" sz="1600" dirty="0">
                <a:solidFill>
                  <a:schemeClr val="tx1"/>
                </a:solidFill>
              </a:rPr>
              <a:t>on </a:t>
            </a:r>
            <a:r>
              <a:rPr lang="en-US" sz="1600" dirty="0" smtClean="0">
                <a:solidFill>
                  <a:schemeClr val="tx1"/>
                </a:solidFill>
              </a:rPr>
              <a:t>most common sizes - 8.5”x11</a:t>
            </a:r>
            <a:r>
              <a:rPr lang="en-US" sz="1600" dirty="0">
                <a:solidFill>
                  <a:schemeClr val="tx1"/>
                </a:solidFill>
              </a:rPr>
              <a:t>”, 8.5”x14” and 11”x17</a:t>
            </a:r>
            <a:r>
              <a:rPr lang="en-US" sz="1600" dirty="0" smtClean="0">
                <a:solidFill>
                  <a:schemeClr val="tx1"/>
                </a:solidFill>
              </a:rPr>
              <a:t>”</a:t>
            </a:r>
          </a:p>
          <a:p>
            <a:pPr lvl="0"/>
            <a:endParaRPr lang="en-US" sz="1600" dirty="0">
              <a:solidFill>
                <a:schemeClr val="tx1"/>
              </a:solidFill>
            </a:endParaRPr>
          </a:p>
          <a:p>
            <a:pPr lvl="0"/>
            <a:r>
              <a:rPr lang="en-US" sz="1600" i="1" u="sng" dirty="0" smtClean="0">
                <a:solidFill>
                  <a:schemeClr val="tx1"/>
                </a:solidFill>
              </a:rPr>
              <a:t>Negotiation change in all contracts to include the following sections:</a:t>
            </a:r>
          </a:p>
          <a:p>
            <a:pPr lvl="0"/>
            <a:endParaRPr lang="en-US" sz="1600" dirty="0">
              <a:solidFill>
                <a:schemeClr val="tx1"/>
              </a:solidFill>
            </a:endParaRPr>
          </a:p>
          <a:p>
            <a:pPr lvl="0"/>
            <a:r>
              <a:rPr lang="en-US" sz="1200" b="1" i="1" dirty="0">
                <a:solidFill>
                  <a:schemeClr val="tx1"/>
                </a:solidFill>
                <a:latin typeface="Times New Roman" panose="02020603050405020304" pitchFamily="18" charset="0"/>
                <a:cs typeface="Times New Roman" panose="02020603050405020304" pitchFamily="18" charset="0"/>
              </a:rPr>
              <a:t>The Contractor agrees to utilize recycled paper whenever possible and specifically utilize paper that has some portion of post-consumer waste materials for all University departmental printing purchases. </a:t>
            </a:r>
            <a:endParaRPr lang="en-US" sz="1200" b="1" i="1" dirty="0" smtClean="0">
              <a:solidFill>
                <a:schemeClr val="tx1"/>
              </a:solidFill>
              <a:latin typeface="Times New Roman" panose="02020603050405020304" pitchFamily="18" charset="0"/>
              <a:cs typeface="Times New Roman" panose="02020603050405020304" pitchFamily="18" charset="0"/>
            </a:endParaRPr>
          </a:p>
          <a:p>
            <a:pPr lvl="0"/>
            <a:r>
              <a:rPr lang="en-US" sz="1200" b="1" i="1" dirty="0">
                <a:solidFill>
                  <a:schemeClr val="tx1"/>
                </a:solidFill>
                <a:latin typeface="Times New Roman" panose="02020603050405020304" pitchFamily="18" charset="0"/>
                <a:cs typeface="Times New Roman" panose="02020603050405020304" pitchFamily="18" charset="0"/>
              </a:rPr>
              <a:t>  </a:t>
            </a:r>
            <a:endParaRPr lang="en-US" sz="1200" i="1" dirty="0">
              <a:solidFill>
                <a:schemeClr val="tx1"/>
              </a:solidFill>
              <a:latin typeface="Times New Roman" panose="02020603050405020304" pitchFamily="18" charset="0"/>
              <a:cs typeface="Times New Roman" panose="02020603050405020304" pitchFamily="18" charset="0"/>
            </a:endParaRPr>
          </a:p>
          <a:p>
            <a:pPr lvl="0"/>
            <a:r>
              <a:rPr lang="en-US" sz="1200" b="1" i="1" dirty="0">
                <a:solidFill>
                  <a:schemeClr val="tx1"/>
                </a:solidFill>
                <a:latin typeface="Times New Roman" panose="02020603050405020304" pitchFamily="18" charset="0"/>
                <a:cs typeface="Times New Roman" panose="02020603050405020304" pitchFamily="18" charset="0"/>
              </a:rPr>
              <a:t>The Contractor agrees to recycle toner cartridges in partnership with the manufacturer and/or participate in the University's toner, maintenance kit, drum recycling project in order to ensure that these items do not end up in the local waste stream. By ensuring participation the Contractor will assist the University in achieving a 0% landfill impact goal as well as additional cost savings.</a:t>
            </a:r>
            <a:endParaRPr lang="en-US" sz="1200" i="1" dirty="0">
              <a:solidFill>
                <a:schemeClr val="tx1"/>
              </a:solidFill>
              <a:latin typeface="Times New Roman" panose="02020603050405020304" pitchFamily="18" charset="0"/>
              <a:cs typeface="Times New Roman" panose="02020603050405020304" pitchFamily="18" charset="0"/>
            </a:endParaRPr>
          </a:p>
          <a:p>
            <a:r>
              <a:rPr lang="en-US" sz="1600" dirty="0"/>
              <a:t> </a:t>
            </a:r>
          </a:p>
          <a:p>
            <a:pPr lvl="0"/>
            <a:endParaRPr lang="en-US" sz="1600" dirty="0">
              <a:solidFill>
                <a:schemeClr val="tx1"/>
              </a:solidFill>
            </a:endParaRPr>
          </a:p>
          <a:p>
            <a:endParaRPr lang="en-US" dirty="0">
              <a:solidFill>
                <a:schemeClr val="tx1"/>
              </a:solidFill>
            </a:endParaRPr>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171477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r>
              <a:rPr lang="en-US" sz="1600" b="1" dirty="0" smtClean="0">
                <a:solidFill>
                  <a:schemeClr val="tx1"/>
                </a:solidFill>
              </a:rPr>
              <a:t>University </a:t>
            </a:r>
            <a:r>
              <a:rPr lang="en-US" sz="1600" b="1" dirty="0">
                <a:solidFill>
                  <a:schemeClr val="tx1"/>
                </a:solidFill>
              </a:rPr>
              <a:t>Moving Exclusively to Recycled </a:t>
            </a:r>
            <a:r>
              <a:rPr lang="en-US" sz="1600" b="1" dirty="0" smtClean="0">
                <a:solidFill>
                  <a:schemeClr val="tx1"/>
                </a:solidFill>
              </a:rPr>
              <a:t>Paper (Announcement Project 50 site)</a:t>
            </a:r>
            <a:r>
              <a:rPr lang="en-US" sz="1600" dirty="0" smtClean="0">
                <a:solidFill>
                  <a:schemeClr val="tx1"/>
                </a:solidFill>
              </a:rPr>
              <a:t> </a:t>
            </a:r>
          </a:p>
          <a:p>
            <a:endParaRPr lang="en-US" sz="1600" dirty="0">
              <a:solidFill>
                <a:schemeClr val="tx1"/>
              </a:solidFill>
            </a:endParaRPr>
          </a:p>
          <a:p>
            <a:r>
              <a:rPr lang="en-US" sz="1400" dirty="0">
                <a:solidFill>
                  <a:schemeClr val="tx1"/>
                </a:solidFill>
              </a:rPr>
              <a:t>Effective April 1, 2013, the University will transition from procurement of 100% virgin copy paper to exclusively paper with post-consumer waste (PCW) content. </a:t>
            </a:r>
            <a:endParaRPr lang="en-US" sz="1400" dirty="0" smtClean="0">
              <a:solidFill>
                <a:schemeClr val="tx1"/>
              </a:solidFill>
            </a:endParaRPr>
          </a:p>
          <a:p>
            <a:endParaRPr lang="en-US" sz="1400" dirty="0">
              <a:solidFill>
                <a:schemeClr val="tx1"/>
              </a:solidFill>
            </a:endParaRPr>
          </a:p>
          <a:p>
            <a:r>
              <a:rPr lang="en-US" sz="1400" dirty="0">
                <a:solidFill>
                  <a:schemeClr val="tx1"/>
                </a:solidFill>
              </a:rPr>
              <a:t>Besides realizing significant sustainability benefits, the University will save $10,000 to $26,000, which will be re-purposed to directly benefit students, faculty and staff.  This procurement action will also increase the percentage of University partnerships with minority- and women-owned businesses. </a:t>
            </a:r>
            <a:endParaRPr lang="en-US" sz="1400" dirty="0" smtClean="0">
              <a:solidFill>
                <a:schemeClr val="tx1"/>
              </a:solidFill>
            </a:endParaRPr>
          </a:p>
          <a:p>
            <a:endParaRPr lang="en-US" sz="1400" dirty="0">
              <a:solidFill>
                <a:schemeClr val="tx1"/>
              </a:solidFill>
            </a:endParaRPr>
          </a:p>
          <a:p>
            <a:r>
              <a:rPr lang="en-US" sz="1400" dirty="0">
                <a:solidFill>
                  <a:schemeClr val="tx1"/>
                </a:solidFill>
              </a:rPr>
              <a:t>Ultimately, all copy paper purchased in the three major sizes, 8.5”x11”, 8.5”x14” and 11”x17”, will have 30%, 50% or 100% PCW content, regardless of color and weight. </a:t>
            </a:r>
            <a:endParaRPr lang="en-US" sz="1400" dirty="0" smtClean="0">
              <a:solidFill>
                <a:schemeClr val="tx1"/>
              </a:solidFill>
            </a:endParaRPr>
          </a:p>
          <a:p>
            <a:endParaRPr lang="en-US" sz="1400" dirty="0">
              <a:solidFill>
                <a:schemeClr val="tx1"/>
              </a:solidFill>
            </a:endParaRPr>
          </a:p>
          <a:p>
            <a:r>
              <a:rPr lang="en-US" sz="1400" dirty="0">
                <a:solidFill>
                  <a:schemeClr val="tx1"/>
                </a:solidFill>
              </a:rPr>
              <a:t>The recycled paper initiative is a component of Project 50 Forward’s Operational Excellence Managed Output Project, led by </a:t>
            </a:r>
            <a:r>
              <a:rPr lang="en-US" sz="1400" dirty="0" err="1">
                <a:solidFill>
                  <a:schemeClr val="tx1"/>
                </a:solidFill>
              </a:rPr>
              <a:t>DoIT’s</a:t>
            </a:r>
            <a:r>
              <a:rPr lang="en-US" sz="1400" dirty="0">
                <a:solidFill>
                  <a:schemeClr val="tx1"/>
                </a:solidFill>
              </a:rPr>
              <a:t> David Ecker and team members Lynn Davis from Procurement and James O’Connor from Transportation and Sustainability. The team’s goals include reducing costs, increasing sustainability and improving services related to document production.  The team recently introduced the toner recycling program.</a:t>
            </a:r>
          </a:p>
          <a:p>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815266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r>
              <a:rPr lang="en-US" sz="2400" u="sng" dirty="0" smtClean="0">
                <a:solidFill>
                  <a:schemeClr val="tx1"/>
                </a:solidFill>
              </a:rPr>
              <a:t>E-Waste(Discovery)</a:t>
            </a:r>
          </a:p>
          <a:p>
            <a:r>
              <a:rPr lang="en-US" sz="2400" dirty="0">
                <a:solidFill>
                  <a:schemeClr val="tx1"/>
                </a:solidFill>
              </a:rPr>
              <a:t>	</a:t>
            </a:r>
            <a:r>
              <a:rPr lang="en-US" sz="2000" dirty="0" smtClean="0">
                <a:solidFill>
                  <a:schemeClr val="tx1"/>
                </a:solidFill>
              </a:rPr>
              <a:t>1. No standard on campus process for disposal</a:t>
            </a:r>
          </a:p>
          <a:p>
            <a:endParaRPr lang="en-US" sz="2000" dirty="0" smtClean="0">
              <a:solidFill>
                <a:schemeClr val="tx1"/>
              </a:solidFill>
            </a:endParaRPr>
          </a:p>
          <a:p>
            <a:r>
              <a:rPr lang="en-US" sz="2000" dirty="0">
                <a:solidFill>
                  <a:schemeClr val="tx1"/>
                </a:solidFill>
              </a:rPr>
              <a:t>	</a:t>
            </a:r>
            <a:r>
              <a:rPr lang="en-US" sz="2000" dirty="0" smtClean="0">
                <a:solidFill>
                  <a:schemeClr val="tx1"/>
                </a:solidFill>
              </a:rPr>
              <a:t>2. Equipment under $5,000 doesn’t need to be tracked by NY State</a:t>
            </a:r>
          </a:p>
          <a:p>
            <a:endParaRPr lang="en-US" sz="2000" dirty="0" smtClean="0">
              <a:solidFill>
                <a:schemeClr val="tx1"/>
              </a:solidFill>
            </a:endParaRPr>
          </a:p>
          <a:p>
            <a:r>
              <a:rPr lang="en-US" sz="2000" dirty="0">
                <a:solidFill>
                  <a:schemeClr val="tx1"/>
                </a:solidFill>
              </a:rPr>
              <a:t>	</a:t>
            </a:r>
            <a:r>
              <a:rPr lang="en-US" sz="2000" dirty="0" smtClean="0">
                <a:solidFill>
                  <a:schemeClr val="tx1"/>
                </a:solidFill>
              </a:rPr>
              <a:t>3. No process of recycling most classified as scrap.</a:t>
            </a:r>
          </a:p>
          <a:p>
            <a:endParaRPr lang="en-US" sz="2000" dirty="0" smtClean="0">
              <a:solidFill>
                <a:schemeClr val="tx1"/>
              </a:solidFill>
            </a:endParaRPr>
          </a:p>
          <a:p>
            <a:r>
              <a:rPr lang="en-US" sz="2000" dirty="0">
                <a:solidFill>
                  <a:schemeClr val="tx1"/>
                </a:solidFill>
              </a:rPr>
              <a:t>	</a:t>
            </a:r>
            <a:r>
              <a:rPr lang="en-US" sz="2000" dirty="0" smtClean="0">
                <a:solidFill>
                  <a:schemeClr val="tx1"/>
                </a:solidFill>
              </a:rPr>
              <a:t>4. Outside Vendor pickup with no return to campus.</a:t>
            </a:r>
          </a:p>
          <a:p>
            <a:endParaRPr lang="en-US" sz="2000" dirty="0" smtClean="0">
              <a:solidFill>
                <a:schemeClr val="tx1"/>
              </a:solidFill>
            </a:endParaRPr>
          </a:p>
          <a:p>
            <a:r>
              <a:rPr lang="en-US" sz="2000" dirty="0">
                <a:solidFill>
                  <a:schemeClr val="tx1"/>
                </a:solidFill>
              </a:rPr>
              <a:t>	</a:t>
            </a:r>
            <a:r>
              <a:rPr lang="en-US" sz="2000" dirty="0" smtClean="0">
                <a:solidFill>
                  <a:schemeClr val="tx1"/>
                </a:solidFill>
              </a:rPr>
              <a:t>5. Limited types of equipment picked up, most cell phones, batteries, </a:t>
            </a:r>
            <a:r>
              <a:rPr lang="en-US" sz="2000" dirty="0" err="1" smtClean="0">
                <a:solidFill>
                  <a:schemeClr val="tx1"/>
                </a:solidFill>
              </a:rPr>
              <a:t>etc</a:t>
            </a:r>
            <a:r>
              <a:rPr lang="en-US" sz="2000" dirty="0" smtClean="0">
                <a:solidFill>
                  <a:schemeClr val="tx1"/>
                </a:solidFill>
              </a:rPr>
              <a:t> entered waste stream.</a:t>
            </a:r>
          </a:p>
          <a:p>
            <a:endParaRPr lang="en-US" sz="2000" dirty="0" smtClean="0">
              <a:solidFill>
                <a:schemeClr val="tx1"/>
              </a:solidFill>
            </a:endParaRPr>
          </a:p>
          <a:p>
            <a:r>
              <a:rPr lang="en-US" sz="2000" dirty="0">
                <a:solidFill>
                  <a:schemeClr val="tx1"/>
                </a:solidFill>
              </a:rPr>
              <a:t>	</a:t>
            </a:r>
            <a:r>
              <a:rPr lang="en-US" sz="2000" dirty="0" smtClean="0">
                <a:solidFill>
                  <a:schemeClr val="tx1"/>
                </a:solidFill>
              </a:rPr>
              <a:t>6. Missing procedure for redistribution of working equipment.</a:t>
            </a:r>
          </a:p>
          <a:p>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751892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r>
              <a:rPr lang="en-US" u="sng" dirty="0" smtClean="0">
                <a:solidFill>
                  <a:schemeClr val="tx1"/>
                </a:solidFill>
              </a:rPr>
              <a:t>E-Waste RFI – Published May 2013</a:t>
            </a:r>
            <a:endParaRPr lang="en-US" u="sng" dirty="0">
              <a:solidFill>
                <a:schemeClr val="tx1"/>
              </a:solidFill>
            </a:endParaRPr>
          </a:p>
        </p:txBody>
      </p:sp>
      <p:sp>
        <p:nvSpPr>
          <p:cNvPr id="4" name="Text Placeholder 3"/>
          <p:cNvSpPr>
            <a:spLocks noGrp="1"/>
          </p:cNvSpPr>
          <p:nvPr>
            <p:ph type="body" sz="quarter" idx="12"/>
          </p:nvPr>
        </p:nvSpPr>
        <p:spPr/>
        <p:txBody>
          <a:bodyPr/>
          <a:lstStyle/>
          <a:p>
            <a:endParaRPr lang="en-US"/>
          </a:p>
        </p:txBody>
      </p:sp>
      <p:sp>
        <p:nvSpPr>
          <p:cNvPr id="5" name="TextBox 4"/>
          <p:cNvSpPr txBox="1"/>
          <p:nvPr/>
        </p:nvSpPr>
        <p:spPr>
          <a:xfrm>
            <a:off x="442784" y="1828800"/>
            <a:ext cx="8001000" cy="4348242"/>
          </a:xfrm>
          <a:prstGeom prst="rect">
            <a:avLst/>
          </a:prstGeom>
          <a:noFill/>
        </p:spPr>
        <p:txBody>
          <a:bodyPr wrap="square" rtlCol="0">
            <a:spAutoFit/>
          </a:bodyPr>
          <a:lstStyle/>
          <a:p>
            <a:pPr>
              <a:lnSpc>
                <a:spcPct val="115000"/>
              </a:lnSpc>
              <a:spcAft>
                <a:spcPts val="1000"/>
              </a:spcAft>
            </a:pPr>
            <a:endParaRPr lang="en-US" sz="105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The University is interested in creating a University-wide Electronic Waste (E-waste) program for electronic equipment/devices, used cell phones, desktop printers, faxes, CD/DVD’s, USB/thumb drives, multi-function printing devices, copiers, computers, laptops, tablets, servers, batteries, electronic boards, radios, document scanners, electronic equipment on heating/ ventilation equipment, electronic boards/components of lighting ballasts, etc.  The program must be vendor agnostic and accept all equipment regardless of any manufacturer.  The program will include a streamlined process that will easily allow the university community to recycle e-waste using the “classification types” highlighted below.  The University is interested in understanding how this program will support the university sustainability efforts in the recycling of the equipment or disposition of the material of working towards “zero waste” generation with the ultimate goal of 0% landfill impact and 100% use of all materials.  Vendors are required to d</a:t>
            </a:r>
            <a:r>
              <a:rPr lang="en-US" sz="1100" dirty="0">
                <a:latin typeface="Times New Roman" panose="02020603050405020304" pitchFamily="18" charset="0"/>
                <a:ea typeface="Calibri" panose="020F0502020204030204" pitchFamily="34" charset="0"/>
                <a:cs typeface="Times New Roman" panose="02020603050405020304" pitchFamily="18" charset="0"/>
              </a:rPr>
              <a:t>emonstrate how their company will work with Stony Brook University to achieve goals to limit landfill impact and preference will be given to companies that are R2/RIOS and ISO certified and such companies are requested to detail their appropriate certification(s).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The University's long term goal is 0% landfill impact.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Further, the University would like to see a reporting mechanism attached to the program that will demonstrate the university commitment to recycling the equipment through this initiative by demonstrating the devices recycled on a monthly basis. </a:t>
            </a:r>
          </a:p>
          <a:p>
            <a:pPr>
              <a:lnSpc>
                <a:spcPct val="115000"/>
              </a:lnSpc>
              <a:spcAft>
                <a:spcPts val="10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The University would like to use the revenue received from the collected e-waste as a credit towards recycling batteries that are collected in this program.  All types of batteries are to be accepted (re-chargeable, alkaline, </a:t>
            </a:r>
            <a:r>
              <a:rPr lang="en-US" sz="1200" dirty="0" err="1">
                <a:latin typeface="Times New Roman" panose="02020603050405020304" pitchFamily="18" charset="0"/>
                <a:ea typeface="Calibri" panose="020F0502020204030204" pitchFamily="34" charset="0"/>
                <a:cs typeface="Times New Roman" panose="02020603050405020304" pitchFamily="18" charset="0"/>
              </a:rPr>
              <a:t>etc</a:t>
            </a:r>
            <a:r>
              <a:rPr lang="en-US" sz="1200" dirty="0">
                <a:latin typeface="Times New Roman" panose="02020603050405020304" pitchFamily="18" charset="0"/>
                <a:ea typeface="Calibri" panose="020F0502020204030204" pitchFamily="34" charset="0"/>
                <a:cs typeface="Times New Roman" panose="02020603050405020304" pitchFamily="18" charset="0"/>
              </a:rPr>
              <a:t>) so they can be recycled with minimal impact on the landfill</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0195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pPr algn="ctr"/>
            <a:r>
              <a:rPr lang="en-US" dirty="0" smtClean="0">
                <a:solidFill>
                  <a:schemeClr val="tx1"/>
                </a:solidFill>
              </a:rPr>
              <a:t>E-Waste Update.</a:t>
            </a:r>
          </a:p>
          <a:p>
            <a:pPr algn="ctr"/>
            <a:endParaRPr lang="en-US" dirty="0">
              <a:solidFill>
                <a:schemeClr val="tx1"/>
              </a:solidFill>
            </a:endParaRPr>
          </a:p>
          <a:p>
            <a:pPr algn="ctr"/>
            <a:endParaRPr lang="en-US" dirty="0" smtClean="0">
              <a:solidFill>
                <a:schemeClr val="tx1"/>
              </a:solidFill>
            </a:endParaRPr>
          </a:p>
          <a:p>
            <a:pPr algn="ctr"/>
            <a:r>
              <a:rPr lang="en-US" dirty="0" smtClean="0">
                <a:solidFill>
                  <a:schemeClr val="tx1"/>
                </a:solidFill>
              </a:rPr>
              <a:t>Current Progress on this initiative…</a:t>
            </a:r>
            <a:endParaRPr lang="en-US" dirty="0">
              <a:solidFill>
                <a:schemeClr val="tx1"/>
              </a:solidFill>
            </a:endParaRPr>
          </a:p>
        </p:txBody>
      </p:sp>
      <p:sp>
        <p:nvSpPr>
          <p:cNvPr id="4" name="Text Placeholder 3"/>
          <p:cNvSpPr>
            <a:spLocks noGrp="1"/>
          </p:cNvSpPr>
          <p:nvPr>
            <p:ph type="body" sz="quarter" idx="12"/>
          </p:nvPr>
        </p:nvSpPr>
        <p:spPr/>
        <p:txBody>
          <a:bodyPr/>
          <a:lstStyle/>
          <a:p>
            <a:endParaRPr lang="en-US"/>
          </a:p>
        </p:txBody>
      </p:sp>
      <p:pic>
        <p:nvPicPr>
          <p:cNvPr id="5" name="Picture 4"/>
          <p:cNvPicPr>
            <a:picLocks noChangeAspect="1"/>
          </p:cNvPicPr>
          <p:nvPr/>
        </p:nvPicPr>
        <p:blipFill>
          <a:blip r:embed="rId2"/>
          <a:stretch>
            <a:fillRect/>
          </a:stretch>
        </p:blipFill>
        <p:spPr>
          <a:xfrm>
            <a:off x="3486150" y="3962400"/>
            <a:ext cx="2171700" cy="2105025"/>
          </a:xfrm>
          <a:prstGeom prst="rect">
            <a:avLst/>
          </a:prstGeom>
        </p:spPr>
      </p:pic>
    </p:spTree>
    <p:extLst>
      <p:ext uri="{BB962C8B-B14F-4D97-AF65-F5344CB8AC3E}">
        <p14:creationId xmlns:p14="http://schemas.microsoft.com/office/powerpoint/2010/main" val="914870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a:xfrm>
            <a:off x="494270" y="1219200"/>
            <a:ext cx="8229600" cy="4911060"/>
          </a:xfrm>
        </p:spPr>
        <p:txBody>
          <a:bodyPr/>
          <a:lstStyle/>
          <a:p>
            <a:r>
              <a:rPr lang="en-US" dirty="0" smtClean="0">
                <a:solidFill>
                  <a:schemeClr val="tx1"/>
                </a:solidFill>
              </a:rPr>
              <a:t>Campus Communications:</a:t>
            </a:r>
          </a:p>
          <a:p>
            <a:pPr marL="342900" lvl="1" indent="-457200">
              <a:buFontTx/>
              <a:buChar char="-"/>
            </a:pPr>
            <a:r>
              <a:rPr lang="en-US" dirty="0" smtClean="0"/>
              <a:t>Managed Output Site.</a:t>
            </a:r>
          </a:p>
          <a:p>
            <a:pPr marL="573088" lvl="2" indent="-457200">
              <a:buFontTx/>
              <a:buChar char="-"/>
            </a:pPr>
            <a:r>
              <a:rPr lang="en-US" dirty="0" smtClean="0"/>
              <a:t>Managed Output Toner box form for requesting a box</a:t>
            </a:r>
          </a:p>
          <a:p>
            <a:pPr marL="342900" lvl="1" indent="-457200">
              <a:buFontTx/>
              <a:buChar char="-"/>
            </a:pPr>
            <a:r>
              <a:rPr lang="en-US" dirty="0" smtClean="0"/>
              <a:t>Public digital signage on campus screens (SCALA)</a:t>
            </a:r>
          </a:p>
          <a:p>
            <a:pPr marL="342900" lvl="1" indent="-457200">
              <a:buFontTx/>
              <a:buChar char="-"/>
            </a:pPr>
            <a:r>
              <a:rPr lang="en-US" dirty="0" smtClean="0"/>
              <a:t>Public announcements through a campus announcement system</a:t>
            </a:r>
          </a:p>
          <a:p>
            <a:pPr marL="342900" lvl="1" indent="-457200">
              <a:buFontTx/>
              <a:buChar char="-"/>
            </a:pPr>
            <a:r>
              <a:rPr lang="en-US" dirty="0" smtClean="0"/>
              <a:t>Recommendations by Administration </a:t>
            </a:r>
          </a:p>
          <a:p>
            <a:pPr marL="457200" indent="-457200">
              <a:buFontTx/>
              <a:buChar char="-"/>
            </a:pPr>
            <a:endParaRPr lang="en-US" dirty="0" smtClean="0"/>
          </a:p>
          <a:p>
            <a:pPr marL="457200" indent="-457200">
              <a:buFontTx/>
              <a:buChar char="-"/>
            </a:pP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14576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62816"/>
            <a:ext cx="9144000" cy="4332367"/>
          </a:xfrm>
          <a:prstGeom prst="rect">
            <a:avLst/>
          </a:prstGeom>
        </p:spPr>
      </p:pic>
    </p:spTree>
    <p:extLst>
      <p:ext uri="{BB962C8B-B14F-4D97-AF65-F5344CB8AC3E}">
        <p14:creationId xmlns:p14="http://schemas.microsoft.com/office/powerpoint/2010/main" val="2627142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David Ecker</a:t>
            </a:r>
            <a:endParaRPr lang="en-US" dirty="0"/>
          </a:p>
        </p:txBody>
      </p:sp>
      <p:sp>
        <p:nvSpPr>
          <p:cNvPr id="3" name="Text Placeholder 2"/>
          <p:cNvSpPr>
            <a:spLocks noGrp="1"/>
          </p:cNvSpPr>
          <p:nvPr>
            <p:ph type="body" sz="quarter" idx="15"/>
          </p:nvPr>
        </p:nvSpPr>
        <p:spPr/>
        <p:txBody>
          <a:bodyPr/>
          <a:lstStyle/>
          <a:p>
            <a:r>
              <a:rPr lang="en-US" u="sng" dirty="0" smtClean="0">
                <a:solidFill>
                  <a:schemeClr val="tx1"/>
                </a:solidFill>
              </a:rPr>
              <a:t>Project Objective</a:t>
            </a:r>
            <a:r>
              <a:rPr lang="en-US" u="sng" dirty="0">
                <a:solidFill>
                  <a:schemeClr val="tx1"/>
                </a:solidFill>
              </a:rPr>
              <a:t>:</a:t>
            </a:r>
          </a:p>
          <a:p>
            <a:pPr marL="457200" lvl="1" indent="0">
              <a:buNone/>
            </a:pPr>
            <a:r>
              <a:rPr lang="en-US" dirty="0">
                <a:solidFill>
                  <a:prstClr val="black"/>
                </a:solidFill>
              </a:rPr>
              <a:t>To design and implement a secure managed output program solution that will:</a:t>
            </a:r>
            <a:endParaRPr lang="en-US" sz="1600" dirty="0">
              <a:solidFill>
                <a:prstClr val="black"/>
              </a:solidFill>
            </a:endParaRPr>
          </a:p>
          <a:p>
            <a:pPr marL="457200" lvl="1" indent="0">
              <a:buNone/>
            </a:pPr>
            <a:endParaRPr lang="en-US" sz="1600" dirty="0">
              <a:solidFill>
                <a:prstClr val="black"/>
              </a:solidFill>
            </a:endParaRPr>
          </a:p>
          <a:p>
            <a:pPr marL="971550" lvl="1" indent="-514350"/>
            <a:r>
              <a:rPr lang="en-US" sz="1900" dirty="0">
                <a:solidFill>
                  <a:prstClr val="black"/>
                </a:solidFill>
              </a:rPr>
              <a:t>Meet user output needs (which will vary by cluster across campus)</a:t>
            </a:r>
          </a:p>
          <a:p>
            <a:pPr marL="971550" lvl="1" indent="-514350"/>
            <a:r>
              <a:rPr lang="en-US" sz="1900" dirty="0">
                <a:solidFill>
                  <a:prstClr val="black"/>
                </a:solidFill>
              </a:rPr>
              <a:t>Establish new policies based on industry best practices.</a:t>
            </a:r>
          </a:p>
          <a:p>
            <a:pPr marL="971550" lvl="1" indent="-514350"/>
            <a:r>
              <a:rPr lang="en-US" sz="1900" dirty="0">
                <a:solidFill>
                  <a:prstClr val="black"/>
                </a:solidFill>
              </a:rPr>
              <a:t>Standardize devices and consolidate vendors</a:t>
            </a:r>
          </a:p>
          <a:p>
            <a:pPr marL="971550" lvl="1" indent="-514350"/>
            <a:r>
              <a:rPr lang="en-US" sz="1900" dirty="0">
                <a:solidFill>
                  <a:prstClr val="black"/>
                </a:solidFill>
              </a:rPr>
              <a:t>Strive for lessened landfill impact with all waste, reduce CO2 emissions, decrease consumption of paper and other associated products, close the loop for all products used in the MPS process.</a:t>
            </a:r>
          </a:p>
          <a:p>
            <a:pPr marL="971550" lvl="1" indent="-514350"/>
            <a:r>
              <a:rPr lang="en-US" sz="1900" dirty="0">
                <a:solidFill>
                  <a:prstClr val="black"/>
                </a:solidFill>
              </a:rPr>
              <a:t>Increase service levels and minimize equipment downtime.</a:t>
            </a:r>
          </a:p>
          <a:p>
            <a:pPr marL="971550" lvl="1" indent="-514350"/>
            <a:r>
              <a:rPr lang="en-US" sz="1900" dirty="0">
                <a:solidFill>
                  <a:prstClr val="black"/>
                </a:solidFill>
              </a:rPr>
              <a:t>Support migration to paperless workflow.</a:t>
            </a:r>
          </a:p>
          <a:p>
            <a:pPr marL="971550" lvl="1" indent="-514350"/>
            <a:r>
              <a:rPr lang="en-US" sz="1900" dirty="0">
                <a:solidFill>
                  <a:prstClr val="black"/>
                </a:solidFill>
              </a:rPr>
              <a:t>Reduce overall costs</a:t>
            </a:r>
          </a:p>
          <a:p>
            <a:endParaRPr lang="en-US" dirty="0"/>
          </a:p>
        </p:txBody>
      </p:sp>
      <p:sp>
        <p:nvSpPr>
          <p:cNvPr id="4" name="Text Placeholder 3"/>
          <p:cNvSpPr>
            <a:spLocks noGrp="1"/>
          </p:cNvSpPr>
          <p:nvPr>
            <p:ph type="body" sz="quarter" idx="12"/>
          </p:nvPr>
        </p:nvSpPr>
        <p:spPr/>
        <p:txBody>
          <a:bodyPr/>
          <a:lstStyle/>
          <a:p>
            <a:r>
              <a:rPr lang="en-US" dirty="0" smtClean="0"/>
              <a:t>Division of Information Technology</a:t>
            </a:r>
            <a:endParaRPr lang="en-US" dirty="0"/>
          </a:p>
        </p:txBody>
      </p:sp>
    </p:spTree>
    <p:extLst>
      <p:ext uri="{BB962C8B-B14F-4D97-AF65-F5344CB8AC3E}">
        <p14:creationId xmlns:p14="http://schemas.microsoft.com/office/powerpoint/2010/main" val="3017441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r>
              <a:rPr lang="en-US" sz="1400" dirty="0">
                <a:solidFill>
                  <a:schemeClr val="tx1"/>
                </a:solidFill>
              </a:rPr>
              <a:t>Managed Output Team Interview - </a:t>
            </a:r>
            <a:r>
              <a:rPr lang="en-US" sz="1400" dirty="0">
                <a:solidFill>
                  <a:schemeClr val="tx1"/>
                </a:solidFill>
                <a:hlinkClick r:id="rId2"/>
              </a:rPr>
              <a:t>http://</a:t>
            </a:r>
            <a:r>
              <a:rPr lang="en-US" sz="1400" dirty="0" smtClean="0">
                <a:solidFill>
                  <a:schemeClr val="tx1"/>
                </a:solidFill>
                <a:hlinkClick r:id="rId2"/>
              </a:rPr>
              <a:t>www.stonybrook.edu/sb/50forward/managed-output.html</a:t>
            </a:r>
            <a:endParaRPr lang="en-US" sz="1400" dirty="0" smtClean="0">
              <a:solidFill>
                <a:schemeClr val="tx1"/>
              </a:solidFill>
            </a:endParaRPr>
          </a:p>
          <a:p>
            <a:endParaRPr lang="en-US" sz="1400" dirty="0">
              <a:solidFill>
                <a:schemeClr val="tx1"/>
              </a:solidFill>
            </a:endParaRPr>
          </a:p>
          <a:p>
            <a:r>
              <a:rPr lang="en-US" sz="1400" dirty="0" smtClean="0">
                <a:solidFill>
                  <a:schemeClr val="tx1"/>
                </a:solidFill>
              </a:rPr>
              <a:t>April </a:t>
            </a:r>
            <a:r>
              <a:rPr lang="en-US" sz="1400" dirty="0">
                <a:solidFill>
                  <a:schemeClr val="tx1"/>
                </a:solidFill>
              </a:rPr>
              <a:t>22, 2013–The members of Project 50 Forward’s Managed Output team, project leader David Ecker, DoIT; Lynn Davis, Procurement and James O’Connor, Sustainability recently discussed their initiatives in the following interview.</a:t>
            </a:r>
          </a:p>
          <a:p>
            <a:endParaRPr lang="en-US" sz="1400" dirty="0">
              <a:solidFill>
                <a:schemeClr val="tx1"/>
              </a:solidFill>
            </a:endParaRPr>
          </a:p>
          <a:p>
            <a:r>
              <a:rPr lang="en-US" sz="1400" dirty="0">
                <a:solidFill>
                  <a:schemeClr val="tx1"/>
                </a:solidFill>
              </a:rPr>
              <a:t>The team is supported by project sponsors Chuck Powell, Interim Chief Information Officer and Charles Taber, Interim Dean of Graduate Studies.</a:t>
            </a:r>
          </a:p>
          <a:p>
            <a:endParaRPr lang="en-US" sz="1400" dirty="0">
              <a:solidFill>
                <a:schemeClr val="tx1"/>
              </a:solidFill>
            </a:endParaRPr>
          </a:p>
          <a:p>
            <a:r>
              <a:rPr lang="en-US" sz="1400" dirty="0">
                <a:solidFill>
                  <a:schemeClr val="tx1"/>
                </a:solidFill>
              </a:rPr>
              <a:t>What is Managed Output?</a:t>
            </a:r>
          </a:p>
          <a:p>
            <a:r>
              <a:rPr lang="en-US" sz="1400" dirty="0">
                <a:solidFill>
                  <a:schemeClr val="tx1"/>
                </a:solidFill>
              </a:rPr>
              <a:t>[Dave] Managed Output is a focused approach to manage the processes used in printing, presentation and distribution of paper documents and make them as user-friendly, sustainable and cost effective as possible.</a:t>
            </a:r>
          </a:p>
          <a:p>
            <a:endParaRPr lang="en-US" sz="1400" dirty="0">
              <a:solidFill>
                <a:schemeClr val="tx1"/>
              </a:solidFill>
            </a:endParaRPr>
          </a:p>
          <a:p>
            <a:r>
              <a:rPr lang="en-US" sz="1400" dirty="0">
                <a:solidFill>
                  <a:schemeClr val="tx1"/>
                </a:solidFill>
              </a:rPr>
              <a:t>Why the need for change?</a:t>
            </a:r>
          </a:p>
          <a:p>
            <a:r>
              <a:rPr lang="en-US" sz="1400" dirty="0">
                <a:solidFill>
                  <a:schemeClr val="tx1"/>
                </a:solidFill>
              </a:rPr>
              <a:t>[Dave] Stony Brook students, faculty and staff use approximately 25 million sheets of paper per year using myriad devices from many different manufacturers, many of which are old and obsolete. Further, there has been no systemized process to manage the purchasing, servicing and disposal of the equipment used to create those documents.</a:t>
            </a:r>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114103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endParaRPr lang="en-US" dirty="0" smtClean="0"/>
          </a:p>
          <a:p>
            <a:endParaRPr lang="en-US" dirty="0"/>
          </a:p>
          <a:p>
            <a:pPr algn="ctr"/>
            <a:r>
              <a:rPr lang="en-US" dirty="0" smtClean="0"/>
              <a:t>Section 4:</a:t>
            </a:r>
          </a:p>
          <a:p>
            <a:pPr algn="ctr"/>
            <a:r>
              <a:rPr lang="en-US" dirty="0" smtClean="0"/>
              <a:t>Departmental Implementations</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510510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r>
              <a:rPr lang="en-US" u="sng" dirty="0" smtClean="0">
                <a:solidFill>
                  <a:schemeClr val="tx1"/>
                </a:solidFill>
              </a:rPr>
              <a:t>Department Implementations.</a:t>
            </a:r>
          </a:p>
          <a:p>
            <a:pPr marL="457200" indent="-457200">
              <a:buFont typeface="Arial" pitchFamily="34" charset="0"/>
              <a:buChar char="•"/>
            </a:pPr>
            <a:r>
              <a:rPr lang="en-US" sz="2800" dirty="0" smtClean="0">
                <a:solidFill>
                  <a:schemeClr val="tx1"/>
                </a:solidFill>
              </a:rPr>
              <a:t>Document Workflow Enhancement</a:t>
            </a:r>
          </a:p>
          <a:p>
            <a:pPr marL="457200" indent="-457200">
              <a:buFont typeface="Arial" pitchFamily="34" charset="0"/>
              <a:buChar char="•"/>
            </a:pPr>
            <a:r>
              <a:rPr lang="en-US" sz="2800" dirty="0" smtClean="0">
                <a:solidFill>
                  <a:schemeClr val="tx1"/>
                </a:solidFill>
              </a:rPr>
              <a:t>Department device shared among two departments</a:t>
            </a:r>
          </a:p>
          <a:p>
            <a:pPr marL="457200" indent="-457200">
              <a:buFont typeface="Arial" pitchFamily="34" charset="0"/>
              <a:buChar char="•"/>
            </a:pPr>
            <a:r>
              <a:rPr lang="en-US" sz="2800" dirty="0" smtClean="0">
                <a:solidFill>
                  <a:schemeClr val="tx1"/>
                </a:solidFill>
              </a:rPr>
              <a:t>Proactive supplies</a:t>
            </a:r>
          </a:p>
          <a:p>
            <a:pPr marL="457200" indent="-457200">
              <a:buFont typeface="Arial" pitchFamily="34" charset="0"/>
              <a:buChar char="•"/>
            </a:pPr>
            <a:r>
              <a:rPr lang="en-US" sz="2800" dirty="0" smtClean="0">
                <a:solidFill>
                  <a:schemeClr val="tx1"/>
                </a:solidFill>
              </a:rPr>
              <a:t>Large scale implementation with a MPS pilot</a:t>
            </a:r>
          </a:p>
          <a:p>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4822729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David Ecker</a:t>
            </a:r>
            <a:endParaRPr lang="en-US" dirty="0"/>
          </a:p>
        </p:txBody>
      </p:sp>
      <p:sp>
        <p:nvSpPr>
          <p:cNvPr id="3" name="Text Placeholder 2"/>
          <p:cNvSpPr>
            <a:spLocks noGrp="1"/>
          </p:cNvSpPr>
          <p:nvPr>
            <p:ph type="body" sz="quarter" idx="15"/>
          </p:nvPr>
        </p:nvSpPr>
        <p:spPr/>
        <p:txBody>
          <a:bodyPr/>
          <a:lstStyle/>
          <a:p>
            <a:pPr algn="ctr"/>
            <a:r>
              <a:rPr lang="en-US" dirty="0" smtClean="0">
                <a:solidFill>
                  <a:schemeClr val="tx1"/>
                </a:solidFill>
              </a:rPr>
              <a:t>Document Workflow Enhancements</a:t>
            </a:r>
          </a:p>
          <a:p>
            <a:endParaRPr lang="en-US" dirty="0">
              <a:solidFill>
                <a:schemeClr val="tx1"/>
              </a:solidFill>
            </a:endParaRPr>
          </a:p>
          <a:p>
            <a:r>
              <a:rPr lang="en-US" sz="2000" u="sng" dirty="0" smtClean="0">
                <a:solidFill>
                  <a:schemeClr val="tx1"/>
                </a:solidFill>
              </a:rPr>
              <a:t>Financial Aid &amp; Undergrad Admissions</a:t>
            </a:r>
          </a:p>
          <a:p>
            <a:pPr marL="457200" indent="-457200">
              <a:buFont typeface="Arial" pitchFamily="34" charset="0"/>
              <a:buChar char="•"/>
            </a:pPr>
            <a:r>
              <a:rPr lang="en-US" sz="2000" dirty="0" smtClean="0">
                <a:solidFill>
                  <a:schemeClr val="tx1"/>
                </a:solidFill>
              </a:rPr>
              <a:t>Received paper Faxes</a:t>
            </a:r>
          </a:p>
          <a:p>
            <a:pPr marL="457200" indent="-457200">
              <a:buFont typeface="Arial" pitchFamily="34" charset="0"/>
              <a:buChar char="•"/>
            </a:pPr>
            <a:r>
              <a:rPr lang="en-US" sz="2000" dirty="0" smtClean="0">
                <a:solidFill>
                  <a:schemeClr val="tx1"/>
                </a:solidFill>
              </a:rPr>
              <a:t>Scanned Paper Faxes into computer</a:t>
            </a:r>
          </a:p>
          <a:p>
            <a:pPr marL="457200" indent="-457200">
              <a:buFont typeface="Arial" pitchFamily="34" charset="0"/>
              <a:buChar char="•"/>
            </a:pPr>
            <a:r>
              <a:rPr lang="en-US" sz="2000" dirty="0" smtClean="0">
                <a:solidFill>
                  <a:schemeClr val="tx1"/>
                </a:solidFill>
              </a:rPr>
              <a:t>Discarded and shredded Faxes</a:t>
            </a:r>
          </a:p>
          <a:p>
            <a:pPr marL="457200" indent="-457200">
              <a:buFont typeface="Arial" pitchFamily="34" charset="0"/>
              <a:buChar char="•"/>
            </a:pPr>
            <a:endParaRPr lang="en-US" sz="2000" dirty="0">
              <a:solidFill>
                <a:schemeClr val="tx1"/>
              </a:solidFill>
            </a:endParaRPr>
          </a:p>
          <a:p>
            <a:pPr marL="0" indent="0"/>
            <a:r>
              <a:rPr lang="en-US" sz="2000" u="sng" dirty="0" smtClean="0">
                <a:solidFill>
                  <a:schemeClr val="tx1"/>
                </a:solidFill>
              </a:rPr>
              <a:t>Human Resources</a:t>
            </a:r>
          </a:p>
          <a:p>
            <a:pPr>
              <a:buFont typeface="Arial" panose="020B0604020202020204" pitchFamily="34" charset="0"/>
              <a:buChar char="•"/>
            </a:pPr>
            <a:r>
              <a:rPr lang="en-US" sz="2000" dirty="0" smtClean="0">
                <a:solidFill>
                  <a:schemeClr val="tx1"/>
                </a:solidFill>
              </a:rPr>
              <a:t>Reduced 5 fax machines to 2 with MFP</a:t>
            </a:r>
          </a:p>
          <a:p>
            <a:pPr>
              <a:buFont typeface="Arial" panose="020B0604020202020204" pitchFamily="34" charset="0"/>
              <a:buChar char="•"/>
            </a:pPr>
            <a:r>
              <a:rPr lang="en-US" sz="2000" dirty="0" smtClean="0">
                <a:solidFill>
                  <a:schemeClr val="tx1"/>
                </a:solidFill>
              </a:rPr>
              <a:t>Central release of secure print jobs</a:t>
            </a:r>
            <a:endParaRPr lang="en-US" sz="2000" dirty="0">
              <a:solidFill>
                <a:schemeClr val="tx1"/>
              </a:solidFill>
            </a:endParaRPr>
          </a:p>
        </p:txBody>
      </p:sp>
      <p:sp>
        <p:nvSpPr>
          <p:cNvPr id="4" name="Text Placeholder 3"/>
          <p:cNvSpPr>
            <a:spLocks noGrp="1"/>
          </p:cNvSpPr>
          <p:nvPr>
            <p:ph type="body" sz="quarter" idx="12"/>
          </p:nvPr>
        </p:nvSpPr>
        <p:spPr/>
        <p:txBody>
          <a:bodyPr/>
          <a:lstStyle/>
          <a:p>
            <a:r>
              <a:rPr lang="en-US" dirty="0" smtClean="0"/>
              <a:t>Division of Information Technology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6956" y="3657600"/>
            <a:ext cx="3099542" cy="2408970"/>
          </a:xfrm>
          <a:prstGeom prst="rect">
            <a:avLst/>
          </a:prstGeom>
        </p:spPr>
      </p:pic>
    </p:spTree>
    <p:extLst>
      <p:ext uri="{BB962C8B-B14F-4D97-AF65-F5344CB8AC3E}">
        <p14:creationId xmlns:p14="http://schemas.microsoft.com/office/powerpoint/2010/main" val="2109196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r>
              <a:rPr lang="en-US" sz="2400" u="sng" dirty="0" smtClean="0">
                <a:solidFill>
                  <a:schemeClr val="tx1"/>
                </a:solidFill>
              </a:rPr>
              <a:t>Linguistics and Africana Studies.</a:t>
            </a:r>
          </a:p>
          <a:p>
            <a:pPr marL="0" indent="0"/>
            <a:r>
              <a:rPr lang="en-US" sz="2400" i="1" dirty="0" smtClean="0">
                <a:solidFill>
                  <a:schemeClr val="tx1"/>
                </a:solidFill>
              </a:rPr>
              <a:t>Request by Dean of College of Arts &amp; Sciences:</a:t>
            </a:r>
          </a:p>
          <a:p>
            <a:pPr marL="457200" indent="-457200">
              <a:buAutoNum type="arabicPeriod"/>
            </a:pPr>
            <a:r>
              <a:rPr lang="en-US" sz="2000" dirty="0" smtClean="0">
                <a:solidFill>
                  <a:schemeClr val="tx1"/>
                </a:solidFill>
              </a:rPr>
              <a:t>Elimination of two copiers (one </a:t>
            </a:r>
            <a:r>
              <a:rPr lang="en-US" sz="2000" dirty="0" err="1" smtClean="0">
                <a:solidFill>
                  <a:schemeClr val="tx1"/>
                </a:solidFill>
              </a:rPr>
              <a:t>Oce</a:t>
            </a:r>
            <a:r>
              <a:rPr lang="en-US" sz="2000" dirty="0" smtClean="0">
                <a:solidFill>
                  <a:schemeClr val="tx1"/>
                </a:solidFill>
              </a:rPr>
              <a:t> device was 11 years old it took up a room)</a:t>
            </a:r>
          </a:p>
          <a:p>
            <a:pPr marL="457200" indent="-457200">
              <a:buAutoNum type="arabicPeriod"/>
            </a:pPr>
            <a:r>
              <a:rPr lang="en-US" sz="2000" dirty="0" smtClean="0">
                <a:solidFill>
                  <a:schemeClr val="tx1"/>
                </a:solidFill>
              </a:rPr>
              <a:t>Reclaim office space for Faculty</a:t>
            </a:r>
          </a:p>
          <a:p>
            <a:pPr marL="0" indent="0"/>
            <a:r>
              <a:rPr lang="en-US" sz="2400" i="1" dirty="0" smtClean="0">
                <a:solidFill>
                  <a:schemeClr val="tx1"/>
                </a:solidFill>
              </a:rPr>
              <a:t>Purchase MFD:</a:t>
            </a:r>
          </a:p>
          <a:p>
            <a:pPr marL="457200" indent="-457200">
              <a:buFontTx/>
              <a:buChar char="-"/>
            </a:pPr>
            <a:r>
              <a:rPr lang="en-US" sz="2000" dirty="0" smtClean="0">
                <a:solidFill>
                  <a:schemeClr val="tx1"/>
                </a:solidFill>
              </a:rPr>
              <a:t>Department collaboration</a:t>
            </a:r>
          </a:p>
          <a:p>
            <a:pPr marL="457200" indent="-457200">
              <a:buFontTx/>
              <a:buChar char="-"/>
            </a:pPr>
            <a:r>
              <a:rPr lang="en-US" sz="2000" dirty="0" smtClean="0">
                <a:solidFill>
                  <a:schemeClr val="tx1"/>
                </a:solidFill>
              </a:rPr>
              <a:t>Release codes with Charge Backs</a:t>
            </a:r>
          </a:p>
          <a:p>
            <a:pPr marL="457200" indent="-457200">
              <a:buFontTx/>
              <a:buChar char="-"/>
            </a:pPr>
            <a:r>
              <a:rPr lang="en-US" sz="2000" dirty="0" smtClean="0">
                <a:solidFill>
                  <a:schemeClr val="tx1"/>
                </a:solidFill>
              </a:rPr>
              <a:t>Discovered initial deployment was a</a:t>
            </a:r>
          </a:p>
          <a:p>
            <a:pPr marL="0" indent="0"/>
            <a:r>
              <a:rPr lang="en-US" sz="2000" dirty="0" smtClean="0">
                <a:solidFill>
                  <a:schemeClr val="tx1"/>
                </a:solidFill>
              </a:rPr>
              <a:t> behavior change depts. weren’t ready </a:t>
            </a:r>
          </a:p>
          <a:p>
            <a:pPr marL="0" indent="0"/>
            <a:r>
              <a:rPr lang="en-US" sz="2000" dirty="0" smtClean="0">
                <a:solidFill>
                  <a:schemeClr val="tx1"/>
                </a:solidFill>
              </a:rPr>
              <a:t>for change.</a:t>
            </a:r>
          </a:p>
          <a:p>
            <a:pPr marL="457200" indent="-457200">
              <a:buFontTx/>
              <a:buChar char="-"/>
            </a:pPr>
            <a:endParaRPr lang="en-US" sz="2400" dirty="0" smtClean="0"/>
          </a:p>
          <a:p>
            <a:pPr marL="457200" indent="-457200">
              <a:buFontTx/>
              <a:buChar char="-"/>
            </a:pPr>
            <a:endParaRPr lang="en-US" dirty="0"/>
          </a:p>
        </p:txBody>
      </p:sp>
      <p:sp>
        <p:nvSpPr>
          <p:cNvPr id="4" name="Text Placeholder 3"/>
          <p:cNvSpPr>
            <a:spLocks noGrp="1"/>
          </p:cNvSpPr>
          <p:nvPr>
            <p:ph type="body" sz="quarter" idx="12"/>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5683" y="3505200"/>
            <a:ext cx="3515917" cy="2636938"/>
          </a:xfrm>
          <a:prstGeom prst="rect">
            <a:avLst/>
          </a:prstGeom>
        </p:spPr>
      </p:pic>
    </p:spTree>
    <p:extLst>
      <p:ext uri="{BB962C8B-B14F-4D97-AF65-F5344CB8AC3E}">
        <p14:creationId xmlns:p14="http://schemas.microsoft.com/office/powerpoint/2010/main" val="6190055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David Ecker </a:t>
            </a:r>
            <a:endParaRPr lang="en-US" dirty="0"/>
          </a:p>
        </p:txBody>
      </p:sp>
      <p:sp>
        <p:nvSpPr>
          <p:cNvPr id="3" name="Text Placeholder 2"/>
          <p:cNvSpPr>
            <a:spLocks noGrp="1"/>
          </p:cNvSpPr>
          <p:nvPr>
            <p:ph type="body" sz="quarter" idx="15"/>
          </p:nvPr>
        </p:nvSpPr>
        <p:spPr>
          <a:xfrm>
            <a:off x="440428" y="1321332"/>
            <a:ext cx="8229600" cy="4911060"/>
          </a:xfrm>
        </p:spPr>
        <p:txBody>
          <a:bodyPr/>
          <a:lstStyle/>
          <a:p>
            <a:r>
              <a:rPr lang="en-US" u="sng" dirty="0" smtClean="0">
                <a:solidFill>
                  <a:schemeClr val="tx1"/>
                </a:solidFill>
              </a:rPr>
              <a:t>Library Workflow enhancements</a:t>
            </a:r>
          </a:p>
          <a:p>
            <a:pPr marL="457200" indent="-457200">
              <a:buFont typeface="Arial" pitchFamily="34" charset="0"/>
              <a:buChar char="•"/>
            </a:pPr>
            <a:r>
              <a:rPr lang="en-US" sz="2800" dirty="0" smtClean="0">
                <a:solidFill>
                  <a:schemeClr val="tx1"/>
                </a:solidFill>
              </a:rPr>
              <a:t>Replaced copiers with Multi-Function devices.</a:t>
            </a:r>
          </a:p>
          <a:p>
            <a:pPr marL="457200" indent="-457200">
              <a:buFont typeface="Arial" pitchFamily="34" charset="0"/>
              <a:buChar char="•"/>
            </a:pPr>
            <a:r>
              <a:rPr lang="en-US" sz="2800" dirty="0" smtClean="0">
                <a:solidFill>
                  <a:schemeClr val="tx1"/>
                </a:solidFill>
              </a:rPr>
              <a:t>Improved workflow with Email and Scan to USB </a:t>
            </a:r>
            <a:endParaRPr lang="en-US" sz="2800" dirty="0">
              <a:solidFill>
                <a:schemeClr val="tx1"/>
              </a:solidFill>
            </a:endParaRPr>
          </a:p>
        </p:txBody>
      </p:sp>
      <p:sp>
        <p:nvSpPr>
          <p:cNvPr id="4" name="Text Placeholder 3"/>
          <p:cNvSpPr>
            <a:spLocks noGrp="1"/>
          </p:cNvSpPr>
          <p:nvPr>
            <p:ph type="body" sz="quarter" idx="12"/>
          </p:nvPr>
        </p:nvSpPr>
        <p:spPr/>
        <p:txBody>
          <a:bodyPr/>
          <a:lstStyle/>
          <a:p>
            <a:r>
              <a:rPr lang="en-US" dirty="0" smtClean="0"/>
              <a:t>Division of Information Technology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223" y="3703083"/>
            <a:ext cx="1410178" cy="250153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5228" y="3657600"/>
            <a:ext cx="4512572" cy="2534153"/>
          </a:xfrm>
          <a:prstGeom prst="rect">
            <a:avLst/>
          </a:prstGeom>
        </p:spPr>
      </p:pic>
    </p:spTree>
    <p:extLst>
      <p:ext uri="{BB962C8B-B14F-4D97-AF65-F5344CB8AC3E}">
        <p14:creationId xmlns:p14="http://schemas.microsoft.com/office/powerpoint/2010/main" val="11767603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David Ecker</a:t>
            </a:r>
            <a:endParaRPr lang="en-US" dirty="0"/>
          </a:p>
        </p:txBody>
      </p:sp>
      <p:sp>
        <p:nvSpPr>
          <p:cNvPr id="3" name="Text Placeholder 2"/>
          <p:cNvSpPr>
            <a:spLocks noGrp="1"/>
          </p:cNvSpPr>
          <p:nvPr>
            <p:ph type="body" sz="quarter" idx="15"/>
          </p:nvPr>
        </p:nvSpPr>
        <p:spPr/>
        <p:txBody>
          <a:bodyPr/>
          <a:lstStyle/>
          <a:p>
            <a:r>
              <a:rPr lang="en-US" u="sng" dirty="0" smtClean="0">
                <a:solidFill>
                  <a:schemeClr val="tx1"/>
                </a:solidFill>
              </a:rPr>
              <a:t>Library Staff Implementation </a:t>
            </a:r>
          </a:p>
          <a:p>
            <a:pPr>
              <a:buFont typeface="Arial" pitchFamily="34" charset="0"/>
              <a:buChar char="•"/>
            </a:pPr>
            <a:r>
              <a:rPr lang="en-US" sz="2400" dirty="0" smtClean="0">
                <a:solidFill>
                  <a:schemeClr val="tx1"/>
                </a:solidFill>
              </a:rPr>
              <a:t>Standardize and Reduce staff printing costs</a:t>
            </a:r>
          </a:p>
          <a:p>
            <a:pPr>
              <a:buFont typeface="Arial" pitchFamily="34" charset="0"/>
              <a:buChar char="•"/>
            </a:pPr>
            <a:r>
              <a:rPr lang="en-US" sz="2400" dirty="0" smtClean="0">
                <a:solidFill>
                  <a:schemeClr val="tx1"/>
                </a:solidFill>
              </a:rPr>
              <a:t>Integration of electronic document management solutions (Email, scanning, </a:t>
            </a:r>
            <a:r>
              <a:rPr lang="en-US" sz="2400" dirty="0" err="1" smtClean="0">
                <a:solidFill>
                  <a:schemeClr val="tx1"/>
                </a:solidFill>
              </a:rPr>
              <a:t>etc</a:t>
            </a:r>
            <a:r>
              <a:rPr lang="en-US" sz="2400" dirty="0" smtClean="0">
                <a:solidFill>
                  <a:schemeClr val="tx1"/>
                </a:solidFill>
              </a:rPr>
              <a:t>)</a:t>
            </a:r>
          </a:p>
          <a:p>
            <a:pPr>
              <a:buFont typeface="Arial" pitchFamily="34" charset="0"/>
              <a:buChar char="•"/>
            </a:pPr>
            <a:endParaRPr lang="en-US" sz="2400" dirty="0">
              <a:solidFill>
                <a:schemeClr val="tx1"/>
              </a:solidFill>
            </a:endParaRPr>
          </a:p>
          <a:p>
            <a:pPr>
              <a:buFont typeface="Arial" pitchFamily="34" charset="0"/>
              <a:buChar char="•"/>
            </a:pPr>
            <a:r>
              <a:rPr lang="en-US" sz="2400" dirty="0" smtClean="0">
                <a:solidFill>
                  <a:schemeClr val="tx1"/>
                </a:solidFill>
              </a:rPr>
              <a:t>Purchased Lexmark MFD</a:t>
            </a:r>
          </a:p>
        </p:txBody>
      </p:sp>
      <p:sp>
        <p:nvSpPr>
          <p:cNvPr id="4" name="Text Placeholder 3"/>
          <p:cNvSpPr>
            <a:spLocks noGrp="1"/>
          </p:cNvSpPr>
          <p:nvPr>
            <p:ph type="body" sz="quarter" idx="12"/>
          </p:nvPr>
        </p:nvSpPr>
        <p:spPr/>
        <p:txBody>
          <a:bodyPr/>
          <a:lstStyle/>
          <a:p>
            <a:r>
              <a:rPr lang="en-US" dirty="0" smtClean="0"/>
              <a:t>Division of Information Technology</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098801"/>
            <a:ext cx="2920999" cy="292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1668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r>
              <a:rPr lang="en-US" u="sng" dirty="0" smtClean="0">
                <a:solidFill>
                  <a:schemeClr val="tx1"/>
                </a:solidFill>
              </a:rPr>
              <a:t>Library Staff Implementation</a:t>
            </a:r>
          </a:p>
          <a:p>
            <a:pPr marL="457200" indent="-457200">
              <a:buFont typeface="Arial" pitchFamily="34" charset="0"/>
              <a:buChar char="•"/>
            </a:pPr>
            <a:r>
              <a:rPr lang="en-US" sz="2000" dirty="0" smtClean="0">
                <a:solidFill>
                  <a:schemeClr val="tx1"/>
                </a:solidFill>
              </a:rPr>
              <a:t>Install 9 Multi-Function Devices in Melville Library</a:t>
            </a:r>
          </a:p>
          <a:p>
            <a:pPr marL="457200" indent="-457200">
              <a:buFont typeface="Arial" pitchFamily="34" charset="0"/>
              <a:buChar char="•"/>
            </a:pPr>
            <a:endParaRPr lang="en-US" sz="2000" dirty="0" smtClean="0">
              <a:solidFill>
                <a:schemeClr val="tx1"/>
              </a:solidFill>
            </a:endParaRPr>
          </a:p>
          <a:p>
            <a:pPr marL="457200" indent="-457200">
              <a:buFont typeface="Arial" pitchFamily="34" charset="0"/>
              <a:buChar char="•"/>
            </a:pPr>
            <a:r>
              <a:rPr lang="en-US" sz="2000" dirty="0" smtClean="0">
                <a:solidFill>
                  <a:schemeClr val="tx1"/>
                </a:solidFill>
              </a:rPr>
              <a:t>Locations: Central Reading Room, Inter-Library Loan/Document Delivery, Technical Services/Cataloging, Preservation, Special Collections, Circulation, North Reading Room, Music Library, Math/Physics</a:t>
            </a:r>
          </a:p>
          <a:p>
            <a:pPr marL="457200" indent="-457200">
              <a:buFont typeface="Arial" pitchFamily="34" charset="0"/>
              <a:buChar char="•"/>
            </a:pPr>
            <a:endParaRPr lang="en-US" sz="2000" dirty="0" smtClean="0">
              <a:solidFill>
                <a:schemeClr val="tx1"/>
              </a:solidFill>
            </a:endParaRPr>
          </a:p>
          <a:p>
            <a:pPr marL="457200" indent="-457200">
              <a:buFont typeface="Arial" pitchFamily="34" charset="0"/>
              <a:buChar char="•"/>
            </a:pPr>
            <a:r>
              <a:rPr lang="en-US" sz="2000" dirty="0" smtClean="0">
                <a:solidFill>
                  <a:schemeClr val="tx1"/>
                </a:solidFill>
              </a:rPr>
              <a:t>Install 3 Multi-Function Devices in HSC Library</a:t>
            </a:r>
          </a:p>
          <a:p>
            <a:pPr marL="457200" indent="-457200">
              <a:buFont typeface="Arial" pitchFamily="34" charset="0"/>
              <a:buChar char="•"/>
            </a:pPr>
            <a:endParaRPr lang="en-US" sz="2000" dirty="0" smtClean="0">
              <a:solidFill>
                <a:schemeClr val="tx1"/>
              </a:solidFill>
            </a:endParaRPr>
          </a:p>
          <a:p>
            <a:pPr marL="457200" indent="-457200">
              <a:buFont typeface="Arial" pitchFamily="34" charset="0"/>
              <a:buChar char="•"/>
            </a:pPr>
            <a:r>
              <a:rPr lang="en-US" sz="2000" dirty="0" smtClean="0">
                <a:solidFill>
                  <a:schemeClr val="tx1"/>
                </a:solidFill>
              </a:rPr>
              <a:t>Install Label printers at key locations to handle any bindery/label printing.</a:t>
            </a:r>
          </a:p>
          <a:p>
            <a:pPr marL="457200" indent="-457200">
              <a:buFont typeface="Arial" pitchFamily="34" charset="0"/>
              <a:buChar char="•"/>
            </a:pPr>
            <a:endParaRPr lang="en-US" dirty="0"/>
          </a:p>
        </p:txBody>
      </p:sp>
      <p:sp>
        <p:nvSpPr>
          <p:cNvPr id="4" name="Text Placeholder 3"/>
          <p:cNvSpPr>
            <a:spLocks noGrp="1"/>
          </p:cNvSpPr>
          <p:nvPr>
            <p:ph type="body" sz="quarter" idx="12"/>
          </p:nvPr>
        </p:nvSpPr>
        <p:spPr/>
        <p:txBody>
          <a:bodyPr/>
          <a:lstStyle/>
          <a:p>
            <a:r>
              <a:rPr lang="en-US" dirty="0" smtClean="0"/>
              <a:t>Division of Information Technology</a:t>
            </a:r>
            <a:endParaRPr lang="en-US" dirty="0"/>
          </a:p>
        </p:txBody>
      </p:sp>
    </p:spTree>
    <p:extLst>
      <p:ext uri="{BB962C8B-B14F-4D97-AF65-F5344CB8AC3E}">
        <p14:creationId xmlns:p14="http://schemas.microsoft.com/office/powerpoint/2010/main" val="41685184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r>
              <a:rPr lang="en-US" u="sng" dirty="0" smtClean="0">
                <a:solidFill>
                  <a:schemeClr val="tx1"/>
                </a:solidFill>
              </a:rPr>
              <a:t>Various other department installations.</a:t>
            </a:r>
          </a:p>
          <a:p>
            <a:pPr marL="457200" indent="-457200">
              <a:buFont typeface="Arial" panose="020B0604020202020204" pitchFamily="34" charset="0"/>
              <a:buChar char="•"/>
            </a:pPr>
            <a:r>
              <a:rPr lang="en-US" dirty="0" smtClean="0">
                <a:solidFill>
                  <a:schemeClr val="tx1"/>
                </a:solidFill>
              </a:rPr>
              <a:t>Enrollment and Planning</a:t>
            </a:r>
          </a:p>
          <a:p>
            <a:pPr marL="457200" indent="-457200">
              <a:buFont typeface="Arial" panose="020B0604020202020204" pitchFamily="34" charset="0"/>
              <a:buChar char="•"/>
            </a:pPr>
            <a:r>
              <a:rPr lang="en-US" dirty="0" smtClean="0">
                <a:solidFill>
                  <a:schemeClr val="tx1"/>
                </a:solidFill>
              </a:rPr>
              <a:t>Computer Center</a:t>
            </a:r>
          </a:p>
          <a:p>
            <a:pPr marL="457200" indent="-457200">
              <a:buFont typeface="Arial" panose="020B0604020202020204" pitchFamily="34" charset="0"/>
              <a:buChar char="•"/>
            </a:pPr>
            <a:r>
              <a:rPr lang="en-US" dirty="0" smtClean="0">
                <a:solidFill>
                  <a:schemeClr val="tx1"/>
                </a:solidFill>
              </a:rPr>
              <a:t>Internal Audit</a:t>
            </a:r>
          </a:p>
          <a:p>
            <a:pPr marL="457200" indent="-457200">
              <a:buFont typeface="Arial" panose="020B0604020202020204" pitchFamily="34" charset="0"/>
              <a:buChar char="•"/>
            </a:pPr>
            <a:r>
              <a:rPr lang="en-US" dirty="0" smtClean="0">
                <a:solidFill>
                  <a:schemeClr val="tx1"/>
                </a:solidFill>
              </a:rPr>
              <a:t>Organization Health</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4916424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pPr algn="ctr"/>
            <a:r>
              <a:rPr lang="en-US" u="sng" dirty="0" smtClean="0">
                <a:solidFill>
                  <a:schemeClr val="tx1"/>
                </a:solidFill>
              </a:rPr>
              <a:t>Next Steps:</a:t>
            </a:r>
          </a:p>
          <a:p>
            <a:pPr marL="0" indent="0" algn="ctr"/>
            <a:r>
              <a:rPr lang="en-US" sz="2800" dirty="0" smtClean="0">
                <a:solidFill>
                  <a:schemeClr val="tx1"/>
                </a:solidFill>
              </a:rPr>
              <a:t>Campus survey of local devices</a:t>
            </a:r>
          </a:p>
          <a:p>
            <a:pPr marL="0" indent="0" algn="ctr"/>
            <a:endParaRPr lang="en-US" sz="2800" dirty="0" smtClean="0">
              <a:solidFill>
                <a:schemeClr val="tx1"/>
              </a:solidFill>
            </a:endParaRPr>
          </a:p>
          <a:p>
            <a:pPr marL="0" indent="0" algn="ctr"/>
            <a:r>
              <a:rPr lang="en-US" sz="2800" dirty="0" smtClean="0">
                <a:solidFill>
                  <a:schemeClr val="tx1"/>
                </a:solidFill>
              </a:rPr>
              <a:t>RFP for campus to choose a vendor for a segment of the community</a:t>
            </a:r>
          </a:p>
          <a:p>
            <a:pPr marL="0" indent="0" algn="ctr"/>
            <a:endParaRPr lang="en-US" sz="2800" dirty="0">
              <a:solidFill>
                <a:schemeClr val="tx1"/>
              </a:solidFill>
            </a:endParaRPr>
          </a:p>
          <a:p>
            <a:pPr marL="0" indent="0" algn="ctr"/>
            <a:r>
              <a:rPr lang="en-US" sz="2800" dirty="0" smtClean="0">
                <a:solidFill>
                  <a:schemeClr val="tx1"/>
                </a:solidFill>
              </a:rPr>
              <a:t>Survey to campus on local device removal</a:t>
            </a:r>
          </a:p>
          <a:p>
            <a:pPr marL="0" indent="0" algn="ctr"/>
            <a:endParaRPr lang="en-US" sz="2800" dirty="0">
              <a:solidFill>
                <a:schemeClr val="tx1"/>
              </a:solidFill>
            </a:endParaRPr>
          </a:p>
          <a:p>
            <a:pPr marL="0" indent="0" algn="ctr"/>
            <a:r>
              <a:rPr lang="en-US" sz="2800" dirty="0" smtClean="0">
                <a:solidFill>
                  <a:schemeClr val="tx1"/>
                </a:solidFill>
              </a:rPr>
              <a:t>Funding determination for large device purchases.</a:t>
            </a:r>
          </a:p>
          <a:p>
            <a:pPr marL="457200" indent="-457200">
              <a:buFont typeface="Arial" panose="020B0604020202020204" pitchFamily="34" charset="0"/>
              <a:buChar char="•"/>
            </a:pPr>
            <a:endParaRPr lang="en-US" sz="2800" dirty="0" smtClean="0">
              <a:solidFill>
                <a:schemeClr val="tx1"/>
              </a:solidFill>
            </a:endParaRPr>
          </a:p>
          <a:p>
            <a:pPr marL="457200" indent="-457200">
              <a:buFont typeface="Arial" panose="020B0604020202020204" pitchFamily="34" charset="0"/>
              <a:buChar char="•"/>
            </a:pPr>
            <a:endParaRPr lang="en-US" sz="2800" dirty="0" smtClean="0">
              <a:solidFill>
                <a:schemeClr val="tx1"/>
              </a:solidFill>
            </a:endParaRPr>
          </a:p>
          <a:p>
            <a:pPr marL="457200" indent="-457200">
              <a:buFont typeface="Arial" panose="020B0604020202020204" pitchFamily="34" charset="0"/>
              <a:buChar char="•"/>
            </a:pPr>
            <a:endParaRPr lang="en-US" u="sng" dirty="0">
              <a:solidFill>
                <a:schemeClr val="tx1"/>
              </a:solidFill>
            </a:endParaRPr>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087606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r>
              <a:rPr lang="en-US" u="sng" dirty="0" smtClean="0">
                <a:solidFill>
                  <a:schemeClr val="tx1"/>
                </a:solidFill>
                <a:latin typeface="Times New Roman" panose="02020603050405020304" pitchFamily="18" charset="0"/>
                <a:cs typeface="Times New Roman" panose="02020603050405020304" pitchFamily="18" charset="0"/>
              </a:rPr>
              <a:t>Agenda:</a:t>
            </a:r>
          </a:p>
          <a:p>
            <a:pPr marL="457200" indent="-457200">
              <a:buFont typeface="Arial" panose="020B0604020202020204"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Student Printing Implementation</a:t>
            </a:r>
          </a:p>
          <a:p>
            <a:pPr marL="457200" indent="-457200">
              <a:buFont typeface="Arial" panose="020B0604020202020204"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Student Review and Quota</a:t>
            </a:r>
          </a:p>
          <a:p>
            <a:pPr marL="457200" indent="-457200">
              <a:buFont typeface="Arial" panose="020B0604020202020204"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Sustainability (Toner, Paper and E-Waste)</a:t>
            </a:r>
          </a:p>
          <a:p>
            <a:pPr marL="457200" indent="-457200">
              <a:buFont typeface="Arial" panose="020B0604020202020204" pitchFamily="34" charset="0"/>
              <a:buChar char="•"/>
            </a:pPr>
            <a:r>
              <a:rPr lang="en-US" dirty="0" smtClean="0">
                <a:solidFill>
                  <a:schemeClr val="tx1"/>
                </a:solidFill>
                <a:latin typeface="Times New Roman" panose="02020603050405020304" pitchFamily="18" charset="0"/>
                <a:cs typeface="Times New Roman" panose="02020603050405020304" pitchFamily="18" charset="0"/>
              </a:rPr>
              <a:t>Departmental Implementations</a:t>
            </a:r>
          </a:p>
          <a:p>
            <a:pPr marL="457200" indent="-457200">
              <a:buFont typeface="Arial" panose="020B0604020202020204" pitchFamily="34" charset="0"/>
              <a:buChar char="•"/>
            </a:pPr>
            <a:endParaRPr lang="en-US" dirty="0">
              <a:solidFill>
                <a:schemeClr val="tx1"/>
              </a:solidFill>
            </a:endParaRPr>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4221474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pPr algn="ctr"/>
            <a:r>
              <a:rPr lang="en-US" sz="2400" dirty="0" smtClean="0">
                <a:solidFill>
                  <a:schemeClr val="tx1"/>
                </a:solidFill>
              </a:rPr>
              <a:t>Questions?</a:t>
            </a:r>
          </a:p>
          <a:p>
            <a:pPr algn="ctr"/>
            <a:endParaRPr lang="en-US" sz="2400" dirty="0">
              <a:solidFill>
                <a:schemeClr val="tx1"/>
              </a:solidFill>
            </a:endParaRPr>
          </a:p>
          <a:p>
            <a:pPr algn="ctr"/>
            <a:r>
              <a:rPr lang="en-US" sz="2400" dirty="0" smtClean="0">
                <a:solidFill>
                  <a:schemeClr val="tx1"/>
                </a:solidFill>
              </a:rPr>
              <a:t>David Ecker</a:t>
            </a:r>
          </a:p>
          <a:p>
            <a:pPr algn="ctr"/>
            <a:r>
              <a:rPr lang="en-US" sz="2400" dirty="0" smtClean="0">
                <a:solidFill>
                  <a:schemeClr val="tx1"/>
                </a:solidFill>
              </a:rPr>
              <a:t>Director, Research Technologies</a:t>
            </a:r>
          </a:p>
          <a:p>
            <a:pPr algn="ctr"/>
            <a:r>
              <a:rPr lang="en-US" sz="2400" dirty="0" smtClean="0">
                <a:solidFill>
                  <a:schemeClr val="tx1"/>
                </a:solidFill>
                <a:hlinkClick r:id="rId2"/>
              </a:rPr>
              <a:t>David.ecker@stonybrook.edu</a:t>
            </a:r>
            <a:endParaRPr lang="en-US" sz="2400" dirty="0" smtClean="0">
              <a:solidFill>
                <a:schemeClr val="tx1"/>
              </a:solidFill>
            </a:endParaRPr>
          </a:p>
          <a:p>
            <a:pPr algn="ctr"/>
            <a:endParaRPr lang="en-US" sz="2400" dirty="0">
              <a:solidFill>
                <a:schemeClr val="tx1"/>
              </a:solidFill>
            </a:endParaRPr>
          </a:p>
          <a:p>
            <a:pPr algn="ctr"/>
            <a:r>
              <a:rPr lang="en-US" sz="2400" dirty="0" smtClean="0">
                <a:solidFill>
                  <a:schemeClr val="tx1"/>
                </a:solidFill>
              </a:rPr>
              <a:t>Thank you goes out to the Managed Output Team at </a:t>
            </a:r>
          </a:p>
          <a:p>
            <a:pPr algn="ctr"/>
            <a:r>
              <a:rPr lang="en-US" sz="2400" dirty="0" smtClean="0">
                <a:solidFill>
                  <a:schemeClr val="tx1"/>
                </a:solidFill>
              </a:rPr>
              <a:t>Stony Brook University</a:t>
            </a:r>
          </a:p>
          <a:p>
            <a:pPr algn="ctr"/>
            <a:endParaRPr lang="en-US" sz="2400" dirty="0">
              <a:solidFill>
                <a:schemeClr val="tx1"/>
              </a:solidFill>
            </a:endParaRPr>
          </a:p>
          <a:p>
            <a:pPr algn="ctr"/>
            <a:r>
              <a:rPr lang="en-US" sz="2400" i="1" dirty="0" smtClean="0">
                <a:solidFill>
                  <a:schemeClr val="tx1"/>
                </a:solidFill>
              </a:rPr>
              <a:t>Lynn Davis, James O’Conner and Mitch Menarchem</a:t>
            </a:r>
          </a:p>
          <a:p>
            <a:endParaRPr lang="en-US" dirty="0" smtClean="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106705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a:xfrm>
            <a:off x="457200" y="2362199"/>
            <a:ext cx="8229600" cy="3916517"/>
          </a:xfrm>
        </p:spPr>
        <p:txBody>
          <a:bodyPr/>
          <a:lstStyle/>
          <a:p>
            <a:pPr algn="ctr"/>
            <a:r>
              <a:rPr lang="en-US" dirty="0" smtClean="0">
                <a:solidFill>
                  <a:schemeClr val="tx1"/>
                </a:solidFill>
              </a:rPr>
              <a:t>Section 1:</a:t>
            </a:r>
          </a:p>
          <a:p>
            <a:pPr algn="ctr"/>
            <a:r>
              <a:rPr lang="en-US" dirty="0" smtClean="0">
                <a:solidFill>
                  <a:schemeClr val="tx1"/>
                </a:solidFill>
              </a:rPr>
              <a:t>Student Printing Implementation</a:t>
            </a:r>
            <a:endParaRPr lang="en-US" dirty="0">
              <a:solidFill>
                <a:schemeClr val="tx1"/>
              </a:solidFill>
            </a:endParaRPr>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195246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r>
              <a:rPr lang="en-US" sz="2400" u="sng" dirty="0" smtClean="0">
                <a:solidFill>
                  <a:schemeClr val="tx1"/>
                </a:solidFill>
              </a:rPr>
              <a:t>Summer 2012 - Student Print System</a:t>
            </a:r>
          </a:p>
          <a:p>
            <a:pPr marL="457200" indent="-457200">
              <a:buFont typeface="Arial" panose="020B0604020202020204" pitchFamily="34" charset="0"/>
              <a:buChar char="•"/>
            </a:pPr>
            <a:r>
              <a:rPr lang="en-US" sz="2400" dirty="0" smtClean="0">
                <a:solidFill>
                  <a:schemeClr val="tx1"/>
                </a:solidFill>
              </a:rPr>
              <a:t>Our 15 Student </a:t>
            </a:r>
            <a:r>
              <a:rPr lang="en-US" sz="2400" dirty="0" err="1" smtClean="0">
                <a:solidFill>
                  <a:schemeClr val="tx1"/>
                </a:solidFill>
              </a:rPr>
              <a:t>Sinc</a:t>
            </a:r>
            <a:r>
              <a:rPr lang="en-US" sz="2400" dirty="0" smtClean="0">
                <a:solidFill>
                  <a:schemeClr val="tx1"/>
                </a:solidFill>
              </a:rPr>
              <a:t> Sites used Pharos for quota</a:t>
            </a:r>
          </a:p>
          <a:p>
            <a:pPr marL="457200" indent="-457200">
              <a:buFont typeface="Arial" panose="020B0604020202020204" pitchFamily="34" charset="0"/>
              <a:buChar char="•"/>
            </a:pPr>
            <a:r>
              <a:rPr lang="en-US" sz="2400" dirty="0" err="1" smtClean="0">
                <a:solidFill>
                  <a:schemeClr val="tx1"/>
                </a:solidFill>
              </a:rPr>
              <a:t>GoPrint</a:t>
            </a:r>
            <a:r>
              <a:rPr lang="en-US" sz="2400" dirty="0" smtClean="0">
                <a:solidFill>
                  <a:schemeClr val="tx1"/>
                </a:solidFill>
              </a:rPr>
              <a:t> in our HSC Library (3 computer labs) </a:t>
            </a:r>
          </a:p>
          <a:p>
            <a:pPr marL="457200" indent="-457200">
              <a:buFont typeface="Arial" panose="020B0604020202020204" pitchFamily="34" charset="0"/>
              <a:buChar char="•"/>
            </a:pPr>
            <a:r>
              <a:rPr lang="en-US" sz="2400" dirty="0" smtClean="0">
                <a:solidFill>
                  <a:schemeClr val="tx1"/>
                </a:solidFill>
              </a:rPr>
              <a:t>No print quote in the Residential Halls.</a:t>
            </a:r>
          </a:p>
          <a:p>
            <a:endParaRPr lang="en-US" sz="2400" dirty="0">
              <a:solidFill>
                <a:schemeClr val="tx1"/>
              </a:solidFill>
            </a:endParaRPr>
          </a:p>
          <a:p>
            <a:r>
              <a:rPr lang="en-US" sz="2400" dirty="0" smtClean="0">
                <a:solidFill>
                  <a:schemeClr val="tx1"/>
                </a:solidFill>
              </a:rPr>
              <a:t>Our Goal one system and one quota through out the campus.</a:t>
            </a:r>
          </a:p>
          <a:p>
            <a:endParaRPr lang="en-US" sz="2400" dirty="0">
              <a:solidFill>
                <a:schemeClr val="tx1"/>
              </a:solidFill>
            </a:endParaRPr>
          </a:p>
          <a:p>
            <a:r>
              <a:rPr lang="en-US" sz="2400" dirty="0" smtClean="0">
                <a:solidFill>
                  <a:schemeClr val="tx1"/>
                </a:solidFill>
              </a:rPr>
              <a:t>Are there any low hanging fruit?</a:t>
            </a:r>
            <a:endParaRPr lang="en-US" sz="2400" dirty="0">
              <a:solidFill>
                <a:schemeClr val="tx1"/>
              </a:solidFill>
            </a:endParaRPr>
          </a:p>
        </p:txBody>
      </p:sp>
      <p:sp>
        <p:nvSpPr>
          <p:cNvPr id="4" name="Text Placeholder 3"/>
          <p:cNvSpPr>
            <a:spLocks noGrp="1"/>
          </p:cNvSpPr>
          <p:nvPr>
            <p:ph type="body" sz="quarter" idx="12"/>
          </p:nvPr>
        </p:nvSpPr>
        <p:spPr/>
        <p:txBody>
          <a:bodyPr/>
          <a:lstStyle/>
          <a:p>
            <a:endParaRPr lang="en-US"/>
          </a:p>
        </p:txBody>
      </p:sp>
      <p:pic>
        <p:nvPicPr>
          <p:cNvPr id="1026" name="Picture 2" descr="C:\Users\dvecker\AppData\Local\Microsoft\Windows\Temporary Internet Files\Content.IE5\VDCSQ2U9\MC90035858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343400"/>
            <a:ext cx="1836738" cy="173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285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David Ecker</a:t>
            </a:r>
            <a:endParaRPr lang="en-US" dirty="0"/>
          </a:p>
        </p:txBody>
      </p:sp>
      <p:sp>
        <p:nvSpPr>
          <p:cNvPr id="3" name="Text Placeholder 2"/>
          <p:cNvSpPr>
            <a:spLocks noGrp="1"/>
          </p:cNvSpPr>
          <p:nvPr>
            <p:ph type="body" sz="quarter" idx="15"/>
          </p:nvPr>
        </p:nvSpPr>
        <p:spPr>
          <a:xfrm>
            <a:off x="457200" y="1219200"/>
            <a:ext cx="8229600" cy="5059517"/>
          </a:xfrm>
        </p:spPr>
        <p:txBody>
          <a:bodyPr/>
          <a:lstStyle/>
          <a:p>
            <a:pPr algn="ctr"/>
            <a:r>
              <a:rPr lang="en-US" dirty="0" smtClean="0">
                <a:solidFill>
                  <a:schemeClr val="tx1"/>
                </a:solidFill>
              </a:rPr>
              <a:t>Student Printing Output Change </a:t>
            </a:r>
          </a:p>
          <a:p>
            <a:pPr algn="ctr"/>
            <a:r>
              <a:rPr lang="en-US" dirty="0" smtClean="0">
                <a:solidFill>
                  <a:schemeClr val="tx1"/>
                </a:solidFill>
              </a:rPr>
              <a:t>(Reduced 800,000 pages per semester)</a:t>
            </a:r>
          </a:p>
          <a:p>
            <a:endParaRPr lang="en-US" dirty="0"/>
          </a:p>
        </p:txBody>
      </p:sp>
      <p:sp>
        <p:nvSpPr>
          <p:cNvPr id="4" name="Text Placeholder 3"/>
          <p:cNvSpPr>
            <a:spLocks noGrp="1"/>
          </p:cNvSpPr>
          <p:nvPr>
            <p:ph type="body" sz="quarter" idx="12"/>
          </p:nvPr>
        </p:nvSpPr>
        <p:spPr/>
        <p:txBody>
          <a:bodyPr/>
          <a:lstStyle/>
          <a:p>
            <a:r>
              <a:rPr lang="en-US" dirty="0" smtClean="0"/>
              <a:t>Division of Information Technology</a:t>
            </a:r>
            <a:endParaRPr lang="en-US" dirty="0"/>
          </a:p>
        </p:txBody>
      </p:sp>
      <p:pic>
        <p:nvPicPr>
          <p:cNvPr id="5"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2697603"/>
            <a:ext cx="4190999" cy="32856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09580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r>
              <a:rPr lang="en-US" u="sng" dirty="0" smtClean="0">
                <a:solidFill>
                  <a:schemeClr val="tx1"/>
                </a:solidFill>
              </a:rPr>
              <a:t>Student Quota</a:t>
            </a:r>
          </a:p>
          <a:p>
            <a:pPr marL="457200" indent="-457200">
              <a:buFont typeface="Arial" pitchFamily="34" charset="0"/>
              <a:buChar char="•"/>
            </a:pPr>
            <a:r>
              <a:rPr lang="en-US" sz="2000" dirty="0" smtClean="0">
                <a:solidFill>
                  <a:schemeClr val="tx1"/>
                </a:solidFill>
              </a:rPr>
              <a:t>Charged with implementation on one quota for all labs.</a:t>
            </a:r>
          </a:p>
          <a:p>
            <a:pPr marL="457200" indent="-457200">
              <a:buFont typeface="Arial" pitchFamily="34" charset="0"/>
              <a:buChar char="•"/>
            </a:pPr>
            <a:r>
              <a:rPr lang="en-US" sz="2000" dirty="0" smtClean="0">
                <a:solidFill>
                  <a:schemeClr val="tx1"/>
                </a:solidFill>
              </a:rPr>
              <a:t>Merging two existing quota’s and integrating into </a:t>
            </a:r>
            <a:r>
              <a:rPr lang="en-US" sz="2000" dirty="0" err="1" smtClean="0">
                <a:solidFill>
                  <a:schemeClr val="tx1"/>
                </a:solidFill>
              </a:rPr>
              <a:t>Wolfie</a:t>
            </a:r>
            <a:r>
              <a:rPr lang="en-US" sz="2000" dirty="0" smtClean="0">
                <a:solidFill>
                  <a:schemeClr val="tx1"/>
                </a:solidFill>
              </a:rPr>
              <a:t> Wallet (FSA CBORD system)</a:t>
            </a:r>
          </a:p>
          <a:p>
            <a:pPr marL="457200" indent="-457200">
              <a:buFont typeface="Arial" pitchFamily="34" charset="0"/>
              <a:buChar char="•"/>
            </a:pPr>
            <a:endParaRPr lang="en-US" sz="2000" dirty="0" smtClean="0">
              <a:solidFill>
                <a:schemeClr val="tx1"/>
              </a:solidFill>
            </a:endParaRPr>
          </a:p>
          <a:p>
            <a:pPr marL="573088" lvl="3" indent="-457200">
              <a:buFont typeface="Arial" pitchFamily="34" charset="0"/>
              <a:buChar char="•"/>
            </a:pPr>
            <a:r>
              <a:rPr lang="en-US" dirty="0" smtClean="0"/>
              <a:t>One system gave students 40 pages a day. (accumulated through the week, reset on Friday night and Sunday night) </a:t>
            </a:r>
          </a:p>
          <a:p>
            <a:pPr marL="573088" lvl="3" indent="-457200">
              <a:buFont typeface="Arial" pitchFamily="34" charset="0"/>
              <a:buChar char="•"/>
            </a:pPr>
            <a:r>
              <a:rPr lang="en-US" dirty="0" smtClean="0"/>
              <a:t>One system gave 280 pages on Monday, reset each Monday</a:t>
            </a:r>
          </a:p>
          <a:p>
            <a:pPr marL="573088" lvl="3" indent="-457200">
              <a:buFont typeface="Arial" pitchFamily="34" charset="0"/>
              <a:buChar char="•"/>
            </a:pPr>
            <a:r>
              <a:rPr lang="en-US" dirty="0" smtClean="0"/>
              <a:t>Undergrad Student Government and GSO discussion</a:t>
            </a:r>
          </a:p>
          <a:p>
            <a:pPr marL="573088" lvl="4" indent="-457200">
              <a:buFont typeface="Arial" pitchFamily="34" charset="0"/>
              <a:buChar char="•"/>
            </a:pPr>
            <a:r>
              <a:rPr lang="en-US" dirty="0" smtClean="0"/>
              <a:t>   </a:t>
            </a:r>
            <a:r>
              <a:rPr lang="en-US" sz="1600" dirty="0" smtClean="0"/>
              <a:t> 		Implemented system wide 280 pages on Monday</a:t>
            </a:r>
          </a:p>
          <a:p>
            <a:pPr marL="342900" lvl="1" indent="-457200">
              <a:buFont typeface="Arial" pitchFamily="34" charset="0"/>
              <a:buChar char="•"/>
            </a:pPr>
            <a:endParaRPr lang="en-US" dirty="0"/>
          </a:p>
          <a:p>
            <a:pPr marL="342900" lvl="1" indent="-457200">
              <a:buFont typeface="Arial" pitchFamily="34" charset="0"/>
              <a:buChar char="•"/>
            </a:pPr>
            <a:r>
              <a:rPr lang="en-US" dirty="0" smtClean="0"/>
              <a:t>Various technical teams involved to implement.</a:t>
            </a:r>
            <a:endParaRPr lang="en-US" dirty="0"/>
          </a:p>
        </p:txBody>
      </p:sp>
      <p:sp>
        <p:nvSpPr>
          <p:cNvPr id="4" name="Text Placeholder 3"/>
          <p:cNvSpPr>
            <a:spLocks noGrp="1"/>
          </p:cNvSpPr>
          <p:nvPr>
            <p:ph type="body" sz="quarter" idx="12"/>
          </p:nvPr>
        </p:nvSpPr>
        <p:spPr/>
        <p:txBody>
          <a:bodyPr/>
          <a:lstStyle/>
          <a:p>
            <a:r>
              <a:rPr lang="en-US" dirty="0" smtClean="0"/>
              <a:t>Division of Information Technology</a:t>
            </a:r>
            <a:endParaRPr lang="en-US" dirty="0"/>
          </a:p>
        </p:txBody>
      </p:sp>
    </p:spTree>
    <p:extLst>
      <p:ext uri="{BB962C8B-B14F-4D97-AF65-F5344CB8AC3E}">
        <p14:creationId xmlns:p14="http://schemas.microsoft.com/office/powerpoint/2010/main" val="2212879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ext Placeholder 2"/>
          <p:cNvSpPr>
            <a:spLocks noGrp="1"/>
          </p:cNvSpPr>
          <p:nvPr>
            <p:ph type="body" sz="quarter" idx="15"/>
          </p:nvPr>
        </p:nvSpPr>
        <p:spPr/>
        <p:txBody>
          <a:bodyPr/>
          <a:lstStyle/>
          <a:p>
            <a:r>
              <a:rPr lang="en-US" sz="2800" u="sng" dirty="0" smtClean="0">
                <a:solidFill>
                  <a:schemeClr val="tx1"/>
                </a:solidFill>
              </a:rPr>
              <a:t>Student Implementation</a:t>
            </a:r>
          </a:p>
          <a:p>
            <a:pPr marL="573088" lvl="3" indent="-457200">
              <a:buFont typeface="Arial" pitchFamily="34" charset="0"/>
              <a:buChar char="•"/>
            </a:pPr>
            <a:r>
              <a:rPr lang="en-US" dirty="0" smtClean="0"/>
              <a:t>Implementation took over 9 months from Start to Finish.</a:t>
            </a:r>
          </a:p>
          <a:p>
            <a:pPr marL="573088" lvl="3" indent="-457200">
              <a:buFont typeface="Arial" pitchFamily="34" charset="0"/>
              <a:buChar char="•"/>
            </a:pPr>
            <a:r>
              <a:rPr lang="en-US" dirty="0" smtClean="0"/>
              <a:t>Required us purchasing all new Xerox devices for the HSC Library and Residential Halls.</a:t>
            </a:r>
          </a:p>
          <a:p>
            <a:pPr marL="573088" lvl="4" indent="-457200">
              <a:buFont typeface="Arial" pitchFamily="34" charset="0"/>
              <a:buChar char="•"/>
            </a:pPr>
            <a:r>
              <a:rPr lang="en-US" dirty="0" smtClean="0"/>
              <a:t>Pharos system limitation with Print from Anywhere one print driver.</a:t>
            </a:r>
          </a:p>
          <a:p>
            <a:pPr marL="115888" lvl="4" indent="0">
              <a:buNone/>
            </a:pPr>
            <a:endParaRPr lang="en-US" dirty="0" smtClean="0"/>
          </a:p>
          <a:p>
            <a:pPr marL="573088" lvl="3" indent="-457200">
              <a:buFont typeface="Arial" pitchFamily="34" charset="0"/>
              <a:buChar char="•"/>
            </a:pPr>
            <a:r>
              <a:rPr lang="en-US" dirty="0" smtClean="0"/>
              <a:t>Integration into our new </a:t>
            </a:r>
            <a:r>
              <a:rPr lang="en-US" dirty="0" err="1" smtClean="0"/>
              <a:t>WolfieWallet</a:t>
            </a:r>
            <a:r>
              <a:rPr lang="en-US" dirty="0" smtClean="0"/>
              <a:t> system </a:t>
            </a:r>
          </a:p>
          <a:p>
            <a:pPr marL="573088" lvl="3" indent="-457200">
              <a:buFont typeface="Arial" pitchFamily="34" charset="0"/>
              <a:buChar char="•"/>
            </a:pPr>
            <a:r>
              <a:rPr lang="en-US" dirty="0" smtClean="0"/>
              <a:t>Purchasing of additional hardware devices called Omega’s at all locations.</a:t>
            </a:r>
          </a:p>
          <a:p>
            <a:pPr marL="573088" lvl="3" indent="-457200">
              <a:buFont typeface="Arial" pitchFamily="34" charset="0"/>
              <a:buChar char="•"/>
            </a:pPr>
            <a:r>
              <a:rPr lang="en-US" dirty="0" smtClean="0"/>
              <a:t>Coordination meetings and having technical teams with various degree’s of expectations.</a:t>
            </a:r>
          </a:p>
          <a:p>
            <a:pPr marL="573088" lvl="3" indent="-457200">
              <a:buFont typeface="Arial" pitchFamily="34" charset="0"/>
              <a:buChar char="•"/>
            </a:pPr>
            <a:r>
              <a:rPr lang="en-US" dirty="0" smtClean="0"/>
              <a:t>Success on Dec 19, 2012</a:t>
            </a:r>
          </a:p>
          <a:p>
            <a:pPr marL="573088" lvl="3" indent="-457200">
              <a:buFont typeface="Arial" pitchFamily="34" charset="0"/>
              <a:buChar char="•"/>
            </a:pPr>
            <a:endParaRPr lang="en-US" dirty="0"/>
          </a:p>
        </p:txBody>
      </p:sp>
      <p:sp>
        <p:nvSpPr>
          <p:cNvPr id="4" name="Text Placeholder 3"/>
          <p:cNvSpPr>
            <a:spLocks noGrp="1"/>
          </p:cNvSpPr>
          <p:nvPr>
            <p:ph type="body" sz="quarter" idx="12"/>
          </p:nvPr>
        </p:nvSpPr>
        <p:spPr/>
        <p:txBody>
          <a:bodyPr/>
          <a:lstStyle/>
          <a:p>
            <a:r>
              <a:rPr lang="en-US" dirty="0" smtClean="0"/>
              <a:t>Division of Information Technology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972" y="4952999"/>
            <a:ext cx="1454028" cy="13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774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ony Brook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TotalTime>
  <Words>1977</Words>
  <Application>Microsoft Office PowerPoint</Application>
  <PresentationFormat>On-screen Show (4:3)</PresentationFormat>
  <Paragraphs>308</Paragraphs>
  <Slides>40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ＭＳ Ｐゴシック</vt:lpstr>
      <vt:lpstr>Arial</vt:lpstr>
      <vt:lpstr>Calibri</vt:lpstr>
      <vt:lpstr>Helvetica</vt:lpstr>
      <vt:lpstr>Lucida Grande</vt:lpstr>
      <vt:lpstr>Times New Roman</vt:lpstr>
      <vt:lpstr>Stony Brook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Stony Brook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Ecker</dc:creator>
  <cp:lastModifiedBy>David Ecker</cp:lastModifiedBy>
  <cp:revision>176</cp:revision>
  <dcterms:created xsi:type="dcterms:W3CDTF">2013-01-31T13:24:11Z</dcterms:created>
  <dcterms:modified xsi:type="dcterms:W3CDTF">2013-06-11T19:40:40Z</dcterms:modified>
</cp:coreProperties>
</file>