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77" r:id="rId4"/>
    <p:sldId id="258" r:id="rId5"/>
    <p:sldId id="259" r:id="rId6"/>
    <p:sldId id="279" r:id="rId7"/>
    <p:sldId id="260" r:id="rId8"/>
    <p:sldId id="264" r:id="rId9"/>
    <p:sldId id="262" r:id="rId10"/>
    <p:sldId id="263" r:id="rId11"/>
    <p:sldId id="265" r:id="rId12"/>
    <p:sldId id="266" r:id="rId13"/>
    <p:sldId id="267" r:id="rId14"/>
    <p:sldId id="268" r:id="rId15"/>
    <p:sldId id="269" r:id="rId16"/>
    <p:sldId id="270" r:id="rId17"/>
    <p:sldId id="271" r:id="rId18"/>
    <p:sldId id="272" r:id="rId19"/>
    <p:sldId id="273" r:id="rId20"/>
    <p:sldId id="274" r:id="rId21"/>
    <p:sldId id="280" r:id="rId22"/>
    <p:sldId id="281" r:id="rId23"/>
    <p:sldId id="282" r:id="rId24"/>
    <p:sldId id="275"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800" y="-11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BC09EF-0775-0644-9EB3-D8BD5CBA59BC}" type="datetimeFigureOut">
              <a:rPr lang="en-US" smtClean="0"/>
              <a:t>6/19/13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4A7A2-564E-F948-9B95-07B7B24AFE92}" type="slidenum">
              <a:rPr lang="en-US" smtClean="0"/>
              <a:t>‹#›</a:t>
            </a:fld>
            <a:endParaRPr lang="en-US"/>
          </a:p>
        </p:txBody>
      </p:sp>
    </p:spTree>
    <p:extLst>
      <p:ext uri="{BB962C8B-B14F-4D97-AF65-F5344CB8AC3E}">
        <p14:creationId xmlns:p14="http://schemas.microsoft.com/office/powerpoint/2010/main" val="29635417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Moodle is our learning management system platform.  We switched from Blackboard to Moodle over the course of the 2009/2010 academic year.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F1B2FBA6-459A-2B49-9E86-85573D07EBB1}" type="slidenum">
              <a:rPr lang="en-US"/>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06347DD-7900-4AB7-B270-42C61747A24E}" type="datetimeFigureOut">
              <a:rPr lang="en-US" smtClean="0"/>
              <a:t>6/19/13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2CA0E45-7324-48CE-ACD0-5CA789C2746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6347DD-7900-4AB7-B270-42C61747A24E}" type="datetimeFigureOut">
              <a:rPr lang="en-US" smtClean="0"/>
              <a:t>6/19/13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CA0E45-7324-48CE-ACD0-5CA789C274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6347DD-7900-4AB7-B270-42C61747A24E}" type="datetimeFigureOut">
              <a:rPr lang="en-US" smtClean="0"/>
              <a:t>6/19/13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CA0E45-7324-48CE-ACD0-5CA789C274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6347DD-7900-4AB7-B270-42C61747A24E}" type="datetimeFigureOut">
              <a:rPr lang="en-US" smtClean="0"/>
              <a:t>6/19/13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CA0E45-7324-48CE-ACD0-5CA789C27464}"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06347DD-7900-4AB7-B270-42C61747A24E}" type="datetimeFigureOut">
              <a:rPr lang="en-US" smtClean="0"/>
              <a:t>6/19/13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CA0E45-7324-48CE-ACD0-5CA789C2746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06347DD-7900-4AB7-B270-42C61747A24E}" type="datetimeFigureOut">
              <a:rPr lang="en-US" smtClean="0"/>
              <a:t>6/19/13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2CA0E45-7324-48CE-ACD0-5CA789C27464}"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06347DD-7900-4AB7-B270-42C61747A24E}" type="datetimeFigureOut">
              <a:rPr lang="en-US" smtClean="0"/>
              <a:t>6/19/13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2CA0E45-7324-48CE-ACD0-5CA789C2746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06347DD-7900-4AB7-B270-42C61747A24E}" type="datetimeFigureOut">
              <a:rPr lang="en-US" smtClean="0"/>
              <a:t>6/19/13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2CA0E45-7324-48CE-ACD0-5CA789C27464}"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06347DD-7900-4AB7-B270-42C61747A24E}" type="datetimeFigureOut">
              <a:rPr lang="en-US" smtClean="0"/>
              <a:t>6/19/13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2CA0E45-7324-48CE-ACD0-5CA789C274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06347DD-7900-4AB7-B270-42C61747A24E}" type="datetimeFigureOut">
              <a:rPr lang="en-US" smtClean="0"/>
              <a:t>6/19/13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2CA0E45-7324-48CE-ACD0-5CA789C2746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06347DD-7900-4AB7-B270-42C61747A24E}" type="datetimeFigureOut">
              <a:rPr lang="en-US" smtClean="0"/>
              <a:t>6/19/13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2CA0E45-7324-48CE-ACD0-5CA789C27464}"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06347DD-7900-4AB7-B270-42C61747A24E}" type="datetimeFigureOut">
              <a:rPr lang="en-US" smtClean="0"/>
              <a:t>6/19/13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2CA0E45-7324-48CE-ACD0-5CA789C2746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ebmeeting.delhi.edu/" TargetMode="External"/><Relationship Id="rId3" Type="http://schemas.openxmlformats.org/officeDocument/2006/relationships/image" Target="../media/image4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ebmeeting.delhi.edu/?page_id=108" TargetMode="External"/><Relationship Id="rId3"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hyperlink" Target="mailto:Keith.Landa@purchase.edu" TargetMode="External"/><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mailto:maysa@delhi.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hyperlink" Target="http://www.cvent.com/d/scqth8?dvce=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ucause.edu/ero/article/top-ten-it-issues-2013-welcome-connected-age" TargetMode="Externa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0.jpeg"/><Relationship Id="rId13" Type="http://schemas.openxmlformats.org/officeDocument/2006/relationships/image" Target="../media/image21.png"/><Relationship Id="rId1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jpeg"/><Relationship Id="rId10"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hyperlink" Target="http://www.omscs.gatech.edu/announcement/" TargetMode="External"/></Relationships>
</file>

<file path=ppt/slides/_rels/slide8.xml.rels><?xml version="1.0" encoding="UTF-8" standalone="yes"?>
<Relationships xmlns="http://schemas.openxmlformats.org/package/2006/relationships"><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6.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26.png"/><Relationship Id="rId5" Type="http://schemas.openxmlformats.org/officeDocument/2006/relationships/image" Target="../media/image38.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accent1"/>
                </a:solidFill>
                <a:effectLst>
                  <a:outerShdw blurRad="38100" dist="38100" dir="2700000" algn="tl">
                    <a:srgbClr val="000000">
                      <a:alpha val="43137"/>
                    </a:srgbClr>
                  </a:outerShdw>
                </a:effectLst>
              </a:rPr>
              <a:t>Web Meeting Tools in the “SUNY Nebula”</a:t>
            </a:r>
            <a:br>
              <a:rPr lang="en-US" dirty="0" smtClean="0">
                <a:solidFill>
                  <a:schemeClr val="accent1"/>
                </a:solidFill>
                <a:effectLst>
                  <a:outerShdw blurRad="38100" dist="38100" dir="2700000" algn="tl">
                    <a:srgbClr val="000000">
                      <a:alpha val="43137"/>
                    </a:srgbClr>
                  </a:outerShdw>
                </a:effectLst>
              </a:rPr>
            </a:br>
            <a:endParaRPr lang="en-US" dirty="0">
              <a:solidFill>
                <a:schemeClr val="accent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75241" y="3124200"/>
            <a:ext cx="7772400" cy="1199704"/>
          </a:xfrm>
        </p:spPr>
        <p:txBody>
          <a:bodyPr/>
          <a:lstStyle/>
          <a:p>
            <a:r>
              <a:rPr lang="en-US" dirty="0" smtClean="0"/>
              <a:t>An engagement in open source technology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63" y="4800600"/>
            <a:ext cx="26003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763536"/>
            <a:ext cx="2381250" cy="178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4720674"/>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63335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6858000" cy="4538472"/>
          </a:xfrm>
        </p:spPr>
        <p:txBody>
          <a:bodyPr>
            <a:normAutofit fontScale="92500" lnSpcReduction="20000"/>
          </a:bodyPr>
          <a:lstStyle/>
          <a:p>
            <a:endParaRPr lang="en-US" dirty="0" smtClean="0"/>
          </a:p>
          <a:p>
            <a:r>
              <a:rPr lang="en-US" dirty="0" smtClean="0"/>
              <a:t>To promote an awareness around the usage of Moodle within SUNY</a:t>
            </a:r>
          </a:p>
          <a:p>
            <a:endParaRPr lang="en-US" dirty="0"/>
          </a:p>
          <a:p>
            <a:r>
              <a:rPr lang="en-US" dirty="0" smtClean="0"/>
              <a:t>To promote the usage of open source software within SUNY</a:t>
            </a:r>
          </a:p>
          <a:p>
            <a:endParaRPr lang="en-US" dirty="0"/>
          </a:p>
          <a:p>
            <a:r>
              <a:rPr lang="en-US" dirty="0" smtClean="0"/>
              <a:t>To promote collaboration and sharing in the use of open source software and ideally develop a Model Moodle Implementation (MMI) that could be a blueprint for any campus wishing to adopt Moodle for e-learning.</a:t>
            </a:r>
            <a:endParaRPr lang="en-US" dirty="0"/>
          </a:p>
        </p:txBody>
      </p:sp>
      <p:sp>
        <p:nvSpPr>
          <p:cNvPr id="2" name="Title 1"/>
          <p:cNvSpPr>
            <a:spLocks noGrp="1"/>
          </p:cNvSpPr>
          <p:nvPr>
            <p:ph type="title"/>
          </p:nvPr>
        </p:nvSpPr>
        <p:spPr>
          <a:xfrm>
            <a:off x="1977000" y="274638"/>
            <a:ext cx="6709800" cy="1143000"/>
          </a:xfrm>
        </p:spPr>
        <p:txBody>
          <a:bodyPr>
            <a:normAutofit fontScale="90000"/>
          </a:bodyPr>
          <a:lstStyle/>
          <a:p>
            <a:r>
              <a:rPr lang="en-US" dirty="0" smtClean="0"/>
              <a:t>SUNYMoodleUsersGroup.org</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626"/>
            <a:ext cx="19008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495800"/>
            <a:ext cx="1914681"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5204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109728" indent="0">
              <a:buNone/>
            </a:pPr>
            <a:endParaRPr lang="en-US" dirty="0" smtClean="0"/>
          </a:p>
          <a:p>
            <a:r>
              <a:rPr lang="en-US" dirty="0" smtClean="0"/>
              <a:t>Project 1 –</a:t>
            </a:r>
          </a:p>
          <a:p>
            <a:endParaRPr lang="en-US" dirty="0"/>
          </a:p>
          <a:p>
            <a:endParaRPr lang="en-US" dirty="0" smtClean="0"/>
          </a:p>
          <a:p>
            <a:r>
              <a:rPr lang="en-US" dirty="0" smtClean="0"/>
              <a:t>Project 2 – Web Meeting Tools </a:t>
            </a:r>
            <a:endParaRPr lang="en-US" dirty="0"/>
          </a:p>
        </p:txBody>
      </p:sp>
      <p:sp>
        <p:nvSpPr>
          <p:cNvPr id="2" name="Title 1"/>
          <p:cNvSpPr>
            <a:spLocks noGrp="1"/>
          </p:cNvSpPr>
          <p:nvPr>
            <p:ph type="title"/>
          </p:nvPr>
        </p:nvSpPr>
        <p:spPr/>
        <p:txBody>
          <a:bodyPr/>
          <a:lstStyle/>
          <a:p>
            <a:r>
              <a:rPr lang="en-US" dirty="0" smtClean="0"/>
              <a:t>The Projects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150" y="5029200"/>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498" y="2324100"/>
            <a:ext cx="212834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422" y="4343400"/>
            <a:ext cx="2764178"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6106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Development in the Nebula</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750630" cy="437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2621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Open Source</a:t>
            </a:r>
          </a:p>
          <a:p>
            <a:endParaRPr lang="en-US" dirty="0"/>
          </a:p>
          <a:p>
            <a:r>
              <a:rPr lang="en-US" dirty="0" smtClean="0"/>
              <a:t>Plugins readily available for Moodle Integration</a:t>
            </a:r>
          </a:p>
          <a:p>
            <a:endParaRPr lang="en-US" dirty="0"/>
          </a:p>
          <a:p>
            <a:r>
              <a:rPr lang="en-US" dirty="0" smtClean="0"/>
              <a:t>SIP integration capable</a:t>
            </a:r>
          </a:p>
          <a:p>
            <a:endParaRPr lang="en-US" dirty="0"/>
          </a:p>
          <a:p>
            <a:r>
              <a:rPr lang="en-US" dirty="0" smtClean="0"/>
              <a:t>Capable of conferencing outside of Moodle</a:t>
            </a:r>
            <a:endParaRPr lang="en-US" dirty="0"/>
          </a:p>
        </p:txBody>
      </p:sp>
      <p:sp>
        <p:nvSpPr>
          <p:cNvPr id="2" name="Title 1"/>
          <p:cNvSpPr>
            <a:spLocks noGrp="1"/>
          </p:cNvSpPr>
          <p:nvPr>
            <p:ph type="title"/>
          </p:nvPr>
        </p:nvSpPr>
        <p:spPr/>
        <p:txBody>
          <a:bodyPr/>
          <a:lstStyle/>
          <a:p>
            <a:r>
              <a:rPr lang="en-US" dirty="0" smtClean="0"/>
              <a:t>Web Meeting Goals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84922"/>
            <a:ext cx="231457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9159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Bigbluebutton.org</a:t>
            </a:r>
          </a:p>
          <a:p>
            <a:endParaRPr lang="en-US" dirty="0"/>
          </a:p>
          <a:p>
            <a:r>
              <a:rPr lang="en-US" dirty="0" smtClean="0"/>
              <a:t>Mozilla </a:t>
            </a:r>
            <a:r>
              <a:rPr lang="en-US" dirty="0" err="1" smtClean="0"/>
              <a:t>WebFWD</a:t>
            </a:r>
            <a:endParaRPr lang="en-US" dirty="0"/>
          </a:p>
          <a:p>
            <a:endParaRPr lang="en-US" dirty="0" smtClean="0"/>
          </a:p>
          <a:p>
            <a:r>
              <a:rPr lang="en-US" dirty="0" smtClean="0"/>
              <a:t>SIP integration using </a:t>
            </a:r>
            <a:r>
              <a:rPr lang="en-US" dirty="0" err="1" smtClean="0"/>
              <a:t>FreeSwitch</a:t>
            </a:r>
            <a:endParaRPr lang="en-US" dirty="0" smtClean="0"/>
          </a:p>
          <a:p>
            <a:endParaRPr lang="en-US" dirty="0"/>
          </a:p>
          <a:p>
            <a:r>
              <a:rPr lang="en-US" dirty="0" smtClean="0"/>
              <a:t>Runs on both Windows and Linux Servers</a:t>
            </a:r>
          </a:p>
          <a:p>
            <a:endParaRPr lang="en-US" dirty="0" smtClean="0"/>
          </a:p>
          <a:p>
            <a:r>
              <a:rPr lang="en-US" dirty="0" smtClean="0"/>
              <a:t>Uses </a:t>
            </a:r>
            <a:r>
              <a:rPr lang="en-US" dirty="0"/>
              <a:t>Red5 (Java/Tomcat)</a:t>
            </a:r>
          </a:p>
          <a:p>
            <a:endParaRPr lang="en-US" dirty="0" smtClean="0"/>
          </a:p>
          <a:p>
            <a:r>
              <a:rPr lang="en-US" dirty="0" smtClean="0"/>
              <a:t>Requires Flash enabled browser to use</a:t>
            </a:r>
          </a:p>
          <a:p>
            <a:endParaRPr lang="en-US" dirty="0"/>
          </a:p>
          <a:p>
            <a:r>
              <a:rPr lang="en-US" dirty="0" smtClean="0"/>
              <a:t>Latest Release: June 18, 2012</a:t>
            </a:r>
            <a:endParaRPr lang="en-US" dirty="0"/>
          </a:p>
          <a:p>
            <a:endParaRPr lang="en-US" dirty="0"/>
          </a:p>
        </p:txBody>
      </p:sp>
      <p:sp>
        <p:nvSpPr>
          <p:cNvPr id="2" name="Title 1"/>
          <p:cNvSpPr>
            <a:spLocks noGrp="1"/>
          </p:cNvSpPr>
          <p:nvPr>
            <p:ph type="title"/>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909" y="304800"/>
            <a:ext cx="448056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4645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Openmeetings.apache.org</a:t>
            </a:r>
          </a:p>
          <a:p>
            <a:endParaRPr lang="en-US" dirty="0"/>
          </a:p>
          <a:p>
            <a:r>
              <a:rPr lang="en-US" dirty="0" smtClean="0"/>
              <a:t>Recently taken under the Apache Foundation</a:t>
            </a:r>
          </a:p>
          <a:p>
            <a:endParaRPr lang="en-US" dirty="0"/>
          </a:p>
          <a:p>
            <a:r>
              <a:rPr lang="en-US" dirty="0" smtClean="0"/>
              <a:t>SIP Integration using Asterisk</a:t>
            </a:r>
          </a:p>
          <a:p>
            <a:endParaRPr lang="en-US" dirty="0"/>
          </a:p>
          <a:p>
            <a:r>
              <a:rPr lang="en-US" dirty="0" smtClean="0"/>
              <a:t>Runs on both Windows and Linux Servers</a:t>
            </a:r>
          </a:p>
          <a:p>
            <a:endParaRPr lang="en-US" dirty="0" smtClean="0"/>
          </a:p>
          <a:p>
            <a:r>
              <a:rPr lang="en-US" dirty="0" smtClean="0"/>
              <a:t>Uses Red5 (Java/Tomcat)</a:t>
            </a:r>
          </a:p>
          <a:p>
            <a:endParaRPr lang="en-US" dirty="0"/>
          </a:p>
          <a:p>
            <a:r>
              <a:rPr lang="en-US" dirty="0"/>
              <a:t>Requires Flash enabled browser to </a:t>
            </a:r>
            <a:r>
              <a:rPr lang="en-US" dirty="0" smtClean="0"/>
              <a:t>use</a:t>
            </a:r>
          </a:p>
          <a:p>
            <a:endParaRPr lang="en-US" dirty="0" smtClean="0"/>
          </a:p>
          <a:p>
            <a:r>
              <a:rPr lang="en-US" dirty="0" smtClean="0"/>
              <a:t>Latest Release March 22, 2013</a:t>
            </a:r>
            <a:endParaRPr lang="en-US" dirty="0"/>
          </a:p>
        </p:txBody>
      </p:sp>
      <p:sp>
        <p:nvSpPr>
          <p:cNvPr id="2" name="Title 1"/>
          <p:cNvSpPr>
            <a:spLocks noGrp="1"/>
          </p:cNvSpPr>
          <p:nvPr>
            <p:ph type="title"/>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31304"/>
            <a:ext cx="5334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7603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Operating System – Linux, Windows </a:t>
            </a:r>
          </a:p>
          <a:p>
            <a:endParaRPr lang="en-US" dirty="0" smtClean="0"/>
          </a:p>
          <a:p>
            <a:r>
              <a:rPr lang="en-US" dirty="0" smtClean="0"/>
              <a:t>DB – Derby, MySQL, </a:t>
            </a:r>
            <a:r>
              <a:rPr lang="en-US" dirty="0" err="1" smtClean="0"/>
              <a:t>Postgre</a:t>
            </a:r>
            <a:r>
              <a:rPr lang="en-US" dirty="0" smtClean="0"/>
              <a:t>, DB2, Oracle</a:t>
            </a:r>
          </a:p>
          <a:p>
            <a:endParaRPr lang="en-US" dirty="0" smtClean="0"/>
          </a:p>
          <a:p>
            <a:r>
              <a:rPr lang="en-US" dirty="0" err="1" smtClean="0"/>
              <a:t>ImageMagick</a:t>
            </a:r>
            <a:r>
              <a:rPr lang="en-US" dirty="0" smtClean="0"/>
              <a:t> (image conversion tool)</a:t>
            </a:r>
          </a:p>
          <a:p>
            <a:endParaRPr lang="en-US" dirty="0"/>
          </a:p>
          <a:p>
            <a:r>
              <a:rPr lang="en-US" dirty="0" err="1" smtClean="0"/>
              <a:t>SWFTools</a:t>
            </a:r>
            <a:r>
              <a:rPr lang="en-US" dirty="0" smtClean="0"/>
              <a:t> (Flash developer toolkit)</a:t>
            </a:r>
          </a:p>
          <a:p>
            <a:endParaRPr lang="en-US" dirty="0"/>
          </a:p>
          <a:p>
            <a:r>
              <a:rPr lang="en-US" dirty="0" smtClean="0"/>
              <a:t>Open Office (Document Conversion Tool)</a:t>
            </a:r>
          </a:p>
          <a:p>
            <a:endParaRPr lang="en-US" dirty="0"/>
          </a:p>
          <a:p>
            <a:r>
              <a:rPr lang="en-US" dirty="0" err="1" smtClean="0"/>
              <a:t>FFMpeg</a:t>
            </a:r>
            <a:r>
              <a:rPr lang="en-US" dirty="0" smtClean="0"/>
              <a:t> (video conversion)*</a:t>
            </a:r>
          </a:p>
          <a:p>
            <a:endParaRPr lang="en-US" dirty="0"/>
          </a:p>
          <a:p>
            <a:r>
              <a:rPr lang="en-US" dirty="0" smtClean="0"/>
              <a:t>Sox (Audio conversion)</a:t>
            </a:r>
          </a:p>
          <a:p>
            <a:endParaRPr lang="en-US" dirty="0"/>
          </a:p>
          <a:p>
            <a:r>
              <a:rPr lang="en-US" dirty="0" smtClean="0"/>
              <a:t>Asterisk/</a:t>
            </a:r>
            <a:r>
              <a:rPr lang="en-US" dirty="0" err="1" smtClean="0"/>
              <a:t>FreeSwitch</a:t>
            </a:r>
            <a:r>
              <a:rPr lang="en-US" dirty="0" smtClean="0"/>
              <a:t> (SIP Integration)</a:t>
            </a:r>
            <a:endParaRPr lang="en-US" dirty="0"/>
          </a:p>
          <a:p>
            <a:endParaRPr lang="en-US" dirty="0"/>
          </a:p>
        </p:txBody>
      </p:sp>
      <p:sp>
        <p:nvSpPr>
          <p:cNvPr id="2" name="Title 1"/>
          <p:cNvSpPr>
            <a:spLocks noGrp="1"/>
          </p:cNvSpPr>
          <p:nvPr>
            <p:ph type="title"/>
          </p:nvPr>
        </p:nvSpPr>
        <p:spPr/>
        <p:txBody>
          <a:bodyPr/>
          <a:lstStyle/>
          <a:p>
            <a:r>
              <a:rPr lang="en-US" dirty="0" smtClean="0"/>
              <a:t>Common Third Party Pieces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572000"/>
            <a:ext cx="25812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14394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BBB Demonstration</a:t>
            </a:r>
            <a:endParaRPr lang="en-US" dirty="0"/>
          </a:p>
        </p:txBody>
      </p:sp>
      <p:pic>
        <p:nvPicPr>
          <p:cNvPr id="1331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24000"/>
            <a:ext cx="4405346"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96484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OM Demonstration</a:t>
            </a:r>
            <a:endParaRPr lang="en-US" dirty="0"/>
          </a:p>
        </p:txBody>
      </p:sp>
      <p:pic>
        <p:nvPicPr>
          <p:cNvPr id="1433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24000"/>
            <a:ext cx="4495800" cy="458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08518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endParaRPr lang="en-US" dirty="0" smtClean="0"/>
          </a:p>
          <a:p>
            <a:endParaRPr lang="en-US" dirty="0" smtClean="0"/>
          </a:p>
          <a:p>
            <a:r>
              <a:rPr lang="en-US" dirty="0" smtClean="0"/>
              <a:t>Surge of development effort from Apache Foundation.</a:t>
            </a:r>
          </a:p>
          <a:p>
            <a:endParaRPr lang="en-US" dirty="0"/>
          </a:p>
          <a:p>
            <a:r>
              <a:rPr lang="en-US" dirty="0" smtClean="0"/>
              <a:t>Multiple whiteboards, file storage, video on whiteboard.</a:t>
            </a:r>
          </a:p>
          <a:p>
            <a:endParaRPr lang="en-US" dirty="0"/>
          </a:p>
          <a:p>
            <a:r>
              <a:rPr lang="en-US" dirty="0" smtClean="0"/>
              <a:t>Asterisk integration for SIP is more widely used/documented</a:t>
            </a:r>
          </a:p>
          <a:p>
            <a:endParaRPr lang="en-US" dirty="0"/>
          </a:p>
          <a:p>
            <a:r>
              <a:rPr lang="en-US" dirty="0" smtClean="0"/>
              <a:t>Meets or exceeds functionality of Commercial applications like Collaborate and WebEx.</a:t>
            </a:r>
          </a:p>
          <a:p>
            <a:endParaRPr lang="en-US" dirty="0" smtClean="0"/>
          </a:p>
          <a:p>
            <a:endParaRPr lang="en-US" dirty="0"/>
          </a:p>
        </p:txBody>
      </p:sp>
      <p:sp>
        <p:nvSpPr>
          <p:cNvPr id="2" name="Title 1"/>
          <p:cNvSpPr>
            <a:spLocks noGrp="1"/>
          </p:cNvSpPr>
          <p:nvPr>
            <p:ph type="title"/>
          </p:nvPr>
        </p:nvSpPr>
        <p:spPr/>
        <p:txBody>
          <a:bodyPr>
            <a:normAutofit/>
          </a:bodyPr>
          <a:lstStyle/>
          <a:p>
            <a:r>
              <a:rPr lang="en-US" dirty="0" smtClean="0"/>
              <a:t>Rising to the top</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26286"/>
            <a:ext cx="3810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76200"/>
            <a:ext cx="3224964" cy="1945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4650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4648200" cy="4525963"/>
          </a:xfrm>
        </p:spPr>
        <p:txBody>
          <a:bodyPr>
            <a:normAutofit fontScale="77500" lnSpcReduction="20000"/>
          </a:bodyPr>
          <a:lstStyle/>
          <a:p>
            <a:pPr marL="109728" indent="0">
              <a:buNone/>
            </a:pPr>
            <a:endParaRPr lang="en-US" dirty="0"/>
          </a:p>
          <a:p>
            <a:pPr marL="109728" indent="0">
              <a:buNone/>
            </a:pPr>
            <a:endParaRPr lang="en-US" dirty="0"/>
          </a:p>
          <a:p>
            <a:pPr marL="109728" indent="0">
              <a:buNone/>
            </a:pPr>
            <a:r>
              <a:rPr lang="en-US" dirty="0" smtClean="0"/>
              <a:t>Scott May</a:t>
            </a:r>
          </a:p>
          <a:p>
            <a:pPr marL="109728" indent="0">
              <a:buNone/>
            </a:pPr>
            <a:r>
              <a:rPr lang="en-US" dirty="0" smtClean="0"/>
              <a:t>Assistant Director Computing Services</a:t>
            </a:r>
          </a:p>
          <a:p>
            <a:pPr marL="109728" indent="0">
              <a:buNone/>
            </a:pPr>
            <a:r>
              <a:rPr lang="en-US" dirty="0" smtClean="0"/>
              <a:t>SUNY Delhi</a:t>
            </a:r>
          </a:p>
          <a:p>
            <a:pPr marL="109728" indent="0">
              <a:buNone/>
            </a:pPr>
            <a:r>
              <a:rPr lang="en-US" dirty="0" smtClean="0">
                <a:hlinkClick r:id="rId2"/>
              </a:rPr>
              <a:t>maysa@delhi.edu</a:t>
            </a:r>
            <a:endParaRPr lang="en-US" dirty="0" smtClean="0"/>
          </a:p>
          <a:p>
            <a:pPr marL="109728" indent="0">
              <a:buNone/>
            </a:pPr>
            <a:endParaRPr lang="en-US" dirty="0"/>
          </a:p>
          <a:p>
            <a:pPr marL="109728" indent="0">
              <a:buNone/>
            </a:pPr>
            <a:endParaRPr lang="en-US" dirty="0"/>
          </a:p>
          <a:p>
            <a:pPr marL="109728" indent="0">
              <a:buNone/>
            </a:pPr>
            <a:r>
              <a:rPr lang="en-US" dirty="0" smtClean="0"/>
              <a:t>Keith </a:t>
            </a:r>
            <a:r>
              <a:rPr lang="en-US" dirty="0" err="1" smtClean="0"/>
              <a:t>Landa</a:t>
            </a:r>
            <a:endParaRPr lang="en-US" dirty="0" smtClean="0"/>
          </a:p>
          <a:p>
            <a:pPr marL="109728" indent="0">
              <a:buNone/>
            </a:pPr>
            <a:r>
              <a:rPr lang="en-US" dirty="0" smtClean="0"/>
              <a:t>Director – Teaching, Learning and Technology Center</a:t>
            </a:r>
          </a:p>
          <a:p>
            <a:pPr marL="109728" indent="0">
              <a:buNone/>
            </a:pPr>
            <a:r>
              <a:rPr lang="en-US" dirty="0" smtClean="0"/>
              <a:t>SUNY Purchase</a:t>
            </a:r>
          </a:p>
          <a:p>
            <a:pPr marL="109728" indent="0">
              <a:buNone/>
            </a:pPr>
            <a:r>
              <a:rPr lang="en-US" dirty="0" smtClean="0">
                <a:hlinkClick r:id="rId3"/>
              </a:rPr>
              <a:t>Keith.Landa@purchase.edu</a:t>
            </a:r>
            <a:endParaRPr lang="en-US" dirty="0"/>
          </a:p>
        </p:txBody>
      </p:sp>
      <p:sp>
        <p:nvSpPr>
          <p:cNvPr id="2" name="Title 1"/>
          <p:cNvSpPr>
            <a:spLocks noGrp="1"/>
          </p:cNvSpPr>
          <p:nvPr>
            <p:ph type="title"/>
          </p:nvPr>
        </p:nvSpPr>
        <p:spPr>
          <a:xfrm>
            <a:off x="457956" y="228600"/>
            <a:ext cx="8229600" cy="1143000"/>
          </a:xfrm>
        </p:spPr>
        <p:txBody>
          <a:bodyPr/>
          <a:lstStyle/>
          <a:p>
            <a:r>
              <a:rPr lang="en-US" dirty="0" smtClean="0"/>
              <a:t>Speaker Introductions</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905000"/>
            <a:ext cx="2895600" cy="1691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3999" y="4419600"/>
            <a:ext cx="270933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71645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t>WordPress</a:t>
            </a:r>
            <a:r>
              <a:rPr lang="en-US" dirty="0"/>
              <a:t> plugins readily available to front end both.</a:t>
            </a:r>
          </a:p>
          <a:p>
            <a:pPr marL="109728" indent="0">
              <a:buNone/>
            </a:pPr>
            <a:endParaRPr lang="en-US" dirty="0" smtClean="0"/>
          </a:p>
          <a:p>
            <a:r>
              <a:rPr lang="en-US" dirty="0" smtClean="0"/>
              <a:t>Moodle plugins readily available.</a:t>
            </a:r>
          </a:p>
          <a:p>
            <a:pPr lvl="1"/>
            <a:r>
              <a:rPr lang="en-US" dirty="0" smtClean="0"/>
              <a:t>BBB uses security salt, no out of box front end.</a:t>
            </a:r>
          </a:p>
          <a:p>
            <a:pPr lvl="1"/>
            <a:r>
              <a:rPr lang="en-US" dirty="0" smtClean="0"/>
              <a:t>OM uses an administrative users account dedicated to each Moodle installation.</a:t>
            </a:r>
            <a:br>
              <a:rPr lang="en-US" dirty="0" smtClean="0"/>
            </a:br>
            <a:endParaRPr lang="en-US" dirty="0" smtClean="0"/>
          </a:p>
        </p:txBody>
      </p:sp>
      <p:sp>
        <p:nvSpPr>
          <p:cNvPr id="2" name="Title 1"/>
          <p:cNvSpPr>
            <a:spLocks noGrp="1"/>
          </p:cNvSpPr>
          <p:nvPr>
            <p:ph type="title"/>
          </p:nvPr>
        </p:nvSpPr>
        <p:spPr/>
        <p:txBody>
          <a:bodyPr>
            <a:normAutofit/>
          </a:bodyPr>
          <a:lstStyle/>
          <a:p>
            <a:r>
              <a:rPr lang="en-US" dirty="0" smtClean="0"/>
              <a:t>Integration &amp; Access</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648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9213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from Purchase - Admin</a:t>
            </a:r>
            <a:endParaRPr lang="en-US" dirty="0"/>
          </a:p>
        </p:txBody>
      </p:sp>
      <p:pic>
        <p:nvPicPr>
          <p:cNvPr id="5" name="Picture 4" descr="Screen Shot 2013-06-18 at 4.46.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19400"/>
            <a:ext cx="5289550" cy="3803650"/>
          </a:xfrm>
          <a:prstGeom prst="rect">
            <a:avLst/>
          </a:prstGeom>
        </p:spPr>
      </p:pic>
      <p:pic>
        <p:nvPicPr>
          <p:cNvPr id="6" name="Picture 5" descr="Screen Shot 2013-06-18 at 4.46.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676400"/>
            <a:ext cx="4159250" cy="2343150"/>
          </a:xfrm>
          <a:prstGeom prst="rect">
            <a:avLst/>
          </a:prstGeom>
        </p:spPr>
      </p:pic>
    </p:spTree>
    <p:extLst>
      <p:ext uri="{BB962C8B-B14F-4D97-AF65-F5344CB8AC3E}">
        <p14:creationId xmlns:p14="http://schemas.microsoft.com/office/powerpoint/2010/main" val="38827795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t>Self-service for faculty</a:t>
            </a:r>
          </a:p>
          <a:p>
            <a:pPr>
              <a:lnSpc>
                <a:spcPct val="150000"/>
              </a:lnSpc>
            </a:pPr>
            <a:r>
              <a:rPr lang="en-US" dirty="0" smtClean="0"/>
              <a:t>SSO – Purchase identity</a:t>
            </a:r>
          </a:p>
          <a:p>
            <a:pPr>
              <a:lnSpc>
                <a:spcPct val="150000"/>
              </a:lnSpc>
            </a:pPr>
            <a:r>
              <a:rPr lang="en-US" dirty="0" smtClean="0"/>
              <a:t>BBB Demo – activity set-up and use</a:t>
            </a:r>
            <a:endParaRPr lang="en-US" dirty="0"/>
          </a:p>
        </p:txBody>
      </p:sp>
      <p:sp>
        <p:nvSpPr>
          <p:cNvPr id="3" name="Title 2"/>
          <p:cNvSpPr>
            <a:spLocks noGrp="1"/>
          </p:cNvSpPr>
          <p:nvPr>
            <p:ph type="title"/>
          </p:nvPr>
        </p:nvSpPr>
        <p:spPr/>
        <p:txBody>
          <a:bodyPr/>
          <a:lstStyle/>
          <a:p>
            <a:r>
              <a:rPr lang="en-US" dirty="0" smtClean="0"/>
              <a:t>View from Purchase - Usage</a:t>
            </a:r>
            <a:endParaRPr lang="en-US" dirty="0"/>
          </a:p>
        </p:txBody>
      </p:sp>
      <p:pic>
        <p:nvPicPr>
          <p:cNvPr id="4" name="Picture 3" descr="Screen Shot 2013-06-17 at 4.10.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810000"/>
            <a:ext cx="4777740" cy="2461260"/>
          </a:xfrm>
          <a:prstGeom prst="rect">
            <a:avLst/>
          </a:prstGeom>
        </p:spPr>
      </p:pic>
    </p:spTree>
    <p:extLst>
      <p:ext uri="{BB962C8B-B14F-4D97-AF65-F5344CB8AC3E}">
        <p14:creationId xmlns:p14="http://schemas.microsoft.com/office/powerpoint/2010/main" val="10019864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t>Early pilots</a:t>
            </a:r>
          </a:p>
          <a:p>
            <a:pPr>
              <a:lnSpc>
                <a:spcPct val="150000"/>
              </a:lnSpc>
            </a:pPr>
            <a:r>
              <a:rPr lang="en-US" dirty="0" smtClean="0"/>
              <a:t>Online course usage</a:t>
            </a:r>
          </a:p>
          <a:p>
            <a:pPr>
              <a:lnSpc>
                <a:spcPct val="150000"/>
              </a:lnSpc>
            </a:pPr>
            <a:r>
              <a:rPr lang="en-US" dirty="0" smtClean="0"/>
              <a:t>Remote library instruction</a:t>
            </a:r>
          </a:p>
          <a:p>
            <a:pPr>
              <a:lnSpc>
                <a:spcPct val="150000"/>
              </a:lnSpc>
            </a:pPr>
            <a:r>
              <a:rPr lang="en-US" dirty="0" smtClean="0"/>
              <a:t>Face to face courses</a:t>
            </a:r>
            <a:endParaRPr lang="en-US" dirty="0"/>
          </a:p>
        </p:txBody>
      </p:sp>
      <p:sp>
        <p:nvSpPr>
          <p:cNvPr id="3" name="Title 2"/>
          <p:cNvSpPr>
            <a:spLocks noGrp="1"/>
          </p:cNvSpPr>
          <p:nvPr>
            <p:ph type="title"/>
          </p:nvPr>
        </p:nvSpPr>
        <p:spPr/>
        <p:txBody>
          <a:bodyPr/>
          <a:lstStyle/>
          <a:p>
            <a:r>
              <a:rPr lang="en-US" dirty="0" smtClean="0"/>
              <a:t>View from Purchase - Plans</a:t>
            </a:r>
            <a:endParaRPr lang="en-US" dirty="0"/>
          </a:p>
        </p:txBody>
      </p:sp>
    </p:spTree>
    <p:extLst>
      <p:ext uri="{BB962C8B-B14F-4D97-AF65-F5344CB8AC3E}">
        <p14:creationId xmlns:p14="http://schemas.microsoft.com/office/powerpoint/2010/main" val="15556718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pPr algn="ctr"/>
            <a:endParaRPr lang="en-US"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336589"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3756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pPr algn="ctr"/>
            <a:r>
              <a:rPr lang="en-US" dirty="0" smtClean="0"/>
              <a:t>Thank You</a:t>
            </a:r>
            <a:endParaRPr lang="en-US"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1676400"/>
            <a:ext cx="4112115" cy="411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62400" y="5867400"/>
            <a:ext cx="4876800" cy="369332"/>
          </a:xfrm>
          <a:prstGeom prst="rect">
            <a:avLst/>
          </a:prstGeom>
        </p:spPr>
        <p:txBody>
          <a:bodyPr wrap="square">
            <a:spAutoFit/>
          </a:bodyPr>
          <a:lstStyle/>
          <a:p>
            <a:r>
              <a:rPr lang="en-US" dirty="0" smtClean="0">
                <a:hlinkClick r:id="rId3"/>
              </a:rPr>
              <a:t>http://www.cvent.com/d/scqth8?dvce=2</a:t>
            </a:r>
            <a:endParaRPr lang="en-US" dirty="0" smtClean="0"/>
          </a:p>
        </p:txBody>
      </p:sp>
      <p:sp>
        <p:nvSpPr>
          <p:cNvPr id="5" name="Rectangle 4"/>
          <p:cNvSpPr/>
          <p:nvPr/>
        </p:nvSpPr>
        <p:spPr>
          <a:xfrm>
            <a:off x="228600" y="2743200"/>
            <a:ext cx="4343400" cy="923330"/>
          </a:xfrm>
          <a:prstGeom prst="rect">
            <a:avLst/>
          </a:prstGeom>
        </p:spPr>
        <p:txBody>
          <a:bodyPr wrap="square">
            <a:spAutoFit/>
          </a:bodyPr>
          <a:lstStyle/>
          <a:p>
            <a:r>
              <a:rPr lang="en-US" dirty="0" smtClean="0"/>
              <a:t>Please visit the STC 2013 Evaluation site, after the conference ends</a:t>
            </a:r>
            <a:br>
              <a:rPr lang="en-US" dirty="0" smtClean="0"/>
            </a:br>
            <a:endParaRPr lang="en-US" dirty="0"/>
          </a:p>
        </p:txBody>
      </p:sp>
    </p:spTree>
    <p:extLst>
      <p:ext uri="{BB962C8B-B14F-4D97-AF65-F5344CB8AC3E}">
        <p14:creationId xmlns:p14="http://schemas.microsoft.com/office/powerpoint/2010/main" val="29184525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Conference Theme – “To the Cloud and </a:t>
            </a:r>
            <a:r>
              <a:rPr lang="en-US" b="1" dirty="0" smtClean="0">
                <a:effectLst>
                  <a:outerShdw blurRad="38100" dist="38100" dir="2700000" algn="tl">
                    <a:srgbClr val="000000">
                      <a:alpha val="43137"/>
                    </a:srgbClr>
                  </a:outerShdw>
                </a:effectLst>
              </a:rPr>
              <a:t>Beyond</a:t>
            </a:r>
            <a:r>
              <a:rPr lang="en-US" dirty="0" smtClean="0"/>
              <a:t>”</a:t>
            </a:r>
          </a:p>
          <a:p>
            <a:endParaRPr lang="en-US" dirty="0"/>
          </a:p>
          <a:p>
            <a:r>
              <a:rPr lang="en-US" dirty="0"/>
              <a:t>Nebulous – unclear, vague, ill-defined</a:t>
            </a:r>
          </a:p>
          <a:p>
            <a:endParaRPr lang="en-US" dirty="0" smtClean="0"/>
          </a:p>
          <a:p>
            <a:r>
              <a:rPr lang="en-US" dirty="0" smtClean="0"/>
              <a:t>Nebula Latin for Cloud</a:t>
            </a:r>
          </a:p>
          <a:p>
            <a:endParaRPr lang="en-US" dirty="0" smtClean="0"/>
          </a:p>
          <a:p>
            <a:r>
              <a:rPr lang="en-US" dirty="0" smtClean="0"/>
              <a:t>Reuse</a:t>
            </a:r>
            <a:endParaRPr lang="en-US" dirty="0"/>
          </a:p>
          <a:p>
            <a:endParaRPr lang="en-US" dirty="0"/>
          </a:p>
          <a:p>
            <a:r>
              <a:rPr lang="en-US" dirty="0"/>
              <a:t>Not everything is visible</a:t>
            </a:r>
          </a:p>
          <a:p>
            <a:endParaRPr lang="en-US" dirty="0"/>
          </a:p>
          <a:p>
            <a:r>
              <a:rPr lang="en-US" dirty="0" smtClean="0"/>
              <a:t>Objects forming – gravity</a:t>
            </a:r>
          </a:p>
          <a:p>
            <a:endParaRPr lang="en-US" dirty="0"/>
          </a:p>
        </p:txBody>
      </p:sp>
      <p:sp>
        <p:nvSpPr>
          <p:cNvPr id="3" name="Title 2"/>
          <p:cNvSpPr>
            <a:spLocks noGrp="1"/>
          </p:cNvSpPr>
          <p:nvPr>
            <p:ph type="title"/>
          </p:nvPr>
        </p:nvSpPr>
        <p:spPr/>
        <p:txBody>
          <a:bodyPr/>
          <a:lstStyle/>
          <a:p>
            <a:r>
              <a:rPr lang="en-US" dirty="0" smtClean="0"/>
              <a:t>Why Nebula?</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743200"/>
            <a:ext cx="3850482" cy="3850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4410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109728" indent="0" algn="ctr">
              <a:buNone/>
            </a:pPr>
            <a:endParaRPr lang="en-US" b="1" dirty="0" smtClean="0"/>
          </a:p>
          <a:p>
            <a:pPr marL="109728" indent="0" algn="ctr">
              <a:buNone/>
            </a:pPr>
            <a:r>
              <a:rPr lang="en-US" b="1" dirty="0" smtClean="0"/>
              <a:t>Top-Ten </a:t>
            </a:r>
            <a:r>
              <a:rPr lang="en-US" b="1" dirty="0"/>
              <a:t>IT Issues, 2013: Welcome to the Connected </a:t>
            </a:r>
            <a:r>
              <a:rPr lang="en-US" b="1" dirty="0" smtClean="0"/>
              <a:t>Age (June 3, 2013)</a:t>
            </a:r>
          </a:p>
          <a:p>
            <a:pPr marL="109728" indent="0">
              <a:buNone/>
            </a:pPr>
            <a:endParaRPr lang="en-US" dirty="0" smtClean="0"/>
          </a:p>
          <a:p>
            <a:pPr marL="365760" lvl="1" indent="0">
              <a:buNone/>
            </a:pPr>
            <a:r>
              <a:rPr lang="en-US" i="1" dirty="0">
                <a:effectLst>
                  <a:outerShdw blurRad="38100" dist="38100" dir="2700000" algn="tl">
                    <a:srgbClr val="000000">
                      <a:alpha val="43137"/>
                    </a:srgbClr>
                  </a:outerShdw>
                </a:effectLst>
              </a:rPr>
              <a:t>"the US higher education sector has hit a critical juncture in the evolution of its business model" and that most colleges and universities "will have to lower their cost structures to achieve long-term financial sustainability and fund future initiatives."</a:t>
            </a:r>
            <a:r>
              <a:rPr lang="en-US" i="1" baseline="30000" dirty="0"/>
              <a:t>1</a:t>
            </a:r>
            <a:r>
              <a:rPr lang="en-US" i="1" dirty="0"/>
              <a:t> </a:t>
            </a:r>
          </a:p>
          <a:p>
            <a:pPr marL="365760" lvl="1" indent="0">
              <a:buNone/>
            </a:pPr>
            <a:endParaRPr lang="en-US" i="1" dirty="0" smtClean="0"/>
          </a:p>
          <a:p>
            <a:pPr marL="365760" lvl="1" indent="0">
              <a:buNone/>
            </a:pPr>
            <a:r>
              <a:rPr lang="en-US" i="1" dirty="0">
                <a:effectLst>
                  <a:outerShdw blurRad="38100" dist="38100" dir="2700000" algn="tl">
                    <a:srgbClr val="000000">
                      <a:alpha val="43137"/>
                    </a:srgbClr>
                  </a:outerShdw>
                </a:effectLst>
              </a:rPr>
              <a:t>"business as usual is not in the future cards and we must innovate."</a:t>
            </a:r>
            <a:r>
              <a:rPr lang="en-US" i="1" baseline="30000" dirty="0" smtClean="0">
                <a:effectLst>
                  <a:outerShdw blurRad="38100" dist="38100" dir="2700000" algn="tl">
                    <a:srgbClr val="000000">
                      <a:alpha val="43137"/>
                    </a:srgbClr>
                  </a:outerShdw>
                </a:effectLst>
              </a:rPr>
              <a:t>2</a:t>
            </a:r>
          </a:p>
          <a:p>
            <a:pPr marL="109728" indent="0">
              <a:buNone/>
            </a:pPr>
            <a:endParaRPr lang="en-US" b="1" u="sng" dirty="0">
              <a:effectLst>
                <a:outerShdw blurRad="38100" dist="38100" dir="2700000" algn="tl">
                  <a:srgbClr val="000000">
                    <a:alpha val="43137"/>
                  </a:srgbClr>
                </a:outerShdw>
              </a:effectLst>
            </a:endParaRPr>
          </a:p>
          <a:p>
            <a:pPr marL="109728" indent="0">
              <a:buNone/>
            </a:pPr>
            <a:r>
              <a:rPr lang="en-US" sz="1900" dirty="0" smtClean="0">
                <a:hlinkClick r:id="rId2"/>
              </a:rPr>
              <a:t>Source: http</a:t>
            </a:r>
            <a:r>
              <a:rPr lang="en-US" sz="1900" dirty="0">
                <a:hlinkClick r:id="rId2"/>
              </a:rPr>
              <a:t>://www.educause.edu/ero/article/top-ten-it-issues-2013-welcome-connected-age</a:t>
            </a:r>
            <a:endParaRPr lang="en-US" sz="1900" dirty="0"/>
          </a:p>
          <a:p>
            <a:pPr marL="109728" indent="0">
              <a:buNone/>
            </a:pPr>
            <a:endParaRPr lang="en-US" dirty="0"/>
          </a:p>
        </p:txBody>
      </p:sp>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4798"/>
            <a:ext cx="5410200" cy="1103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2992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Adopted Agile life cycle, Moodle and Enterprise Wiki in 2008</a:t>
            </a:r>
          </a:p>
          <a:p>
            <a:pPr marL="880110" lvl="1" indent="-514350">
              <a:buFont typeface="+mj-lt"/>
              <a:buAutoNum type="arabicPeriod"/>
            </a:pPr>
            <a:endParaRPr lang="en-US" dirty="0" smtClean="0"/>
          </a:p>
          <a:p>
            <a:pPr marL="880110" lvl="1" indent="-514350">
              <a:buFont typeface="+mj-lt"/>
              <a:buAutoNum type="arabicPeriod"/>
            </a:pPr>
            <a:r>
              <a:rPr lang="en-US" dirty="0" smtClean="0"/>
              <a:t>Shorten Delivery time</a:t>
            </a:r>
          </a:p>
          <a:p>
            <a:pPr marL="880110" lvl="1" indent="-514350">
              <a:buFont typeface="+mj-lt"/>
              <a:buAutoNum type="arabicPeriod"/>
            </a:pPr>
            <a:r>
              <a:rPr lang="en-US" dirty="0" smtClean="0"/>
              <a:t>Reduce Costs</a:t>
            </a:r>
          </a:p>
          <a:p>
            <a:pPr marL="880110" lvl="1" indent="-514350">
              <a:buFont typeface="+mj-lt"/>
              <a:buAutoNum type="arabicPeriod"/>
            </a:pPr>
            <a:r>
              <a:rPr lang="en-US" dirty="0" smtClean="0"/>
              <a:t>Expedite procurement</a:t>
            </a:r>
          </a:p>
          <a:p>
            <a:pPr marL="880110" lvl="1" indent="-514350">
              <a:buFont typeface="+mj-lt"/>
              <a:buAutoNum type="arabicPeriod"/>
            </a:pPr>
            <a:r>
              <a:rPr lang="en-US" dirty="0" smtClean="0"/>
              <a:t>Control Risks</a:t>
            </a:r>
          </a:p>
          <a:p>
            <a:pPr marL="880110" lvl="1" indent="-514350">
              <a:buFont typeface="+mj-lt"/>
              <a:buAutoNum type="arabicPeriod"/>
            </a:pPr>
            <a:r>
              <a:rPr lang="en-US" dirty="0" smtClean="0"/>
              <a:t>Culture / Challenge</a:t>
            </a:r>
          </a:p>
          <a:p>
            <a:endParaRPr lang="en-US" dirty="0"/>
          </a:p>
          <a:p>
            <a:endParaRPr lang="en-US" dirty="0"/>
          </a:p>
        </p:txBody>
      </p:sp>
      <p:sp>
        <p:nvSpPr>
          <p:cNvPr id="2" name="Title 1"/>
          <p:cNvSpPr>
            <a:spLocks noGrp="1"/>
          </p:cNvSpPr>
          <p:nvPr>
            <p:ph type="title"/>
          </p:nvPr>
        </p:nvSpPr>
        <p:spPr/>
        <p:txBody>
          <a:bodyPr/>
          <a:lstStyle/>
          <a:p>
            <a:r>
              <a:rPr lang="en-US" dirty="0" smtClean="0"/>
              <a:t>Why Best Source @ Delhi</a:t>
            </a:r>
            <a:endParaRPr lang="en-US" dirty="0"/>
          </a:p>
        </p:txBody>
      </p:sp>
      <p:pic>
        <p:nvPicPr>
          <p:cNvPr id="1028" name="Picture 4" descr="https://encrypted-tbn0.gstatic.com/images?q=tbn:ANd9GcRpAeY2Kd2aFgQFpVZkk2nyAb2rTJmcqdtVZwdehsXDUgQ9xOl9tRS4LFY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546" y="5122606"/>
            <a:ext cx="1979025" cy="170098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243" y="3693856"/>
            <a:ext cx="2044328"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85101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moodle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3963" y="2589213"/>
            <a:ext cx="16859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logo_mahara.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2711450"/>
            <a:ext cx="147002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drupal1.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1738" y="2489200"/>
            <a:ext cx="7270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openscholar-log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88188" y="2181225"/>
            <a:ext cx="9937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descr="Kaltura.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67500" y="4114800"/>
            <a:ext cx="12827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9" descr="wordpress-logo-stacked-rgb.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89863" y="2617788"/>
            <a:ext cx="12049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427038" y="2967038"/>
            <a:ext cx="1296987" cy="922337"/>
          </a:xfrm>
          <a:prstGeom prst="rect">
            <a:avLst/>
          </a:prstGeom>
          <a:noFill/>
          <a:ln>
            <a:solidFill>
              <a:schemeClr val="tx2">
                <a:lumMod val="60000"/>
                <a:lumOff val="40000"/>
              </a:schemeClr>
            </a:solidFill>
          </a:ln>
        </p:spPr>
        <p:txBody>
          <a:bodyPr wrap="none">
            <a:spAutoFit/>
          </a:bodyPr>
          <a:lstStyle/>
          <a:p>
            <a:pPr algn="ctr" fontAlgn="auto">
              <a:spcBef>
                <a:spcPts val="0"/>
              </a:spcBef>
              <a:spcAft>
                <a:spcPts val="0"/>
              </a:spcAft>
              <a:defRPr/>
            </a:pPr>
            <a:r>
              <a:rPr lang="en-US" dirty="0">
                <a:latin typeface="+mn-lt"/>
                <a:ea typeface="+mn-ea"/>
                <a:cs typeface="+mn-cs"/>
              </a:rPr>
              <a:t>Student</a:t>
            </a:r>
          </a:p>
          <a:p>
            <a:pPr algn="ctr" fontAlgn="auto">
              <a:spcBef>
                <a:spcPts val="0"/>
              </a:spcBef>
              <a:spcAft>
                <a:spcPts val="0"/>
              </a:spcAft>
              <a:defRPr/>
            </a:pPr>
            <a:r>
              <a:rPr lang="en-US" dirty="0">
                <a:latin typeface="+mn-lt"/>
                <a:ea typeface="+mn-ea"/>
                <a:cs typeface="+mn-cs"/>
              </a:rPr>
              <a:t>Information</a:t>
            </a:r>
          </a:p>
          <a:p>
            <a:pPr algn="ctr" fontAlgn="auto">
              <a:spcBef>
                <a:spcPts val="0"/>
              </a:spcBef>
              <a:spcAft>
                <a:spcPts val="0"/>
              </a:spcAft>
              <a:defRPr/>
            </a:pPr>
            <a:r>
              <a:rPr lang="en-US" dirty="0">
                <a:latin typeface="+mn-lt"/>
                <a:ea typeface="+mn-ea"/>
                <a:cs typeface="+mn-cs"/>
              </a:rPr>
              <a:t>System</a:t>
            </a:r>
          </a:p>
        </p:txBody>
      </p:sp>
      <p:sp>
        <p:nvSpPr>
          <p:cNvPr id="20" name="TextBox 19"/>
          <p:cNvSpPr txBox="1"/>
          <p:nvPr/>
        </p:nvSpPr>
        <p:spPr>
          <a:xfrm>
            <a:off x="1879600" y="4275138"/>
            <a:ext cx="1296988" cy="923925"/>
          </a:xfrm>
          <a:prstGeom prst="rect">
            <a:avLst/>
          </a:prstGeom>
          <a:noFill/>
          <a:ln>
            <a:solidFill>
              <a:schemeClr val="tx2">
                <a:lumMod val="60000"/>
                <a:lumOff val="40000"/>
              </a:schemeClr>
            </a:solidFill>
          </a:ln>
        </p:spPr>
        <p:txBody>
          <a:bodyPr wrap="none">
            <a:spAutoFit/>
          </a:bodyPr>
          <a:lstStyle/>
          <a:p>
            <a:pPr algn="ctr" fontAlgn="auto">
              <a:spcBef>
                <a:spcPts val="0"/>
              </a:spcBef>
              <a:spcAft>
                <a:spcPts val="0"/>
              </a:spcAft>
              <a:defRPr/>
            </a:pPr>
            <a:r>
              <a:rPr lang="en-US" dirty="0">
                <a:latin typeface="+mn-lt"/>
                <a:ea typeface="+mn-ea"/>
                <a:cs typeface="+mn-cs"/>
              </a:rPr>
              <a:t>Library</a:t>
            </a:r>
          </a:p>
          <a:p>
            <a:pPr algn="ctr" fontAlgn="auto">
              <a:spcBef>
                <a:spcPts val="0"/>
              </a:spcBef>
              <a:spcAft>
                <a:spcPts val="0"/>
              </a:spcAft>
              <a:defRPr/>
            </a:pPr>
            <a:r>
              <a:rPr lang="en-US" dirty="0">
                <a:latin typeface="+mn-lt"/>
                <a:ea typeface="+mn-ea"/>
                <a:cs typeface="+mn-cs"/>
              </a:rPr>
              <a:t>Information</a:t>
            </a:r>
          </a:p>
          <a:p>
            <a:pPr algn="ctr" fontAlgn="auto">
              <a:spcBef>
                <a:spcPts val="0"/>
              </a:spcBef>
              <a:spcAft>
                <a:spcPts val="0"/>
              </a:spcAft>
              <a:defRPr/>
            </a:pPr>
            <a:r>
              <a:rPr lang="en-US" dirty="0">
                <a:latin typeface="+mn-lt"/>
                <a:ea typeface="+mn-ea"/>
                <a:cs typeface="+mn-cs"/>
              </a:rPr>
              <a:t>Systems</a:t>
            </a:r>
          </a:p>
        </p:txBody>
      </p:sp>
      <p:sp>
        <p:nvSpPr>
          <p:cNvPr id="21" name="TextBox 20"/>
          <p:cNvSpPr txBox="1"/>
          <p:nvPr/>
        </p:nvSpPr>
        <p:spPr>
          <a:xfrm>
            <a:off x="427038" y="4275138"/>
            <a:ext cx="1095375" cy="646112"/>
          </a:xfrm>
          <a:prstGeom prst="rect">
            <a:avLst/>
          </a:prstGeom>
          <a:noFill/>
          <a:ln>
            <a:solidFill>
              <a:schemeClr val="tx2">
                <a:lumMod val="60000"/>
                <a:lumOff val="40000"/>
              </a:schemeClr>
            </a:solidFill>
          </a:ln>
        </p:spPr>
        <p:txBody>
          <a:bodyPr wrap="none">
            <a:spAutoFit/>
          </a:bodyPr>
          <a:lstStyle/>
          <a:p>
            <a:pPr algn="ctr" fontAlgn="auto">
              <a:spcBef>
                <a:spcPts val="0"/>
              </a:spcBef>
              <a:spcAft>
                <a:spcPts val="0"/>
              </a:spcAft>
              <a:defRPr/>
            </a:pPr>
            <a:r>
              <a:rPr lang="en-US" dirty="0">
                <a:latin typeface="+mn-lt"/>
                <a:ea typeface="+mn-ea"/>
                <a:cs typeface="+mn-cs"/>
              </a:rPr>
              <a:t>Academic</a:t>
            </a:r>
          </a:p>
          <a:p>
            <a:pPr algn="ctr" fontAlgn="auto">
              <a:spcBef>
                <a:spcPts val="0"/>
              </a:spcBef>
              <a:spcAft>
                <a:spcPts val="0"/>
              </a:spcAft>
              <a:defRPr/>
            </a:pPr>
            <a:r>
              <a:rPr lang="en-US" dirty="0">
                <a:latin typeface="+mn-lt"/>
                <a:ea typeface="+mn-ea"/>
                <a:cs typeface="+mn-cs"/>
              </a:rPr>
              <a:t>Analytics</a:t>
            </a:r>
          </a:p>
        </p:txBody>
      </p:sp>
      <p:sp>
        <p:nvSpPr>
          <p:cNvPr id="22" name="TextBox 21"/>
          <p:cNvSpPr txBox="1"/>
          <p:nvPr/>
        </p:nvSpPr>
        <p:spPr>
          <a:xfrm>
            <a:off x="2932113" y="5529263"/>
            <a:ext cx="1189037" cy="646112"/>
          </a:xfrm>
          <a:prstGeom prst="rect">
            <a:avLst/>
          </a:prstGeom>
          <a:noFill/>
          <a:ln>
            <a:solidFill>
              <a:schemeClr val="tx2">
                <a:lumMod val="60000"/>
                <a:lumOff val="40000"/>
              </a:schemeClr>
            </a:solidFill>
          </a:ln>
        </p:spPr>
        <p:txBody>
          <a:bodyPr wrap="none">
            <a:spAutoFit/>
          </a:bodyPr>
          <a:lstStyle/>
          <a:p>
            <a:pPr algn="ctr" fontAlgn="auto">
              <a:spcBef>
                <a:spcPts val="0"/>
              </a:spcBef>
              <a:spcAft>
                <a:spcPts val="0"/>
              </a:spcAft>
              <a:defRPr/>
            </a:pPr>
            <a:r>
              <a:rPr lang="en-US" dirty="0">
                <a:latin typeface="+mn-lt"/>
                <a:ea typeface="+mn-ea"/>
                <a:cs typeface="+mn-cs"/>
              </a:rPr>
              <a:t>Campus</a:t>
            </a:r>
          </a:p>
          <a:p>
            <a:pPr algn="ctr" fontAlgn="auto">
              <a:spcBef>
                <a:spcPts val="0"/>
              </a:spcBef>
              <a:spcAft>
                <a:spcPts val="0"/>
              </a:spcAft>
              <a:defRPr/>
            </a:pPr>
            <a:r>
              <a:rPr lang="en-US" dirty="0">
                <a:latin typeface="+mn-lt"/>
                <a:ea typeface="+mn-ea"/>
                <a:cs typeface="+mn-cs"/>
              </a:rPr>
              <a:t>Repository</a:t>
            </a:r>
          </a:p>
        </p:txBody>
      </p:sp>
      <p:sp>
        <p:nvSpPr>
          <p:cNvPr id="19468" name="TextBox 23"/>
          <p:cNvSpPr txBox="1">
            <a:spLocks noChangeArrowheads="1"/>
          </p:cNvSpPr>
          <p:nvPr/>
        </p:nvSpPr>
        <p:spPr bwMode="auto">
          <a:xfrm>
            <a:off x="3505200" y="6175375"/>
            <a:ext cx="5453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en-US" sz="3200" dirty="0" smtClean="0"/>
              <a:t>Open source @ Purchase</a:t>
            </a:r>
            <a:endParaRPr lang="en-US" sz="3200" dirty="0"/>
          </a:p>
        </p:txBody>
      </p:sp>
      <p:pic>
        <p:nvPicPr>
          <p:cNvPr id="19469" name="Picture 24" descr=" campuseailogo.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7038" y="2027238"/>
            <a:ext cx="21018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rot="5400000">
            <a:off x="3091657" y="1921668"/>
            <a:ext cx="1225550" cy="3540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6200000" flipH="1">
            <a:off x="4464050" y="2095500"/>
            <a:ext cx="971550" cy="260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6200000" flipH="1">
            <a:off x="5611812" y="1639888"/>
            <a:ext cx="847725" cy="539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6200000" flipH="1">
            <a:off x="7454900" y="1651001"/>
            <a:ext cx="1273175" cy="603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16200000" flipH="1">
            <a:off x="6892132" y="1512094"/>
            <a:ext cx="865187" cy="473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endCxn id="22" idx="0"/>
          </p:cNvCxnSpPr>
          <p:nvPr/>
        </p:nvCxnSpPr>
        <p:spPr>
          <a:xfrm rot="16200000" flipH="1">
            <a:off x="2338388" y="4340225"/>
            <a:ext cx="2027238" cy="3508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0800000" flipV="1">
            <a:off x="1522413" y="3335338"/>
            <a:ext cx="1223962" cy="93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3881438" y="3335338"/>
            <a:ext cx="2571750" cy="9398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5443538" y="3335338"/>
            <a:ext cx="1168400" cy="779462"/>
          </a:xfrm>
          <a:prstGeom prst="straightConnector1">
            <a:avLst/>
          </a:prstGeom>
          <a:ln>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16200000" flipH="1">
            <a:off x="6602413" y="3482975"/>
            <a:ext cx="554037" cy="25876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5400000">
            <a:off x="7623969" y="3345656"/>
            <a:ext cx="708025" cy="830263"/>
          </a:xfrm>
          <a:prstGeom prst="straightConnector1">
            <a:avLst/>
          </a:prstGeom>
          <a:ln>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endCxn id="20" idx="0"/>
          </p:cNvCxnSpPr>
          <p:nvPr/>
        </p:nvCxnSpPr>
        <p:spPr>
          <a:xfrm rot="5400000">
            <a:off x="2260601" y="3603625"/>
            <a:ext cx="939800" cy="4032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1854200" y="2589213"/>
            <a:ext cx="674688" cy="23653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V="1">
            <a:off x="1763713" y="3052763"/>
            <a:ext cx="636587" cy="28257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20" idx="2"/>
            <a:endCxn id="22" idx="1"/>
          </p:cNvCxnSpPr>
          <p:nvPr/>
        </p:nvCxnSpPr>
        <p:spPr>
          <a:xfrm rot="16200000" flipH="1">
            <a:off x="2404270" y="5323681"/>
            <a:ext cx="652462" cy="4032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endCxn id="19" idx="0"/>
          </p:cNvCxnSpPr>
          <p:nvPr/>
        </p:nvCxnSpPr>
        <p:spPr>
          <a:xfrm flipH="1">
            <a:off x="1075532" y="2362200"/>
            <a:ext cx="524668" cy="60483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4121150" y="3098800"/>
            <a:ext cx="319088"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rot="5400000">
            <a:off x="6870700" y="3197225"/>
            <a:ext cx="1177925" cy="206375"/>
          </a:xfrm>
          <a:prstGeom prst="straightConnector1">
            <a:avLst/>
          </a:prstGeom>
          <a:ln>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rot="16200000" flipH="1">
            <a:off x="3515519" y="3513931"/>
            <a:ext cx="1316038" cy="1292225"/>
          </a:xfrm>
          <a:prstGeom prst="straightConnector1">
            <a:avLst/>
          </a:prstGeom>
          <a:ln w="28575" cmpd="sng">
            <a:prstDash val="sysDot"/>
            <a:headEnd type="arrow"/>
            <a:tailEnd type="arrow"/>
          </a:ln>
        </p:spPr>
        <p:style>
          <a:lnRef idx="2">
            <a:schemeClr val="accent1"/>
          </a:lnRef>
          <a:fillRef idx="0">
            <a:schemeClr val="accent1"/>
          </a:fillRef>
          <a:effectRef idx="1">
            <a:schemeClr val="accent1"/>
          </a:effectRef>
          <a:fontRef idx="minor">
            <a:schemeClr val="tx1"/>
          </a:fontRef>
        </p:style>
      </p:cxnSp>
      <p:grpSp>
        <p:nvGrpSpPr>
          <p:cNvPr id="19489" name="Group 131"/>
          <p:cNvGrpSpPr>
            <a:grpSpLocks/>
          </p:cNvGrpSpPr>
          <p:nvPr/>
        </p:nvGrpSpPr>
        <p:grpSpPr bwMode="auto">
          <a:xfrm>
            <a:off x="2195513" y="487363"/>
            <a:ext cx="5859462" cy="908050"/>
            <a:chOff x="2195921" y="486763"/>
            <a:chExt cx="5858349" cy="909150"/>
          </a:xfrm>
        </p:grpSpPr>
        <p:pic>
          <p:nvPicPr>
            <p:cNvPr id="19493" name="Picture 10" descr="google-doc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77191" y="651935"/>
              <a:ext cx="563924" cy="53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4" name="Picture 11" descr="youtube_logo.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096326" y="555415"/>
              <a:ext cx="800118" cy="80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loud 13"/>
            <p:cNvSpPr/>
            <p:nvPr/>
          </p:nvSpPr>
          <p:spPr>
            <a:xfrm>
              <a:off x="2195921" y="486763"/>
              <a:ext cx="5858349" cy="909150"/>
            </a:xfrm>
            <a:prstGeom prst="cloud">
              <a:avLst/>
            </a:prstGeom>
            <a:noFill/>
            <a:ln/>
          </p:spPr>
          <p:style>
            <a:lnRef idx="1">
              <a:schemeClr val="accent1"/>
            </a:lnRef>
            <a:fillRef idx="3">
              <a:schemeClr val="accent1"/>
            </a:fillRef>
            <a:effectRef idx="2">
              <a:schemeClr val="accent1"/>
            </a:effectRef>
            <a:fontRef idx="minor">
              <a:schemeClr val="lt1"/>
            </a:fontRef>
          </p:style>
        </p:sp>
        <p:pic>
          <p:nvPicPr>
            <p:cNvPr id="19496" name="Picture 15" descr="flickr logo.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085878" y="606167"/>
              <a:ext cx="846259" cy="43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7" name="Picture 130" descr="icon-voicethread.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256816" y="651935"/>
              <a:ext cx="543038" cy="5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34" name="Straight Arrow Connector 133"/>
          <p:cNvCxnSpPr/>
          <p:nvPr/>
        </p:nvCxnSpPr>
        <p:spPr>
          <a:xfrm flipH="1">
            <a:off x="7010400" y="2617788"/>
            <a:ext cx="346076" cy="430212"/>
          </a:xfrm>
          <a:prstGeom prst="straightConnector1">
            <a:avLst/>
          </a:prstGeom>
          <a:ln>
            <a:solidFill>
              <a:schemeClr val="accent1">
                <a:alpha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592638" y="4808538"/>
            <a:ext cx="1157287" cy="646112"/>
          </a:xfrm>
          <a:prstGeom prst="rect">
            <a:avLst/>
          </a:prstGeom>
          <a:noFill/>
          <a:ln>
            <a:solidFill>
              <a:schemeClr val="tx2">
                <a:lumMod val="60000"/>
                <a:lumOff val="40000"/>
              </a:schemeClr>
            </a:solidFill>
          </a:ln>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en-US" dirty="0"/>
              <a:t>Live</a:t>
            </a:r>
          </a:p>
          <a:p>
            <a:pPr algn="ctr"/>
            <a:r>
              <a:rPr lang="en-US" dirty="0"/>
              <a:t>Classroom</a:t>
            </a:r>
          </a:p>
        </p:txBody>
      </p:sp>
      <p:pic>
        <p:nvPicPr>
          <p:cNvPr id="19492" name="Picture 124" descr="logo.jpg"/>
          <p:cNvPicPr>
            <a:picLocks noChangeAspect="1"/>
          </p:cNvPicPr>
          <p:nvPr/>
        </p:nvPicPr>
        <p:blipFill>
          <a:blip r:embed="rId14">
            <a:alphaModFix amt="50000"/>
            <a:extLst>
              <a:ext uri="{28A0092B-C50C-407E-A947-70E740481C1C}">
                <a14:useLocalDpi xmlns:a14="http://schemas.microsoft.com/office/drawing/2010/main" val="0"/>
              </a:ext>
            </a:extLst>
          </a:blip>
          <a:srcRect/>
          <a:stretch>
            <a:fillRect/>
          </a:stretch>
        </p:blipFill>
        <p:spPr bwMode="auto">
          <a:xfrm>
            <a:off x="5526088" y="4646613"/>
            <a:ext cx="549275" cy="5492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81600" y="4267200"/>
            <a:ext cx="481322" cy="830997"/>
          </a:xfrm>
          <a:prstGeom prst="rect">
            <a:avLst/>
          </a:prstGeom>
          <a:noFill/>
        </p:spPr>
        <p:txBody>
          <a:bodyPr wrap="none" rtlCol="0">
            <a:spAutoFit/>
          </a:bodyPr>
          <a:lstStyle/>
          <a:p>
            <a:r>
              <a:rPr lang="en-US" sz="4800" dirty="0" smtClean="0">
                <a:solidFill>
                  <a:srgbClr val="FF0000"/>
                </a:solidFill>
              </a:rPr>
              <a:t>*</a:t>
            </a:r>
            <a:endParaRPr lang="en-US" sz="4800" dirty="0">
              <a:solidFill>
                <a:srgbClr val="FF0000"/>
              </a:solidFill>
            </a:endParaRPr>
          </a:p>
        </p:txBody>
      </p:sp>
    </p:spTree>
    <p:extLst>
      <p:ext uri="{BB962C8B-B14F-4D97-AF65-F5344CB8AC3E}">
        <p14:creationId xmlns:p14="http://schemas.microsoft.com/office/powerpoint/2010/main" val="24752874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389" y="4953000"/>
            <a:ext cx="2056274" cy="1736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normAutofit fontScale="47500" lnSpcReduction="20000"/>
          </a:bodyPr>
          <a:lstStyle/>
          <a:p>
            <a:endParaRPr lang="en-US" dirty="0"/>
          </a:p>
          <a:p>
            <a:pPr marL="109728" indent="0" algn="ctr">
              <a:buNone/>
            </a:pPr>
            <a:r>
              <a:rPr lang="en-US" sz="2900" b="1" dirty="0"/>
              <a:t>Institute teams with </a:t>
            </a:r>
            <a:r>
              <a:rPr lang="en-US" sz="2900" b="1" dirty="0" err="1"/>
              <a:t>Udacity</a:t>
            </a:r>
            <a:r>
              <a:rPr lang="en-US" sz="2900" b="1" dirty="0"/>
              <a:t>, AT&amp;T to launch first-of-its-kind advanced degree program</a:t>
            </a:r>
          </a:p>
          <a:p>
            <a:pPr marL="109728" indent="0">
              <a:buNone/>
            </a:pPr>
            <a:endParaRPr lang="en-US" dirty="0" smtClean="0"/>
          </a:p>
          <a:p>
            <a:pPr marL="109728" indent="0">
              <a:buNone/>
            </a:pPr>
            <a:endParaRPr lang="en-US" dirty="0"/>
          </a:p>
          <a:p>
            <a:pPr marL="109728" indent="0">
              <a:buNone/>
            </a:pPr>
            <a:r>
              <a:rPr lang="en-US" b="1" dirty="0"/>
              <a:t>ATLANTA – May 14, 2013 </a:t>
            </a:r>
            <a:r>
              <a:rPr lang="en-US" dirty="0"/>
              <a:t>– The Georgia Institute of Technology College of Computing announced today that it will offer the first professional Online Master of Science degree in computer science (OMS CS) that can be earned completely through the “massive online” format. The degree will be provided in collaboration with online education leader </a:t>
            </a:r>
            <a:r>
              <a:rPr lang="en-US" dirty="0" err="1"/>
              <a:t>Udacity</a:t>
            </a:r>
            <a:r>
              <a:rPr lang="en-US" dirty="0"/>
              <a:t> Inc. and AT&amp;T.</a:t>
            </a:r>
          </a:p>
          <a:p>
            <a:pPr marL="109728" indent="0">
              <a:buNone/>
            </a:pPr>
            <a:endParaRPr lang="en-US" dirty="0"/>
          </a:p>
          <a:p>
            <a:pPr marL="109728" indent="0">
              <a:buNone/>
            </a:pPr>
            <a:endParaRPr lang="en-US" dirty="0" smtClean="0"/>
          </a:p>
          <a:p>
            <a:pPr marL="109728" indent="0">
              <a:buNone/>
            </a:pPr>
            <a:r>
              <a:rPr lang="en-US" dirty="0" smtClean="0"/>
              <a:t>All </a:t>
            </a:r>
            <a:r>
              <a:rPr lang="en-US" dirty="0"/>
              <a:t>OMS CS course content will be delivered via the massive open online course (MOOC) format, with enhanced support services for students enrolled in the degree program. </a:t>
            </a:r>
            <a:r>
              <a:rPr lang="en-US" sz="4400" b="1" i="1" dirty="0">
                <a:effectLst>
                  <a:outerShdw blurRad="38100" dist="38100" dir="2700000" algn="tl">
                    <a:srgbClr val="000000">
                      <a:alpha val="43137"/>
                    </a:srgbClr>
                  </a:outerShdw>
                </a:effectLst>
              </a:rPr>
              <a:t>Those students also will pay a fraction of the cost of traditional on-campus master’s programs; total tuition for the program is initially expected to be below $7,000.</a:t>
            </a:r>
            <a:r>
              <a:rPr lang="en-US" i="1" dirty="0"/>
              <a:t> </a:t>
            </a:r>
            <a:r>
              <a:rPr lang="en-US" dirty="0"/>
              <a:t>A pilot program, partly supported by a generous gift from AT&amp;T, will begin in the next academic year. Initial enrollment will be limited to a few hundred students recruited from AT&amp;T and Georgia Tech corporate affiliates. Enrollment is expected to expand gradually over the next three years</a:t>
            </a:r>
            <a:r>
              <a:rPr lang="en-US" dirty="0" smtClean="0"/>
              <a:t>.</a:t>
            </a:r>
          </a:p>
          <a:p>
            <a:pPr marL="109728" indent="0">
              <a:buNone/>
            </a:pPr>
            <a:endParaRPr lang="en-US" dirty="0" smtClean="0"/>
          </a:p>
          <a:p>
            <a:pPr marL="109728" indent="0">
              <a:buNone/>
            </a:pPr>
            <a:endParaRPr lang="en-US" dirty="0"/>
          </a:p>
          <a:p>
            <a:pPr marL="109728" indent="0">
              <a:buNone/>
            </a:pPr>
            <a:r>
              <a:rPr lang="en-US" dirty="0">
                <a:hlinkClick r:id="rId3"/>
              </a:rPr>
              <a:t>Source: http://www.omscs.gatech.edu/announcement/</a:t>
            </a:r>
            <a:endParaRPr lang="en-US" dirty="0"/>
          </a:p>
          <a:p>
            <a:pPr marL="109728" indent="0">
              <a:buNone/>
            </a:pPr>
            <a:endParaRPr lang="en-US" dirty="0"/>
          </a:p>
        </p:txBody>
      </p:sp>
      <p:sp>
        <p:nvSpPr>
          <p:cNvPr id="2" name="Title 1"/>
          <p:cNvSpPr>
            <a:spLocks noGrp="1"/>
          </p:cNvSpPr>
          <p:nvPr>
            <p:ph type="title"/>
          </p:nvPr>
        </p:nvSpPr>
        <p:spPr>
          <a:xfrm>
            <a:off x="457200" y="228600"/>
            <a:ext cx="8229600" cy="1143000"/>
          </a:xfrm>
        </p:spPr>
        <p:txBody>
          <a:bodyPr>
            <a:normAutofit/>
          </a:bodyPr>
          <a:lstStyle/>
          <a:p>
            <a:pPr algn="ctr"/>
            <a:r>
              <a:rPr lang="en-US" sz="3200" dirty="0"/>
              <a:t>Georgia Tech Announces Massive Online Master's Degree In Computer </a:t>
            </a:r>
            <a:r>
              <a:rPr lang="en-US" sz="3200" dirty="0" smtClean="0"/>
              <a:t>Science</a:t>
            </a:r>
            <a:endParaRPr lang="en-US" sz="3200" dirty="0"/>
          </a:p>
        </p:txBody>
      </p:sp>
    </p:spTree>
    <p:extLst>
      <p:ext uri="{BB962C8B-B14F-4D97-AF65-F5344CB8AC3E}">
        <p14:creationId xmlns:p14="http://schemas.microsoft.com/office/powerpoint/2010/main" val="35203156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a:t>
            </a:r>
            <a:endParaRPr lang="en-US" dirty="0"/>
          </a:p>
        </p:txBody>
      </p:sp>
      <p:pic>
        <p:nvPicPr>
          <p:cNvPr id="4"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3038614" cy="85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862" y="6626"/>
            <a:ext cx="128587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4859" y="2731419"/>
            <a:ext cx="22860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651" y="2091525"/>
            <a:ext cx="2291521" cy="549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651" y="4891499"/>
            <a:ext cx="2454927" cy="828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2078" y="4891499"/>
            <a:ext cx="26574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460" y="4191000"/>
            <a:ext cx="2535063" cy="473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38614" y="3398169"/>
            <a:ext cx="2133600" cy="112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3017" y="2091525"/>
            <a:ext cx="2895599" cy="870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33197" y="2115847"/>
            <a:ext cx="3021616" cy="822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83013" y="3367338"/>
            <a:ext cx="29718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29542" y="4292966"/>
            <a:ext cx="2828925" cy="553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54450" y="5515386"/>
            <a:ext cx="282892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7585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COA Regional Forum January 2013</a:t>
            </a:r>
          </a:p>
          <a:p>
            <a:endParaRPr lang="en-US" dirty="0"/>
          </a:p>
          <a:p>
            <a:r>
              <a:rPr lang="en-US" dirty="0" smtClean="0"/>
              <a:t>Moodle Moot for Systems Administrators</a:t>
            </a:r>
          </a:p>
          <a:p>
            <a:endParaRPr lang="en-US" dirty="0"/>
          </a:p>
          <a:p>
            <a:endParaRPr lang="en-US" dirty="0"/>
          </a:p>
        </p:txBody>
      </p:sp>
      <p:sp>
        <p:nvSpPr>
          <p:cNvPr id="2" name="Title 1"/>
          <p:cNvSpPr>
            <a:spLocks noGrp="1"/>
          </p:cNvSpPr>
          <p:nvPr>
            <p:ph type="title"/>
          </p:nvPr>
        </p:nvSpPr>
        <p:spPr/>
        <p:txBody>
          <a:bodyPr/>
          <a:lstStyle/>
          <a:p>
            <a:r>
              <a:rPr lang="en-US" dirty="0" smtClean="0"/>
              <a:t>The Breakthrough</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505200"/>
            <a:ext cx="3322065" cy="2501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399" y="4512100"/>
            <a:ext cx="1983368" cy="70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86" y="3295689"/>
            <a:ext cx="1830321" cy="106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417" y="3554896"/>
            <a:ext cx="22923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086" y="4390401"/>
            <a:ext cx="2454927" cy="828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004715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651</TotalTime>
  <Words>841</Words>
  <Application>Microsoft Macintosh PowerPoint</Application>
  <PresentationFormat>On-screen Show (4:3)</PresentationFormat>
  <Paragraphs>175</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Web Meeting Tools in the “SUNY Nebula” </vt:lpstr>
      <vt:lpstr>Speaker Introductions</vt:lpstr>
      <vt:lpstr>Why Nebula?</vt:lpstr>
      <vt:lpstr>PowerPoint Presentation</vt:lpstr>
      <vt:lpstr>Why Best Source @ Delhi</vt:lpstr>
      <vt:lpstr>PowerPoint Presentation</vt:lpstr>
      <vt:lpstr>Georgia Tech Announces Massive Online Master's Degree In Computer Science</vt:lpstr>
      <vt:lpstr>in</vt:lpstr>
      <vt:lpstr>The Breakthrough</vt:lpstr>
      <vt:lpstr>SUNYMoodleUsersGroup.org</vt:lpstr>
      <vt:lpstr>The Projects</vt:lpstr>
      <vt:lpstr>Development in the Nebula</vt:lpstr>
      <vt:lpstr>Web Meeting Goals</vt:lpstr>
      <vt:lpstr>PowerPoint Presentation</vt:lpstr>
      <vt:lpstr>PowerPoint Presentation</vt:lpstr>
      <vt:lpstr>Common Third Party Pieces</vt:lpstr>
      <vt:lpstr>BBB Demonstration</vt:lpstr>
      <vt:lpstr>OM Demonstration</vt:lpstr>
      <vt:lpstr>Rising to the top</vt:lpstr>
      <vt:lpstr>Integration &amp; Access</vt:lpstr>
      <vt:lpstr>View from Purchase - Admin</vt:lpstr>
      <vt:lpstr>View from Purchase - Usage</vt:lpstr>
      <vt:lpstr>View from Purchase - Plans</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WebMeetings in the “SUNY Nebula”</dc:title>
  <dc:creator>May, Scott</dc:creator>
  <cp:lastModifiedBy>Keith Landa</cp:lastModifiedBy>
  <cp:revision>65</cp:revision>
  <dcterms:created xsi:type="dcterms:W3CDTF">2013-06-14T18:38:37Z</dcterms:created>
  <dcterms:modified xsi:type="dcterms:W3CDTF">2013-06-19T07:19:47Z</dcterms:modified>
</cp:coreProperties>
</file>