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oogle.com/appsstatus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google.com/a/bin/answer.py?hl=en&amp;answer=100458" Type="http://schemas.openxmlformats.org/officeDocument/2006/relationships/hyperlink" TargetMode="External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http://www.cvent.com/d/scqth8?dvce=2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204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 Stony Brook</a:t>
            </a:r>
          </a:p>
          <a:p>
            <a:pPr algn="ctr" rtl="0" lvl="0">
              <a:buNone/>
            </a:pPr>
            <a:r>
              <a:rPr sz="3600" lang="en"/>
              <a:t>University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sz="3600" lang="en">
                <a:solidFill>
                  <a:srgbClr val="999999"/>
                </a:solidFill>
              </a:rPr>
              <a:t>Move to Google Apps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Experiences and Lessons Learned</a:t>
            </a:r>
          </a:p>
          <a:p>
            <a:pPr algn="ctr" rtl="0" lvl="0">
              <a:buNone/>
            </a:pPr>
            <a:r>
              <a:rPr sz="3600" lang="en"/>
              <a:t>an Admin's Perspective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3" name="Shape 33"/>
          <p:cNvSpPr/>
          <p:nvPr/>
        </p:nvSpPr>
        <p:spPr>
          <a:xfrm>
            <a:off y="3299826" x="3601287"/>
            <a:ext cy="750436" cx="17180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1804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Not as Expected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764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-Admin Control Panel lacking features including: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email logs only going back 30 days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can not effectively administer sites and docs without third party tools.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can not tell who deleted documents out of a     mail file for those files with delegated access.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Not As Expected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-Uptime and Response Time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"This issue is affecting less than 0.007 percent of the Google Mail user base. The affected users are unable to access Google Mail," </a:t>
            </a:r>
          </a:p>
          <a:p>
            <a:r>
              <a:t/>
            </a:r>
          </a:p>
          <a:p>
            <a:pPr rtl="0" lvl="0"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http://www.google.com/appsstatus</a:t>
            </a:r>
          </a:p>
          <a:p>
            <a:r>
              <a:t/>
            </a:r>
          </a:p>
          <a:p>
            <a:pPr>
              <a:buNone/>
            </a:pPr>
            <a:r>
              <a:rPr sz="2400" lang="en">
                <a:solidFill>
                  <a:srgbClr val="1C4587"/>
                </a:solidFill>
              </a:rPr>
              <a:t>http://downrightnow.com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Not as Expected	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-Google has it's own limits related to download bandwidth and email spamming that can not be overridden.</a:t>
            </a:r>
          </a:p>
          <a:p>
            <a:pPr rtl="0" lvl="0">
              <a:buNone/>
            </a:pPr>
            <a:r>
              <a:rPr lang="en"/>
              <a:t>-See  below for Bandwidth Limits-&gt; http://support.google.com/a/bin/answer.py?hl=en&amp;answer=1071518</a:t>
            </a:r>
          </a:p>
          <a:p>
            <a:pPr rtl="0" lvl="0">
              <a:buNone/>
            </a:pPr>
            <a:r>
              <a:rPr lang="en"/>
              <a:t>-See below for receiving email limits -&gt; </a:t>
            </a:r>
          </a:p>
          <a:p>
            <a:pPr rtl="0" lvl="0">
              <a:buNone/>
            </a:pPr>
            <a:r>
              <a:rPr lang="en"/>
              <a:t>http://support.google.com/a/bin/answer.py?hl=en&amp;answer=1366776&amp;topic=28609&amp;ctx=topic</a:t>
            </a:r>
          </a:p>
          <a:p>
            <a:pPr>
              <a:buNone/>
            </a:pPr>
            <a:r>
              <a:rPr lang="en"/>
              <a:t>- Storage Limits for Google Drive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Not as Expected	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-No built in way for end users to encrypt email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-no way to tell if account is compromised and sending out spam 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-no way to recover email deleted permanently from Trash or Spam without purchasing Google Message Vault.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http://support.google.com/a/bin/answer.py?hl=en&amp;answer=112445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Not as Expected	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-Full login information (username, IP, log in and log out time) is only avaliable from Google with a court order.</a:t>
            </a:r>
          </a:p>
          <a:p>
            <a:pPr rtl="0" lvl="0">
              <a:buNone/>
            </a:pPr>
            <a:r>
              <a:rPr lang="en"/>
              <a:t>-No simple way to move a commercial Gmail account (email, contacts, chat contacts, docs, calendar) to an Google Apps account or from one Google Apps domain to another. </a:t>
            </a:r>
          </a:p>
          <a:p>
            <a:pPr>
              <a:buNone/>
            </a:pPr>
            <a:r>
              <a:rPr lang="en"/>
              <a:t>-Can use GAMME tool to migrate from an IMAP server to Google.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Spent Additional Money On	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-Purchasing Applications to replace ones that were developed in-house in Notes</a:t>
            </a:r>
          </a:p>
          <a:p>
            <a:pPr rtl="0" lvl="0">
              <a:buNone/>
            </a:pPr>
            <a:r>
              <a:rPr lang="en"/>
              <a:t>-Users that want additional Drive space.  </a:t>
            </a:r>
          </a:p>
          <a:p>
            <a:pPr rtl="0" lvl="0">
              <a:buNone/>
            </a:pPr>
            <a:r>
              <a:rPr lang="en"/>
              <a:t>hard and soft quotas would be useful!</a:t>
            </a:r>
          </a:p>
          <a:p>
            <a:pPr rtl="0" lvl="0">
              <a:buNone/>
            </a:pPr>
            <a:r>
              <a:rPr lang="en"/>
              <a:t>-No built in eDiscovery solution, need to purchase Google Apps Vault.</a:t>
            </a:r>
          </a:p>
          <a:p>
            <a:pPr rtl="0" lvl="0">
              <a:buNone/>
            </a:pPr>
            <a:r>
              <a:rPr lang="en"/>
              <a:t>(Can not enable Hangouts with Vault)</a:t>
            </a:r>
          </a:p>
          <a:p>
            <a:pPr rtl="0" lvl="0">
              <a:buNone/>
            </a:pPr>
            <a:r>
              <a:rPr lang="en"/>
              <a:t>-No built in backup and recovery</a:t>
            </a:r>
          </a:p>
          <a:p>
            <a:pPr>
              <a:buNone/>
            </a:pPr>
            <a:r>
              <a:rPr lang="en"/>
              <a:t>-Password resets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Google Tips	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61582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-Turn on SSL</a:t>
            </a:r>
          </a:p>
          <a:p>
            <a:pPr rtl="0" lvl="0">
              <a:buNone/>
            </a:pPr>
            <a:r>
              <a:rPr lang="en"/>
              <a:t>- Get Apps Updates </a:t>
            </a:r>
            <a:r>
              <a:rPr sz="1800" lang="en">
                <a:solidFill>
                  <a:srgbClr val="676767"/>
                </a:solidFill>
                <a:latin typeface="Verdana"/>
                <a:ea typeface="Verdana"/>
                <a:cs typeface="Verdana"/>
                <a:sym typeface="Verdana"/>
              </a:rPr>
              <a:t>http://googleappsupdates.blogspot.com/</a:t>
            </a:r>
          </a:p>
          <a:p>
            <a:pPr rtl="0" lvl="0">
              <a:buNone/>
            </a:pPr>
            <a:r>
              <a:rPr lang="en"/>
              <a:t>-Barebones domain does not allow users who forgot password to reset it themselves.  Need to build a front end, SSO or password sync (GAPS) with AD.</a:t>
            </a:r>
          </a:p>
          <a:p>
            <a:pPr rtl="0" lvl="0">
              <a:buNone/>
            </a:pPr>
            <a:r>
              <a:rPr lang="en"/>
              <a:t>-Use two factor authentication for Admin accounts and hide account.  Super Admins can delete the whole Domain!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Scary Stuff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2" name="Shape 132"/>
          <p:cNvSpPr/>
          <p:nvPr/>
        </p:nvSpPr>
        <p:spPr>
          <a:xfrm>
            <a:off y="857250" x="0"/>
            <a:ext cy="5143500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Google Tips	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-Multiple Domains can be controlled by one Control Panel</a:t>
            </a:r>
          </a:p>
          <a:p>
            <a:pPr rtl="0" lvl="0">
              <a:buNone/>
            </a:pPr>
            <a:r>
              <a:rPr lang="en"/>
              <a:t>-Additional Google Drive Space for EDU customers can be purchased from a Third Party Provider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 Get Data Out of Apps</a:t>
            </a:r>
          </a:p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http://support.google.com/a/bin/answer.py?hl=en&amp;answer=100458</a:t>
            </a:r>
          </a:p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/>
              <a:t>above only for end users to do so.</a:t>
            </a:r>
          </a:p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/>
              <a:t>-</a:t>
            </a:r>
            <a:r>
              <a:rPr lang="en"/>
              <a:t>GAM Tool Indispensible</a:t>
            </a:r>
          </a:p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/>
              <a:t>http://code.google.com/p/google-apps-manager/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Google Tips	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589775" x="457200"/>
            <a:ext cy="4931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222222"/>
                </a:solidFill>
              </a:rPr>
              <a:t>-Create Google Domains</a:t>
            </a:r>
          </a:p>
          <a:p>
            <a:pPr rtl="0" lvl="0">
              <a:buNone/>
            </a:pPr>
            <a:r>
              <a:rPr lang="en">
                <a:solidFill>
                  <a:srgbClr val="222222"/>
                </a:solidFill>
              </a:rPr>
              <a:t>http://www.google.com/a/cpanel/education/new</a:t>
            </a:r>
          </a:p>
          <a:p>
            <a:pPr rtl="0" lvl="0">
              <a:buNone/>
            </a:pPr>
            <a:r>
              <a:rPr lang="en"/>
              <a:t>-Suspend Accounts Instead of Deleting Them</a:t>
            </a:r>
          </a:p>
          <a:p>
            <a:pPr rtl="0" lvl="0">
              <a:buNone/>
            </a:pPr>
            <a:r>
              <a:rPr lang="en"/>
              <a:t>-https://xxx.google.com/a/stonybrook.edu </a:t>
            </a:r>
          </a:p>
          <a:p>
            <a:pPr rtl="0" lvl="0">
              <a:buNone/>
            </a:pPr>
            <a:r>
              <a:rPr lang="en"/>
              <a:t>where xxx = admin, drive, mail, groups, calendar works!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 Why an Admin's Perspective?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0" name="Shape 40"/>
          <p:cNvSpPr/>
          <p:nvPr/>
        </p:nvSpPr>
        <p:spPr>
          <a:xfrm>
            <a:off y="1600200" x="552125"/>
            <a:ext cy="3457575" cx="5922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Additional Services	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-SUNY Counsel informs us not to turn on any services beyond the core 7.  Other apps are "consumer services".</a:t>
            </a:r>
          </a:p>
          <a:p>
            <a:pPr rtl="0" lvl="0">
              <a:buNone/>
            </a:pPr>
            <a:r>
              <a:rPr lang="en"/>
              <a:t>- Not the same experience as a regular Gmail user if you do not turn them on.</a:t>
            </a:r>
          </a:p>
          <a:p>
            <a:pPr rtl="0" lvl="0">
              <a:buNone/>
            </a:pPr>
            <a:r>
              <a:rPr lang="en"/>
              <a:t>- Many things either do not work or simply break if you do not turn on.  No Google+, Hangouts, Group, etc.</a:t>
            </a:r>
          </a:p>
          <a:p>
            <a:pPr>
              <a:buNone/>
            </a:pPr>
            <a:r>
              <a:rPr lang="en"/>
              <a:t>-Anyone notice Talk transitioned to Google Hangouts recently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SSO or Not?	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-Google out of the box does not have a way for end users to change their passwords.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-Stony Brook used SSO - Jasig CAS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-IMAP and Mobile Clients do not use SSO.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-Sync Google Passwords from AD</a:t>
            </a:r>
          </a:p>
          <a:p>
            <a:pPr>
              <a:buNone/>
            </a:pPr>
            <a:r>
              <a:rPr lang="en"/>
              <a:t>Google Apps Password Sync (GAPS) is free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Patrick.Iannuccilli@stonybrook.edu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                  </a:t>
            </a:r>
            <a:r>
              <a:rPr sz="2400" lang="en">
                <a:solidFill>
                  <a:srgbClr val="990000"/>
                </a:solidFill>
              </a:rPr>
              <a:t> Please fill out evaluation form.</a:t>
            </a:r>
          </a:p>
          <a:p>
            <a:pPr rtl="0" lvl="0">
              <a:buNone/>
            </a:pPr>
            <a:r>
              <a:rPr sz="2400" lang="en">
                <a:solidFill>
                  <a:srgbClr val="990000"/>
                </a:solidFill>
              </a:rPr>
              <a:t>                                 Thank You! </a:t>
            </a:r>
            <a:r>
              <a:rPr lang="en"/>
              <a:t>               </a:t>
            </a:r>
          </a:p>
          <a:p>
            <a:pPr rtl="0" lvl="0">
              <a:buNone/>
            </a:pPr>
            <a:r>
              <a:rPr sz="1400" lang="en"/>
              <a:t>                                  </a:t>
            </a:r>
            <a:r>
              <a:rPr sz="2400" lang="en"/>
              <a:t> </a:t>
            </a:r>
            <a:r>
              <a:rPr u="sng" sz="2400" lang="en">
                <a:solidFill>
                  <a:srgbClr val="0000FF"/>
                </a:solidFill>
                <a:hlinkClick r:id="rId3"/>
              </a:rPr>
              <a:t>http://www.cvent.com/d/scqth8?dvce=2</a:t>
            </a:r>
          </a:p>
          <a:p>
            <a:pPr rtl="0" lvl="0">
              <a:buNone/>
            </a:pPr>
            <a:r>
              <a:rPr lang="en"/>
              <a:t>            </a:t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              </a:t>
            </a:r>
          </a:p>
        </p:txBody>
      </p:sp>
      <p:sp>
        <p:nvSpPr>
          <p:cNvPr id="163" name="Shape 163"/>
          <p:cNvSpPr/>
          <p:nvPr/>
        </p:nvSpPr>
        <p:spPr>
          <a:xfrm>
            <a:off y="3199875" x="2257350"/>
            <a:ext cy="3368023" cx="36294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History	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0000"/>
                </a:solidFill>
              </a:rPr>
              <a:t>June 2011</a:t>
            </a:r>
            <a:r>
              <a:rPr lang="en"/>
              <a:t> - CIO asks that email systems be reviewed.  Steering Committee created to issue a recommendation.</a:t>
            </a:r>
          </a:p>
          <a:p>
            <a:pPr rtl="0" lvl="0">
              <a:buNone/>
            </a:pPr>
            <a:r>
              <a:rPr lang="en">
                <a:solidFill>
                  <a:srgbClr val="FF0000"/>
                </a:solidFill>
              </a:rPr>
              <a:t>December 2011</a:t>
            </a:r>
            <a:r>
              <a:rPr lang="en"/>
              <a:t> - Steering Committee picks Google Apps over Office 365</a:t>
            </a:r>
          </a:p>
          <a:p>
            <a:pPr rtl="0" lvl="0">
              <a:buNone/>
            </a:pPr>
            <a:r>
              <a:rPr lang="en">
                <a:solidFill>
                  <a:srgbClr val="FF0000"/>
                </a:solidFill>
              </a:rPr>
              <a:t>April 2012 </a:t>
            </a:r>
            <a:r>
              <a:rPr lang="en"/>
              <a:t>- Pilot Group put on GAPPS.</a:t>
            </a:r>
          </a:p>
          <a:p>
            <a:pPr rtl="0" lvl="0">
              <a:buNone/>
            </a:pPr>
            <a:r>
              <a:rPr lang="en">
                <a:solidFill>
                  <a:srgbClr val="FF0000"/>
                </a:solidFill>
              </a:rPr>
              <a:t>December 2012</a:t>
            </a:r>
            <a:r>
              <a:rPr lang="en"/>
              <a:t> - All Students and 65% of Notes users migrated to GAPPS.</a:t>
            </a:r>
          </a:p>
          <a:p>
            <a:pPr rtl="0" lvl="0">
              <a:buNone/>
            </a:pPr>
            <a:r>
              <a:rPr lang="en">
                <a:solidFill>
                  <a:srgbClr val="FF0000"/>
                </a:solidFill>
              </a:rPr>
              <a:t>June 2013</a:t>
            </a:r>
            <a:r>
              <a:rPr lang="en"/>
              <a:t> -  Almost All Notes Users Moved.  </a:t>
            </a:r>
          </a:p>
          <a:p>
            <a:pPr>
              <a:buNone/>
            </a:pPr>
            <a:r>
              <a:rPr lang="en">
                <a:solidFill>
                  <a:srgbClr val="FF0000"/>
                </a:solidFill>
              </a:rPr>
              <a:t>December 2013</a:t>
            </a:r>
            <a:r>
              <a:rPr lang="en"/>
              <a:t> - Applications Moved.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Old Email Environment	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About a dozen different email Systems including:</a:t>
            </a:r>
          </a:p>
          <a:p>
            <a:pPr rtl="0" lvl="0">
              <a:buNone/>
            </a:pPr>
            <a:r>
              <a:rPr lang="en"/>
              <a:t>Lotus Notes (5,000 Faculty and Staff main campus and 1,500 School Of Nursing users)</a:t>
            </a:r>
          </a:p>
          <a:p>
            <a:pPr rtl="0" lvl="0">
              <a:buNone/>
            </a:pPr>
            <a:r>
              <a:rPr lang="en"/>
              <a:t>SUN Mail  (30,000 Students)</a:t>
            </a:r>
          </a:p>
          <a:p>
            <a:pPr rtl="0" lvl="0">
              <a:buNone/>
            </a:pPr>
            <a:r>
              <a:rPr lang="en"/>
              <a:t>Exchange (7,000 Hospital and Other Main Campus Departments)</a:t>
            </a:r>
          </a:p>
          <a:p>
            <a:pPr rtl="0" lvl="0">
              <a:buNone/>
            </a:pPr>
            <a:r>
              <a:rPr lang="en"/>
              <a:t>Google Apps (Department of 150)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New Email Environment	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-Google Apps for Faculty / Staff and Students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-Exchange for Hospital, predominantly Google Apps for Main Campus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-Have moved departments using email systems outside of DoIT into Google (Electrical Engineering, Pharmacology,  Math, and Astronomy).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Did not Move to Cloud	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Computer Accounts Application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EPO @stonybrook.edu mail redirect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Listserv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Mail Flow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>
            <a:off y="-104923" x="0"/>
            <a:ext cy="7067849" cx="914400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Good	or Better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-Standardized on an @stonybrook.edu email address for all Students, Faculty and Staff</a:t>
            </a:r>
          </a:p>
          <a:p>
            <a:pPr rtl="0" lvl="0">
              <a:buNone/>
            </a:pPr>
            <a:r>
              <a:rPr lang="en"/>
              <a:t>-Standardized on Chrome as preferred mail client</a:t>
            </a:r>
          </a:p>
          <a:p>
            <a:pPr rtl="0" lvl="0">
              <a:buNone/>
            </a:pPr>
            <a:r>
              <a:rPr lang="en"/>
              <a:t>-Mobile Device Support excluding BlackBerry</a:t>
            </a:r>
          </a:p>
          <a:p>
            <a:pPr rtl="0" lvl="0">
              <a:buNone/>
            </a:pPr>
            <a:r>
              <a:rPr lang="en"/>
              <a:t>-Users can create and manage their own calendars </a:t>
            </a:r>
          </a:p>
          <a:p>
            <a:pPr rtl="0" lvl="0">
              <a:buNone/>
            </a:pPr>
            <a:r>
              <a:rPr lang="en"/>
              <a:t>-Drive, Calendar, Talk and Groups are integrated into the product and work well via Chrome.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Good or Better	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-25 GB Email quota, 5 GB Drive quota</a:t>
            </a:r>
          </a:p>
          <a:p>
            <a:pPr rtl="0" lvl="0">
              <a:buNone/>
            </a:pPr>
            <a:r>
              <a:rPr lang="en"/>
              <a:t>New Combined Quota Coming Soon!</a:t>
            </a:r>
          </a:p>
          <a:p>
            <a:pPr rtl="0" lvl="0">
              <a:buNone/>
            </a:pPr>
            <a:r>
              <a:rPr lang="en"/>
              <a:t>Can buy additional Drive space thru a reseller</a:t>
            </a:r>
          </a:p>
          <a:p>
            <a:pPr rtl="0" lvl="0">
              <a:buNone/>
            </a:pPr>
            <a:r>
              <a:rPr lang="en"/>
              <a:t>-Allow users to access email a variety of ways compared to Notes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-Eliminated the BlackBerry Server</a:t>
            </a:r>
          </a:p>
          <a:p>
            <a:pPr rtl="0" lvl="0">
              <a:buNone/>
            </a:pPr>
            <a:r>
              <a:rPr lang="en"/>
              <a:t>-Eventually Eliminate Cost of Notes Software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-Eventually Eliminate Notes Hardware Costs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-GAMLN Migration Tool Great!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