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16"/>
  </p:notesMasterIdLst>
  <p:handoutMasterIdLst>
    <p:handoutMasterId r:id="rId17"/>
  </p:handoutMasterIdLst>
  <p:sldIdLst>
    <p:sldId id="334" r:id="rId2"/>
    <p:sldId id="381" r:id="rId3"/>
    <p:sldId id="382" r:id="rId4"/>
    <p:sldId id="376" r:id="rId5"/>
    <p:sldId id="358" r:id="rId6"/>
    <p:sldId id="368" r:id="rId7"/>
    <p:sldId id="346" r:id="rId8"/>
    <p:sldId id="378" r:id="rId9"/>
    <p:sldId id="359" r:id="rId10"/>
    <p:sldId id="375" r:id="rId11"/>
    <p:sldId id="343" r:id="rId12"/>
    <p:sldId id="379" r:id="rId13"/>
    <p:sldId id="380" r:id="rId14"/>
    <p:sldId id="361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>
          <p15:clr>
            <a:srgbClr val="A4A3A4"/>
          </p15:clr>
        </p15:guide>
        <p15:guide id="2" orient="horz" pos="3875">
          <p15:clr>
            <a:srgbClr val="A4A3A4"/>
          </p15:clr>
        </p15:guide>
        <p15:guide id="3" orient="horz" pos="2917">
          <p15:clr>
            <a:srgbClr val="A4A3A4"/>
          </p15:clr>
        </p15:guide>
        <p15:guide id="4" pos="2879">
          <p15:clr>
            <a:srgbClr val="A4A3A4"/>
          </p15:clr>
        </p15:guide>
        <p15:guide id="5" pos="5615">
          <p15:clr>
            <a:srgbClr val="A4A3A4"/>
          </p15:clr>
        </p15:guide>
        <p15:guide id="6" pos="35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DDDDD"/>
    <a:srgbClr val="DC0000"/>
    <a:srgbClr val="D60000"/>
    <a:srgbClr val="C40000"/>
    <a:srgbClr val="B2B2B2"/>
    <a:srgbClr val="FFFFFF"/>
    <a:srgbClr val="000000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8"/>
    <p:restoredTop sz="95073" autoAdjust="0"/>
  </p:normalViewPr>
  <p:slideViewPr>
    <p:cSldViewPr snapToGrid="0">
      <p:cViewPr varScale="1">
        <p:scale>
          <a:sx n="124" d="100"/>
          <a:sy n="124" d="100"/>
        </p:scale>
        <p:origin x="392" y="184"/>
      </p:cViewPr>
      <p:guideLst>
        <p:guide orient="horz" pos="724"/>
        <p:guide orient="horz" pos="3875"/>
        <p:guide orient="horz" pos="2917"/>
        <p:guide pos="2879"/>
        <p:guide pos="5615"/>
        <p:guide pos="359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B41676A7-AF26-4DEC-9752-C86E4A3B519C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5F06ECF3-CB16-44CC-8C3B-A8B19F380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5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3" tIns="43247" rIns="86493" bIns="43247" numCol="1" anchor="t" anchorCtr="0" compatLnSpc="1">
            <a:prstTxWarp prst="textNoShape">
              <a:avLst/>
            </a:prstTxWarp>
          </a:bodyPr>
          <a:lstStyle>
            <a:lvl1pPr defTabSz="865188">
              <a:defRPr sz="1100"/>
            </a:lvl1pPr>
          </a:lstStyle>
          <a:p>
            <a:endParaRPr lang="en-US" alt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3" tIns="43247" rIns="86493" bIns="43247" numCol="1" anchor="t" anchorCtr="0" compatLnSpc="1">
            <a:prstTxWarp prst="textNoShape">
              <a:avLst/>
            </a:prstTxWarp>
          </a:bodyPr>
          <a:lstStyle>
            <a:lvl1pPr algn="r" defTabSz="865188">
              <a:defRPr sz="1100"/>
            </a:lvl1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3" tIns="43247" rIns="86493" bIns="43247" numCol="1" anchor="b" anchorCtr="0" compatLnSpc="1">
            <a:prstTxWarp prst="textNoShape">
              <a:avLst/>
            </a:prstTxWarp>
          </a:bodyPr>
          <a:lstStyle>
            <a:lvl1pPr defTabSz="865188">
              <a:defRPr sz="1100"/>
            </a:lvl1pPr>
          </a:lstStyle>
          <a:p>
            <a:endParaRPr lang="en-US" alt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3" tIns="43247" rIns="86493" bIns="43247" numCol="1" anchor="b" anchorCtr="0" compatLnSpc="1">
            <a:prstTxWarp prst="textNoShape">
              <a:avLst/>
            </a:prstTxWarp>
          </a:bodyPr>
          <a:lstStyle>
            <a:lvl1pPr algn="r" defTabSz="865188">
              <a:defRPr sz="1100">
                <a:cs typeface="Arial" panose="020B0604020202020204" pitchFamily="34" charset="0"/>
              </a:defRPr>
            </a:lvl1pPr>
          </a:lstStyle>
          <a:p>
            <a:fld id="{ED9C8472-AA60-48A2-B475-84BE31155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098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208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26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076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67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72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057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199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92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23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5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(10/9/14 12:10) -----</a:t>
            </a:r>
          </a:p>
          <a:p>
            <a:r>
              <a:rPr lang="en-US"/>
              <a:t>Not going to wait to start the other 2...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259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259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8472-AA60-48A2-B475-84BE31155E4A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53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72C57D6C-D0B5-4BC3-9A70-7C236A9AA022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59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DC7C1BE-F238-422C-8AB7-2D1143738D2F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71B7AD0-B1C3-4C35-BD61-D2321212C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56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8B5D3-BFA4-44B4-8F5C-1B57CE135BFF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397E-4315-4563-8F0B-D1C54D928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40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8D266-9AC4-4E48-AFF5-45E642EE523D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615EB-2521-403E-BFC4-FB5395533D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64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59E18B4C-9CCC-4DD3-9E5C-50D56DCA0DDC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064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ADC0051D-C0F9-4CD1-BB44-6E1AE786205D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8634A-4A77-4C2D-AFD1-8EF3D1DD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8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3CA1F7-FFC6-4466-81F9-11669F914097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A0B6-ECD3-4E96-BF32-6703EAB4F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70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B5072-376B-464A-AFAB-68585D6FA280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C41985F-8FDA-41C7-A8E8-8B8DAE2AF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87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E1E454-EBA3-42FD-AD4A-25AC33CD751D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E3289F0-0537-4737-B289-C8D5F40C1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580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F0DA9759-11C2-4262-B4D0-574CAB30FD75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FC5CAF2-69CB-47B2-A539-0C49C0AEE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174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0425AC-BB49-48DB-A693-10A708033186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F54CC-48D2-4194-B976-B76AF0088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30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94F8C-7336-4B4C-AC3B-248B06D96D6C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89C7D-865C-4091-BF80-315A124B2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68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23209-8CC0-404E-A5A9-8F6413420C89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74EDD-29A1-47BF-951B-6357B2C4E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9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68400"/>
            <a:ext cx="4038600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400"/>
            <a:ext cx="4038600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1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2A8E1-3F82-4867-9929-0EB8EAF84E75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A5FAE-B673-4CAA-92C2-91551D918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90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840427B8-E332-44F9-BAA4-49F44B62D642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66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49E1959-348B-42A4-A155-6C95FFE06C0E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4596D87B-1F90-4D31-9997-C73401E45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0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4749B-B7C9-46A3-8810-7053234B926E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15304-DC27-491B-8554-20C7B4BB5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9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3BDD90-CD62-4D26-B790-FC62F6923E69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C149A-A8C1-4AB7-9487-922663DBD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8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0549894-1EE4-404A-A8E4-AA5EED6EE5A3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537710E-0C97-49F1-8784-F5F44A87A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5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3F0678D8-8AAE-492B-B825-EACA883CB1E0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0ED1BA3-72E7-4BB5-9CC5-C2B79DDAE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14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cs typeface="Arial" panose="020B0604020202020204" pitchFamily="34" charset="0"/>
              </a:defRPr>
            </a:lvl1pPr>
          </a:lstStyle>
          <a:p>
            <a:fld id="{0626E348-BF73-451E-A897-00D60617305A}" type="datetimeFigureOut">
              <a:rPr lang="en-US" altLang="en-US"/>
              <a:pPr/>
              <a:t>6/17/15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16E638D4-4948-464C-AF94-22B04629EE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4281488" y="6269038"/>
            <a:ext cx="550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8364B309-CAB6-406E-A28E-76492F572C47}" type="slidenum">
              <a:rPr lang="en-US" altLang="en-US" sz="1200"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ury.com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mercury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educause.edu/node/4109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lbany.edu/display/OCIO/All+Staff+Meetings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295275" y="4624388"/>
            <a:ext cx="4649788" cy="193675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 One ITS</a:t>
            </a:r>
            <a:endParaRPr lang="en-US" altLang="en-US" sz="2000" smtClean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383213" y="5091113"/>
            <a:ext cx="3630612" cy="165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 Charter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 dirty="0" smtClean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06/15/2015</a:t>
            </a:r>
            <a:endParaRPr lang="en-US" altLang="en-US" sz="2000" dirty="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36863"/>
            <a:ext cx="32972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35213" y="2301875"/>
            <a:ext cx="3435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71463"/>
            <a:ext cx="85169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77888"/>
            <a:ext cx="3284537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 rot="-2395374">
            <a:off x="4754563" y="701844"/>
            <a:ext cx="19415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660066"/>
                </a:solidFill>
              </a:rPr>
              <a:t>Enterprise Applications Services</a:t>
            </a:r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 rot="-2520682">
            <a:off x="7072313" y="933450"/>
            <a:ext cx="193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660066"/>
                </a:solidFill>
              </a:rPr>
              <a:t>Research IT</a:t>
            </a: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 rot="-2395374">
            <a:off x="4756150" y="2813050"/>
            <a:ext cx="19399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660066"/>
                </a:solidFill>
              </a:rPr>
              <a:t>Enterprise Infrastructure Services</a:t>
            </a:r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 rot="-2494442">
            <a:off x="6858000" y="2951163"/>
            <a:ext cx="193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6">
                    <a:lumMod val="60000"/>
                    <a:lumOff val="40000"/>
                  </a:schemeClr>
                </a:solidFill>
              </a:rPr>
              <a:t>Client Services and Support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1071563" y="68263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3228" y="1895231"/>
            <a:ext cx="1035538" cy="898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OCIO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264400" y="2101850"/>
            <a:ext cx="1606550" cy="400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Inf. Security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583113" y="2117725"/>
            <a:ext cx="1606550" cy="400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Inf.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Change Acknowledgement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This will impact the way you work in a positive manner…</a:t>
            </a:r>
          </a:p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We all need to be positive change agents</a:t>
            </a:r>
          </a:p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Overt, Healthy Dialogue is the Way!!!</a:t>
            </a:r>
          </a:p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That starts now…</a:t>
            </a:r>
          </a:p>
          <a:p>
            <a:pPr eaLnBrk="1" hangingPunct="1"/>
            <a:endParaRPr lang="en-US" altLang="en-US" sz="28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03" y="4385596"/>
            <a:ext cx="198913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Project Overview – Assumptions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Assumptions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Overall FTE Count not increasing (positions to fill)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Budget not increasing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Technology and new service offerings available to be leveraged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ITS enthusiasm for U Albany will ensure positive change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Desire to do a good job!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1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Staff engagement and schedule – think/work differently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General disbelief in ability to get this done!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ChangeArrowheads="1"/>
          </p:cNvSpPr>
          <p:nvPr/>
        </p:nvSpPr>
        <p:spPr bwMode="auto">
          <a:xfrm>
            <a:off x="193342" y="6220517"/>
            <a:ext cx="8649527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norm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i="1" dirty="0" smtClean="0">
                <a:solidFill>
                  <a:schemeClr val="bg2"/>
                </a:solidFill>
              </a:rPr>
              <a:t>Enterprise</a:t>
            </a:r>
            <a:r>
              <a:rPr lang="en-US" altLang="en-US" sz="16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600" b="1" i="1" dirty="0" smtClean="0">
                <a:solidFill>
                  <a:schemeClr val="bg2"/>
                </a:solidFill>
              </a:rPr>
              <a:t>Architecture &amp; Symbols</a:t>
            </a:r>
            <a:endParaRPr lang="en-US" altLang="en-US" sz="1600" b="1" i="1" dirty="0">
              <a:solidFill>
                <a:schemeClr val="bg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724" y="761999"/>
            <a:ext cx="8976719" cy="5479144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/>
          <a:lstStyle/>
          <a:p>
            <a:pPr algn="ctr" fontAlgn="auto">
              <a:lnSpc>
                <a:spcPct val="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i="1" kern="0" dirty="0">
              <a:solidFill>
                <a:srgbClr val="808080">
                  <a:lumMod val="75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219097" y="1250520"/>
            <a:ext cx="1710299" cy="242567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" wrap="none" anchor="t" anchorCtr="0">
            <a:normAutofit/>
          </a:bodyPr>
          <a:lstStyle/>
          <a:p>
            <a:pPr algn="ctr" fontAlgn="auto">
              <a:lnSpc>
                <a:spcPct val="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 smtClean="0">
                <a:solidFill>
                  <a:srgbClr val="808080">
                    <a:lumMod val="75000"/>
                  </a:srgbClr>
                </a:solidFill>
                <a:latin typeface="Arial"/>
                <a:ea typeface="+mn-ea"/>
              </a:rPr>
              <a:t>Service Delivery</a:t>
            </a:r>
            <a:endParaRPr lang="en-US" sz="1600" b="1" i="1" kern="0" dirty="0">
              <a:solidFill>
                <a:srgbClr val="808080">
                  <a:lumMod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ltGray">
          <a:xfrm>
            <a:off x="5308605" y="4908331"/>
            <a:ext cx="2498726" cy="341293"/>
          </a:xfrm>
          <a:prstGeom prst="roundRect">
            <a:avLst>
              <a:gd name="adj" fmla="val 32431"/>
            </a:avLst>
          </a:prstGeom>
          <a:solidFill>
            <a:srgbClr val="0070C0"/>
          </a:solidFill>
          <a:ln w="25400" algn="ctr">
            <a:noFill/>
            <a:round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CHANGE &amp; RELEASE MANAGEMENT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896983"/>
            <a:ext cx="3071035" cy="53441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anchor="b" anchorCtr="1"/>
          <a:lstStyle/>
          <a:p>
            <a:pPr algn="ctr" fontAlgn="auto">
              <a:lnSpc>
                <a:spcPct val="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808080">
                    <a:lumMod val="75000"/>
                  </a:srgbClr>
                </a:solidFill>
                <a:latin typeface="Arial"/>
                <a:ea typeface="+mn-ea"/>
              </a:rPr>
              <a:t>Service </a:t>
            </a:r>
            <a:r>
              <a:rPr lang="en-US" sz="1600" b="1" i="1" kern="0" dirty="0" smtClean="0">
                <a:solidFill>
                  <a:srgbClr val="808080">
                    <a:lumMod val="75000"/>
                  </a:srgbClr>
                </a:solidFill>
                <a:latin typeface="Arial"/>
                <a:ea typeface="+mn-ea"/>
              </a:rPr>
              <a:t>Support</a:t>
            </a:r>
            <a:endParaRPr lang="en-US" sz="1600" b="1" i="1" kern="0" dirty="0">
              <a:solidFill>
                <a:srgbClr val="808080">
                  <a:lumMod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AutoShape 80" descr="www.mercury.com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32453" y="3332163"/>
            <a:ext cx="16113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172053" y="4125913"/>
            <a:ext cx="698500" cy="290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000000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5283428" y="3008313"/>
            <a:ext cx="636587" cy="290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3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AutoShape 76"/>
          <p:cNvSpPr>
            <a:spLocks noChangeArrowheads="1"/>
          </p:cNvSpPr>
          <p:nvPr/>
        </p:nvSpPr>
        <p:spPr bwMode="invGray">
          <a:xfrm flipV="1">
            <a:off x="735109" y="988018"/>
            <a:ext cx="1688051" cy="819984"/>
          </a:xfrm>
          <a:prstGeom prst="triangle">
            <a:avLst>
              <a:gd name="adj" fmla="val 51435"/>
            </a:avLst>
          </a:prstGeom>
          <a:solidFill>
            <a:srgbClr val="0070C0"/>
          </a:solidFill>
          <a:ln w="19050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rot="10800000" wrap="none" tIns="365760" bIns="0"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CAPTURE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ALL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DEMAND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000" b="1" dirty="0">
              <a:latin typeface="Arial Narrow" panose="020B0606020202030204" pitchFamily="34" charset="0"/>
            </a:endParaRPr>
          </a:p>
        </p:txBody>
      </p:sp>
      <p:sp>
        <p:nvSpPr>
          <p:cNvPr id="11" name="Flowchart: Decision 81"/>
          <p:cNvSpPr/>
          <p:nvPr/>
        </p:nvSpPr>
        <p:spPr bwMode="auto">
          <a:xfrm>
            <a:off x="1102961" y="2033657"/>
            <a:ext cx="1219769" cy="1043407"/>
          </a:xfrm>
          <a:prstGeom prst="flowChartDecision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latin typeface="Arial"/>
                <a:ea typeface="+mn-ea"/>
                <a:cs typeface="Arial"/>
              </a:rPr>
              <a:t>ServiceDown?</a:t>
            </a:r>
            <a:endParaRPr lang="en-US" sz="1000" kern="0" dirty="0">
              <a:latin typeface="Arial"/>
              <a:ea typeface="+mn-ea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205214" y="4400332"/>
            <a:ext cx="226119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1920905" y="3495891"/>
            <a:ext cx="226119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230395" y="2370937"/>
            <a:ext cx="127018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latin typeface="Arial Narrow" pitchFamily="34" charset="0"/>
              <a:ea typeface="+mn-ea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 rot="10800000">
            <a:off x="7975852" y="615003"/>
            <a:ext cx="304800" cy="460435"/>
            <a:chOff x="991" y="676"/>
            <a:chExt cx="192" cy="217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1087" y="677"/>
              <a:ext cx="0" cy="216"/>
            </a:xfrm>
            <a:prstGeom prst="lin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1183" y="676"/>
              <a:ext cx="0" cy="215"/>
            </a:xfrm>
            <a:prstGeom prst="lin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991" y="677"/>
              <a:ext cx="0" cy="216"/>
            </a:xfrm>
            <a:prstGeom prst="lin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257704" y="770467"/>
            <a:ext cx="3825289" cy="3845309"/>
          </a:xfrm>
          <a:prstGeom prst="roundRect">
            <a:avLst>
              <a:gd name="adj" fmla="val 8996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i="1" dirty="0" smtClean="0">
                <a:solidFill>
                  <a:srgbClr val="606060"/>
                </a:solidFill>
              </a:rPr>
              <a:t>Project &amp; Portfolio </a:t>
            </a:r>
            <a:r>
              <a:rPr lang="en-US" altLang="en-US" sz="1600" b="1" i="1" dirty="0">
                <a:solidFill>
                  <a:srgbClr val="606060"/>
                </a:solidFill>
              </a:rPr>
              <a:t>Management</a:t>
            </a:r>
          </a:p>
        </p:txBody>
      </p:sp>
      <p:sp>
        <p:nvSpPr>
          <p:cNvPr id="20" name="Portfolio"/>
          <p:cNvSpPr/>
          <p:nvPr/>
        </p:nvSpPr>
        <p:spPr>
          <a:xfrm>
            <a:off x="5578441" y="2616964"/>
            <a:ext cx="1452893" cy="590978"/>
          </a:xfrm>
          <a:prstGeom prst="rect">
            <a:avLst/>
          </a:prstGeom>
          <a:solidFill>
            <a:srgbClr val="2C42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Work Portfolio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Proposed Projects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Active Projects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Operations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ltGray">
          <a:xfrm>
            <a:off x="3470704" y="1896833"/>
            <a:ext cx="1214877" cy="2503500"/>
          </a:xfrm>
          <a:prstGeom prst="roundRect">
            <a:avLst>
              <a:gd name="adj" fmla="val 28694"/>
            </a:avLst>
          </a:prstGeom>
          <a:solidFill>
            <a:srgbClr val="0070C0">
              <a:alpha val="15000"/>
            </a:srgbClr>
          </a:solidFill>
          <a:ln w="25400" algn="ctr">
            <a:noFill/>
            <a:round/>
            <a:headEnd type="none" w="sm" len="sm"/>
            <a:tailEnd type="none" w="sm" len="sm"/>
          </a:ln>
        </p:spPr>
        <p:txBody>
          <a:bodyPr wrap="none" anchor="ctr">
            <a:norm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invGray">
          <a:xfrm>
            <a:off x="3538020" y="2767118"/>
            <a:ext cx="1028928" cy="332723"/>
          </a:xfrm>
          <a:prstGeom prst="roundRect">
            <a:avLst>
              <a:gd name="adj" fmla="val 32431"/>
            </a:avLst>
          </a:prstGeom>
          <a:solidFill>
            <a:srgbClr val="0070C0"/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SELECTION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invGray">
          <a:xfrm>
            <a:off x="4821944" y="2081974"/>
            <a:ext cx="1000943" cy="441689"/>
          </a:xfrm>
          <a:prstGeom prst="roundRect">
            <a:avLst>
              <a:gd name="adj" fmla="val 32431"/>
            </a:avLst>
          </a:prstGeom>
          <a:solidFill>
            <a:srgbClr val="0070C0"/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ALIGN THE</a:t>
            </a:r>
          </a:p>
          <a:p>
            <a:pPr algn="ctr"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PORTFOLIO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invGray">
          <a:xfrm>
            <a:off x="3535560" y="1282598"/>
            <a:ext cx="2171216" cy="383538"/>
          </a:xfrm>
          <a:prstGeom prst="roundRect">
            <a:avLst>
              <a:gd name="adj" fmla="val 32431"/>
            </a:avLst>
          </a:prstGeom>
          <a:solidFill>
            <a:srgbClr val="0070C0"/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MANAGE STRATEGIC CHANGE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Strategic Plan"/>
          <p:cNvSpPr/>
          <p:nvPr/>
        </p:nvSpPr>
        <p:spPr>
          <a:xfrm>
            <a:off x="5798317" y="1302233"/>
            <a:ext cx="1186787" cy="376623"/>
          </a:xfrm>
          <a:prstGeom prst="rect">
            <a:avLst/>
          </a:prstGeom>
          <a:solidFill>
            <a:srgbClr val="2C42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Departmental Strategic Plan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oadmap"/>
          <p:cNvSpPr/>
          <p:nvPr/>
        </p:nvSpPr>
        <p:spPr>
          <a:xfrm>
            <a:off x="6033780" y="1690082"/>
            <a:ext cx="725744" cy="254601"/>
          </a:xfrm>
          <a:prstGeom prst="rect">
            <a:avLst/>
          </a:prstGeom>
          <a:solidFill>
            <a:srgbClr val="2C42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Roadmap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Flowchart: Decision 81"/>
          <p:cNvSpPr/>
          <p:nvPr/>
        </p:nvSpPr>
        <p:spPr bwMode="auto">
          <a:xfrm>
            <a:off x="2060045" y="3100023"/>
            <a:ext cx="1013071" cy="945036"/>
          </a:xfrm>
          <a:prstGeom prst="flowChartDecision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latin typeface="Arial"/>
                <a:ea typeface="+mn-ea"/>
              </a:rPr>
              <a:t>SR /  </a:t>
            </a:r>
            <a:r>
              <a:rPr lang="en-US" sz="1000" kern="0" dirty="0" err="1" smtClean="0">
                <a:latin typeface="Arial"/>
                <a:ea typeface="+mn-ea"/>
              </a:rPr>
              <a:t>Proj</a:t>
            </a:r>
            <a:r>
              <a:rPr lang="en-US" sz="1000" kern="0" dirty="0" smtClean="0">
                <a:latin typeface="Arial"/>
                <a:ea typeface="+mn-ea"/>
              </a:rPr>
              <a:t>?</a:t>
            </a: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2463165" y="4090472"/>
            <a:ext cx="43423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latin typeface="Arial Narrow" pitchFamily="34" charset="0"/>
                <a:ea typeface="+mn-ea"/>
              </a:rPr>
              <a:t>SR</a:t>
            </a:r>
            <a:endParaRPr lang="en-US" sz="1200" kern="0" dirty="0">
              <a:latin typeface="Arial Narrow" pitchFamily="34" charset="0"/>
              <a:ea typeface="+mn-ea"/>
            </a:endParaRPr>
          </a:p>
        </p:txBody>
      </p:sp>
      <p:sp>
        <p:nvSpPr>
          <p:cNvPr id="37" name="AutoShape 71"/>
          <p:cNvSpPr>
            <a:spLocks noChangeArrowheads="1"/>
          </p:cNvSpPr>
          <p:nvPr/>
        </p:nvSpPr>
        <p:spPr bwMode="invGray">
          <a:xfrm>
            <a:off x="306435" y="2883123"/>
            <a:ext cx="1135438" cy="361950"/>
          </a:xfrm>
          <a:prstGeom prst="roundRect">
            <a:avLst>
              <a:gd name="adj" fmla="val 27630"/>
            </a:avLst>
          </a:prstGeom>
          <a:solidFill>
            <a:srgbClr val="0070C0"/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INCIDENT MGMT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61290" y="5294715"/>
            <a:ext cx="1993356" cy="384672"/>
          </a:xfrm>
          <a:prstGeom prst="rect">
            <a:avLst/>
          </a:prstGeom>
          <a:solidFill>
            <a:srgbClr val="2C42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Change Roster &amp; Configuration Management DB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2262957" y="2302055"/>
            <a:ext cx="43423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latin typeface="Arial Narrow" pitchFamily="34" charset="0"/>
                <a:ea typeface="+mn-ea"/>
              </a:rPr>
              <a:t>No</a:t>
            </a:r>
            <a:endParaRPr lang="en-US" sz="1200" kern="0" dirty="0">
              <a:latin typeface="Arial Narrow" pitchFamily="34" charset="0"/>
              <a:ea typeface="+mn-ea"/>
            </a:endParaRPr>
          </a:p>
        </p:txBody>
      </p:sp>
      <p:cxnSp>
        <p:nvCxnSpPr>
          <p:cNvPr id="43" name="Elbow Connector 42"/>
          <p:cNvCxnSpPr>
            <a:stCxn id="11" idx="1"/>
            <a:endCxn id="37" idx="0"/>
          </p:cNvCxnSpPr>
          <p:nvPr/>
        </p:nvCxnSpPr>
        <p:spPr>
          <a:xfrm rot="10800000" flipV="1">
            <a:off x="874155" y="2555361"/>
            <a:ext cx="228807" cy="32776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91160" y="2300303"/>
            <a:ext cx="43423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latin typeface="Arial Narrow" pitchFamily="34" charset="0"/>
                <a:ea typeface="+mn-ea"/>
              </a:rPr>
              <a:t>Yes</a:t>
            </a:r>
            <a:endParaRPr lang="en-US" sz="1200" kern="0" dirty="0">
              <a:latin typeface="Arial Narrow" pitchFamily="34" charset="0"/>
              <a:ea typeface="+mn-ea"/>
            </a:endParaRPr>
          </a:p>
        </p:txBody>
      </p:sp>
      <p:cxnSp>
        <p:nvCxnSpPr>
          <p:cNvPr id="45" name="Elbow Connector 44"/>
          <p:cNvCxnSpPr>
            <a:stCxn id="11" idx="3"/>
            <a:endCxn id="35" idx="0"/>
          </p:cNvCxnSpPr>
          <p:nvPr/>
        </p:nvCxnSpPr>
        <p:spPr>
          <a:xfrm>
            <a:off x="2322730" y="2555361"/>
            <a:ext cx="243851" cy="54466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2786753" y="3218095"/>
            <a:ext cx="57852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latin typeface="Arial Narrow" pitchFamily="34" charset="0"/>
                <a:ea typeface="+mn-ea"/>
              </a:rPr>
              <a:t>Project</a:t>
            </a:r>
            <a:endParaRPr lang="en-US" sz="1200" kern="0" dirty="0">
              <a:latin typeface="Arial Narrow" pitchFamily="34" charset="0"/>
              <a:ea typeface="+mn-ea"/>
            </a:endParaRPr>
          </a:p>
        </p:txBody>
      </p:sp>
      <p:sp>
        <p:nvSpPr>
          <p:cNvPr id="47" name="Flowchart: Decision 81"/>
          <p:cNvSpPr/>
          <p:nvPr/>
        </p:nvSpPr>
        <p:spPr bwMode="auto">
          <a:xfrm>
            <a:off x="407289" y="3646788"/>
            <a:ext cx="1331538" cy="790054"/>
          </a:xfrm>
          <a:prstGeom prst="flowChartDecision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latin typeface="Arial"/>
                <a:ea typeface="+mn-ea"/>
              </a:rPr>
              <a:t>Problem?</a:t>
            </a:r>
          </a:p>
        </p:txBody>
      </p:sp>
      <p:cxnSp>
        <p:nvCxnSpPr>
          <p:cNvPr id="48" name="Elbow Connector 47"/>
          <p:cNvCxnSpPr>
            <a:stCxn id="37" idx="2"/>
            <a:endCxn id="47" idx="0"/>
          </p:cNvCxnSpPr>
          <p:nvPr/>
        </p:nvCxnSpPr>
        <p:spPr>
          <a:xfrm rot="16200000" flipH="1">
            <a:off x="772749" y="3346478"/>
            <a:ext cx="401715" cy="1989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7" idx="2"/>
            <a:endCxn id="70" idx="1"/>
          </p:cNvCxnSpPr>
          <p:nvPr/>
        </p:nvCxnSpPr>
        <p:spPr>
          <a:xfrm rot="16200000" flipH="1">
            <a:off x="1068614" y="4441286"/>
            <a:ext cx="198269" cy="18938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717939" y="4351067"/>
            <a:ext cx="43423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latin typeface="Arial Narrow" pitchFamily="34" charset="0"/>
                <a:ea typeface="+mn-ea"/>
              </a:rPr>
              <a:t>Yes</a:t>
            </a:r>
            <a:endParaRPr lang="en-US" sz="1200" kern="0" dirty="0">
              <a:latin typeface="Arial Narrow" pitchFamily="34" charset="0"/>
              <a:ea typeface="+mn-e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1402" y="5366180"/>
            <a:ext cx="1188008" cy="297300"/>
          </a:xfrm>
          <a:prstGeom prst="rect">
            <a:avLst/>
          </a:prstGeom>
          <a:solidFill>
            <a:srgbClr val="2C42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Service Catalogue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ltGray">
          <a:xfrm>
            <a:off x="1098876" y="4907527"/>
            <a:ext cx="343223" cy="36223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algn="ctr">
            <a:noFill/>
            <a:round/>
            <a:headEnd type="none" w="sm" len="sm"/>
            <a:tailEnd type="none" w="sm" len="sm"/>
          </a:ln>
        </p:spPr>
        <p:txBody>
          <a:bodyPr wrap="none" lIns="0" tIns="0" rIns="0" bIns="0" anchor="ctr" anchorCtr="1">
            <a:norm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3" name="Elbow Connector 52"/>
          <p:cNvCxnSpPr>
            <a:stCxn id="47" idx="1"/>
            <a:endCxn id="52" idx="2"/>
          </p:cNvCxnSpPr>
          <p:nvPr/>
        </p:nvCxnSpPr>
        <p:spPr>
          <a:xfrm rot="10800000" flipH="1" flipV="1">
            <a:off x="407288" y="4041815"/>
            <a:ext cx="691587" cy="1046828"/>
          </a:xfrm>
          <a:prstGeom prst="bentConnector3">
            <a:avLst>
              <a:gd name="adj1" fmla="val -1836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43"/>
          <p:cNvSpPr>
            <a:spLocks noChangeArrowheads="1"/>
          </p:cNvSpPr>
          <p:nvPr/>
        </p:nvSpPr>
        <p:spPr bwMode="auto">
          <a:xfrm>
            <a:off x="374851" y="4819781"/>
            <a:ext cx="43423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latin typeface="Arial Narrow" pitchFamily="34" charset="0"/>
                <a:ea typeface="+mn-ea"/>
              </a:rPr>
              <a:t>No</a:t>
            </a:r>
            <a:endParaRPr lang="en-US" sz="1200" kern="0" dirty="0">
              <a:latin typeface="Arial Narrow" pitchFamily="34" charset="0"/>
              <a:ea typeface="+mn-ea"/>
            </a:endParaRPr>
          </a:p>
        </p:txBody>
      </p:sp>
      <p:cxnSp>
        <p:nvCxnSpPr>
          <p:cNvPr id="55" name="Elbow Connector 54"/>
          <p:cNvCxnSpPr>
            <a:stCxn id="37" idx="1"/>
            <a:endCxn id="65" idx="2"/>
          </p:cNvCxnSpPr>
          <p:nvPr/>
        </p:nvCxnSpPr>
        <p:spPr>
          <a:xfrm rot="10800000" flipH="1" flipV="1">
            <a:off x="306435" y="3064097"/>
            <a:ext cx="7767812" cy="612093"/>
          </a:xfrm>
          <a:prstGeom prst="bentConnector4">
            <a:avLst>
              <a:gd name="adj1" fmla="val -2382"/>
              <a:gd name="adj2" fmla="val 44798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35" idx="2"/>
            <a:endCxn id="65" idx="2"/>
          </p:cNvCxnSpPr>
          <p:nvPr/>
        </p:nvCxnSpPr>
        <p:spPr>
          <a:xfrm rot="5400000" flipH="1" flipV="1">
            <a:off x="5135980" y="1106792"/>
            <a:ext cx="368868" cy="5507666"/>
          </a:xfrm>
          <a:prstGeom prst="bentConnector3">
            <a:avLst>
              <a:gd name="adj1" fmla="val -47906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5" idx="3"/>
            <a:endCxn id="208" idx="1"/>
          </p:cNvCxnSpPr>
          <p:nvPr/>
        </p:nvCxnSpPr>
        <p:spPr>
          <a:xfrm flipV="1">
            <a:off x="3073116" y="2425484"/>
            <a:ext cx="464904" cy="11470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1" idx="2"/>
            <a:endCxn id="4" idx="1"/>
          </p:cNvCxnSpPr>
          <p:nvPr/>
        </p:nvCxnSpPr>
        <p:spPr>
          <a:xfrm rot="16200000" flipH="1">
            <a:off x="4354052" y="4124424"/>
            <a:ext cx="678645" cy="123046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" idx="3"/>
            <a:endCxn id="65" idx="2"/>
          </p:cNvCxnSpPr>
          <p:nvPr/>
        </p:nvCxnSpPr>
        <p:spPr>
          <a:xfrm flipV="1">
            <a:off x="7807331" y="3676191"/>
            <a:ext cx="266916" cy="14027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17"/>
          <p:cNvGrpSpPr>
            <a:grpSpLocks/>
          </p:cNvGrpSpPr>
          <p:nvPr/>
        </p:nvGrpSpPr>
        <p:grpSpPr bwMode="auto">
          <a:xfrm>
            <a:off x="1457773" y="598205"/>
            <a:ext cx="304800" cy="458313"/>
            <a:chOff x="991" y="676"/>
            <a:chExt cx="192" cy="217"/>
          </a:xfrm>
        </p:grpSpPr>
        <p:sp>
          <p:nvSpPr>
            <p:cNvPr id="61" name="Line 18"/>
            <p:cNvSpPr>
              <a:spLocks noChangeShapeType="1"/>
            </p:cNvSpPr>
            <p:nvPr/>
          </p:nvSpPr>
          <p:spPr bwMode="auto">
            <a:xfrm flipH="1">
              <a:off x="1087" y="677"/>
              <a:ext cx="0" cy="216"/>
            </a:xfrm>
            <a:prstGeom prst="lin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1183" y="676"/>
              <a:ext cx="0" cy="215"/>
            </a:xfrm>
            <a:prstGeom prst="lin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3" name="Line 20"/>
            <p:cNvSpPr>
              <a:spLocks noChangeShapeType="1"/>
            </p:cNvSpPr>
            <p:nvPr/>
          </p:nvSpPr>
          <p:spPr bwMode="auto">
            <a:xfrm flipH="1">
              <a:off x="991" y="677"/>
              <a:ext cx="0" cy="216"/>
            </a:xfrm>
            <a:prstGeom prst="lin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cxnSp>
        <p:nvCxnSpPr>
          <p:cNvPr id="64" name="Elbow Connector 63"/>
          <p:cNvCxnSpPr>
            <a:stCxn id="10" idx="0"/>
            <a:endCxn id="11" idx="0"/>
          </p:cNvCxnSpPr>
          <p:nvPr/>
        </p:nvCxnSpPr>
        <p:spPr>
          <a:xfrm rot="16200000" flipH="1">
            <a:off x="1545275" y="1866085"/>
            <a:ext cx="225655" cy="1094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77"/>
          <p:cNvSpPr>
            <a:spLocks noChangeArrowheads="1"/>
          </p:cNvSpPr>
          <p:nvPr/>
        </p:nvSpPr>
        <p:spPr bwMode="auto">
          <a:xfrm>
            <a:off x="2019299" y="251055"/>
            <a:ext cx="477594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charset="0"/>
                <a:ea typeface="+mn-ea"/>
              </a:rPr>
              <a:t>BUSINESS </a:t>
            </a:r>
            <a:r>
              <a:rPr lang="en-US" sz="1200" b="1" kern="0" dirty="0" smtClean="0">
                <a:solidFill>
                  <a:srgbClr val="FFFFFF"/>
                </a:solidFill>
                <a:latin typeface="Arial" charset="0"/>
                <a:ea typeface="+mn-ea"/>
              </a:rPr>
              <a:t>VALUE &amp; STRATEGIC PLANNNIG</a:t>
            </a:r>
            <a:endParaRPr lang="en-US" sz="1200" b="1" kern="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79" name="AutoShape 13"/>
          <p:cNvSpPr>
            <a:spLocks noChangeArrowheads="1"/>
          </p:cNvSpPr>
          <p:nvPr/>
        </p:nvSpPr>
        <p:spPr bwMode="invGray">
          <a:xfrm>
            <a:off x="7271321" y="1600865"/>
            <a:ext cx="1283568" cy="439695"/>
          </a:xfrm>
          <a:prstGeom prst="roundRect">
            <a:avLst>
              <a:gd name="adj" fmla="val 32431"/>
            </a:avLst>
          </a:prstGeom>
          <a:solidFill>
            <a:srgbClr val="0070C0"/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DEPLOYMENT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279934" y="2210046"/>
            <a:ext cx="1181441" cy="921261"/>
          </a:xfrm>
          <a:prstGeom prst="rect">
            <a:avLst/>
          </a:prstGeom>
          <a:solidFill>
            <a:srgbClr val="2C42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91440" indent="-91440">
              <a:buFont typeface="Arial" charset="0"/>
              <a:buChar char="•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Communication</a:t>
            </a:r>
          </a:p>
          <a:p>
            <a:pPr marL="91440" indent="-91440">
              <a:buFont typeface="Arial" charset="0"/>
              <a:buChar char="•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Training</a:t>
            </a:r>
          </a:p>
          <a:p>
            <a:pPr marL="91440" indent="-91440">
              <a:buFont typeface="Arial" charset="0"/>
              <a:buChar char="•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KPI Reporting</a:t>
            </a:r>
          </a:p>
          <a:p>
            <a:pPr marL="91440" indent="-91440">
              <a:buFont typeface="Arial" charset="0"/>
              <a:buChar char="•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Satisfaction Surveys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2" name="Elbow Connector 81"/>
          <p:cNvCxnSpPr>
            <a:stCxn id="21" idx="3"/>
            <a:endCxn id="27" idx="2"/>
          </p:cNvCxnSpPr>
          <p:nvPr/>
        </p:nvCxnSpPr>
        <p:spPr>
          <a:xfrm flipV="1">
            <a:off x="4685581" y="2523663"/>
            <a:ext cx="636835" cy="62492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stCxn id="27" idx="0"/>
            <a:endCxn id="28" idx="2"/>
          </p:cNvCxnSpPr>
          <p:nvPr/>
        </p:nvCxnSpPr>
        <p:spPr>
          <a:xfrm rot="16200000" flipV="1">
            <a:off x="4763873" y="1523431"/>
            <a:ext cx="415838" cy="70124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Portfolio"/>
          <p:cNvSpPr/>
          <p:nvPr/>
        </p:nvSpPr>
        <p:spPr>
          <a:xfrm>
            <a:off x="5578441" y="3244829"/>
            <a:ext cx="1448991" cy="592674"/>
          </a:xfrm>
          <a:prstGeom prst="rect">
            <a:avLst/>
          </a:prstGeom>
          <a:solidFill>
            <a:srgbClr val="2C42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Resource Portfolio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Availability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Allocation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Effort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7" name="AutoShape 13"/>
          <p:cNvSpPr>
            <a:spLocks noChangeArrowheads="1"/>
          </p:cNvSpPr>
          <p:nvPr/>
        </p:nvSpPr>
        <p:spPr bwMode="invGray">
          <a:xfrm>
            <a:off x="5170849" y="4006634"/>
            <a:ext cx="1588846" cy="352425"/>
          </a:xfrm>
          <a:prstGeom prst="roundRect">
            <a:avLst>
              <a:gd name="adj" fmla="val 32431"/>
            </a:avLst>
          </a:prstGeom>
          <a:solidFill>
            <a:srgbClr val="0070C0"/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EFFORT REPORTING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7" name="Elbow Connector 186"/>
          <p:cNvCxnSpPr>
            <a:endCxn id="24" idx="0"/>
          </p:cNvCxnSpPr>
          <p:nvPr/>
        </p:nvCxnSpPr>
        <p:spPr>
          <a:xfrm rot="5400000">
            <a:off x="3910072" y="2624703"/>
            <a:ext cx="284828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>
            <a:stCxn id="24" idx="2"/>
            <a:endCxn id="209" idx="0"/>
          </p:cNvCxnSpPr>
          <p:nvPr/>
        </p:nvCxnSpPr>
        <p:spPr>
          <a:xfrm rot="5400000">
            <a:off x="3964848" y="3187477"/>
            <a:ext cx="175273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209" idx="2"/>
            <a:endCxn id="210" idx="0"/>
          </p:cNvCxnSpPr>
          <p:nvPr/>
        </p:nvCxnSpPr>
        <p:spPr>
          <a:xfrm rot="5400000">
            <a:off x="3957591" y="3702730"/>
            <a:ext cx="189787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AutoShape 13"/>
          <p:cNvSpPr>
            <a:spLocks noChangeArrowheads="1"/>
          </p:cNvSpPr>
          <p:nvPr/>
        </p:nvSpPr>
        <p:spPr bwMode="invGray">
          <a:xfrm>
            <a:off x="3538020" y="2259122"/>
            <a:ext cx="1028928" cy="332723"/>
          </a:xfrm>
          <a:prstGeom prst="roundRect">
            <a:avLst>
              <a:gd name="adj" fmla="val 32431"/>
            </a:avLst>
          </a:prstGeom>
          <a:solidFill>
            <a:srgbClr val="0070C0"/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INITIATION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9" name="AutoShape 13"/>
          <p:cNvSpPr>
            <a:spLocks noChangeArrowheads="1"/>
          </p:cNvSpPr>
          <p:nvPr/>
        </p:nvSpPr>
        <p:spPr bwMode="invGray">
          <a:xfrm>
            <a:off x="3538020" y="3275114"/>
            <a:ext cx="1028928" cy="332723"/>
          </a:xfrm>
          <a:prstGeom prst="roundRect">
            <a:avLst>
              <a:gd name="adj" fmla="val 32431"/>
            </a:avLst>
          </a:prstGeom>
          <a:solidFill>
            <a:srgbClr val="0070C0"/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PLANNING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0" name="AutoShape 13"/>
          <p:cNvSpPr>
            <a:spLocks noChangeArrowheads="1"/>
          </p:cNvSpPr>
          <p:nvPr/>
        </p:nvSpPr>
        <p:spPr bwMode="invGray">
          <a:xfrm>
            <a:off x="3538020" y="3797624"/>
            <a:ext cx="1028928" cy="332723"/>
          </a:xfrm>
          <a:prstGeom prst="roundRect">
            <a:avLst>
              <a:gd name="adj" fmla="val 32431"/>
            </a:avLst>
          </a:prstGeom>
          <a:solidFill>
            <a:srgbClr val="0070C0"/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EXECUTION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7" name="Rectangle 43"/>
          <p:cNvSpPr>
            <a:spLocks noChangeArrowheads="1"/>
          </p:cNvSpPr>
          <p:nvPr/>
        </p:nvSpPr>
        <p:spPr bwMode="auto">
          <a:xfrm>
            <a:off x="144621" y="3207327"/>
            <a:ext cx="621419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Parallel Output</a:t>
            </a:r>
            <a:endParaRPr lang="en-US" sz="1100" kern="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" name="AutoShape 71"/>
          <p:cNvSpPr>
            <a:spLocks noChangeArrowheads="1"/>
          </p:cNvSpPr>
          <p:nvPr/>
        </p:nvSpPr>
        <p:spPr bwMode="invGray">
          <a:xfrm>
            <a:off x="1262438" y="4454136"/>
            <a:ext cx="1135438" cy="361950"/>
          </a:xfrm>
          <a:prstGeom prst="roundRect">
            <a:avLst>
              <a:gd name="adj" fmla="val 27630"/>
            </a:avLst>
          </a:prstGeom>
          <a:solidFill>
            <a:srgbClr val="0070C0"/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PROBLEM MGMT</a:t>
            </a:r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9" name="Elbow Connector 108"/>
          <p:cNvCxnSpPr>
            <a:stCxn id="70" idx="0"/>
            <a:endCxn id="35" idx="1"/>
          </p:cNvCxnSpPr>
          <p:nvPr/>
        </p:nvCxnSpPr>
        <p:spPr>
          <a:xfrm rot="5400000" flipH="1" flipV="1">
            <a:off x="1504304" y="3898395"/>
            <a:ext cx="881595" cy="22988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3" descr="Bus-Value-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9053"/>
            <a:ext cx="8156575" cy="3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7"/>
          <p:cNvSpPr>
            <a:spLocks noChangeArrowheads="1"/>
          </p:cNvSpPr>
          <p:nvPr/>
        </p:nvSpPr>
        <p:spPr bwMode="auto">
          <a:xfrm>
            <a:off x="2019299" y="301170"/>
            <a:ext cx="477594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charset="0"/>
                <a:ea typeface="+mn-ea"/>
              </a:rPr>
              <a:t>BUSINESS </a:t>
            </a:r>
            <a:r>
              <a:rPr lang="en-US" sz="1200" b="1" kern="0" dirty="0" smtClean="0">
                <a:solidFill>
                  <a:srgbClr val="FFFFFF"/>
                </a:solidFill>
                <a:latin typeface="Arial" charset="0"/>
                <a:ea typeface="+mn-ea"/>
              </a:rPr>
              <a:t>VALUE &amp; STRATEGIC PLANNNIG</a:t>
            </a:r>
            <a:endParaRPr lang="en-US" sz="1200" b="1" kern="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98475" y="38101"/>
            <a:ext cx="7477377" cy="3063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1600" dirty="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Project Scope Concept – </a:t>
            </a:r>
            <a:r>
              <a:rPr lang="en-US" altLang="en-US" sz="16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Path Overlay</a:t>
            </a:r>
            <a:endParaRPr lang="en-US" altLang="en-US" sz="1600" dirty="0" smtClean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5" grpId="0" animBg="1"/>
      <p:bldP spid="4" grpId="0" animBg="1"/>
      <p:bldP spid="5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/>
      <p:bldP spid="37" grpId="0" animBg="1"/>
      <p:bldP spid="38" grpId="0" animBg="1"/>
      <p:bldP spid="40" grpId="0"/>
      <p:bldP spid="44" grpId="0"/>
      <p:bldP spid="46" grpId="0"/>
      <p:bldP spid="47" grpId="0" animBg="1"/>
      <p:bldP spid="50" grpId="0"/>
      <p:bldP spid="51" grpId="0" animBg="1"/>
      <p:bldP spid="52" grpId="0" animBg="1"/>
      <p:bldP spid="54" grpId="0"/>
      <p:bldP spid="79" grpId="0" animBg="1"/>
      <p:bldP spid="81" grpId="0" animBg="1"/>
      <p:bldP spid="156" grpId="0" animBg="1"/>
      <p:bldP spid="157" grpId="0" animBg="1"/>
      <p:bldP spid="208" grpId="0" animBg="1"/>
      <p:bldP spid="209" grpId="0" animBg="1"/>
      <p:bldP spid="210" grpId="0" animBg="1"/>
      <p:bldP spid="247" grpId="0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32502" y="949904"/>
          <a:ext cx="8087384" cy="516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21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5076">
                <a:tc>
                  <a:txBody>
                    <a:bodyPr/>
                    <a:lstStyle/>
                    <a:p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accumulator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5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Decision step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5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r>
                        <a:rPr lang="en-US" baseline="0" dirty="0" smtClean="0"/>
                        <a:t> output and input connector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5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Macro – process start and</a:t>
                      </a:r>
                      <a:r>
                        <a:rPr lang="en-US" baseline="0" dirty="0" smtClean="0"/>
                        <a:t> end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5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r>
                        <a:rPr lang="en-US" baseline="0" dirty="0" smtClean="0"/>
                        <a:t> – a set of activities logically grouped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5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used</a:t>
                      </a:r>
                      <a:r>
                        <a:rPr lang="en-US" baseline="0" dirty="0" smtClean="0"/>
                        <a:t> as output or input to a </a:t>
                      </a:r>
                      <a:r>
                        <a:rPr lang="en-US" baseline="0" smtClean="0"/>
                        <a:t>process.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5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98475" y="38100"/>
            <a:ext cx="7556500" cy="1116013"/>
          </a:xfrm>
        </p:spPr>
        <p:txBody>
          <a:bodyPr/>
          <a:lstStyle/>
          <a:p>
            <a:r>
              <a:rPr lang="en-US" altLang="en-US" sz="3800" dirty="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Legend</a:t>
            </a:r>
          </a:p>
        </p:txBody>
      </p:sp>
      <p:sp>
        <p:nvSpPr>
          <p:cNvPr id="393" name="AutoShape 80" descr="www.mercury.com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32453" y="3332163"/>
            <a:ext cx="16113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33828" name="Group 17"/>
          <p:cNvGrpSpPr>
            <a:grpSpLocks/>
          </p:cNvGrpSpPr>
          <p:nvPr/>
        </p:nvGrpSpPr>
        <p:grpSpPr bwMode="auto">
          <a:xfrm>
            <a:off x="826088" y="3648489"/>
            <a:ext cx="304800" cy="458313"/>
            <a:chOff x="991" y="676"/>
            <a:chExt cx="192" cy="217"/>
          </a:xfrm>
        </p:grpSpPr>
        <p:sp>
          <p:nvSpPr>
            <p:cNvPr id="475" name="Line 18"/>
            <p:cNvSpPr>
              <a:spLocks noChangeShapeType="1"/>
            </p:cNvSpPr>
            <p:nvPr/>
          </p:nvSpPr>
          <p:spPr bwMode="auto">
            <a:xfrm flipH="1">
              <a:off x="1087" y="677"/>
              <a:ext cx="0" cy="216"/>
            </a:xfrm>
            <a:prstGeom prst="lin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6" name="Line 19"/>
            <p:cNvSpPr>
              <a:spLocks noChangeShapeType="1"/>
            </p:cNvSpPr>
            <p:nvPr/>
          </p:nvSpPr>
          <p:spPr bwMode="auto">
            <a:xfrm>
              <a:off x="1183" y="676"/>
              <a:ext cx="0" cy="215"/>
            </a:xfrm>
            <a:prstGeom prst="lin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7" name="Line 20"/>
            <p:cNvSpPr>
              <a:spLocks noChangeShapeType="1"/>
            </p:cNvSpPr>
            <p:nvPr/>
          </p:nvSpPr>
          <p:spPr bwMode="auto">
            <a:xfrm flipH="1">
              <a:off x="991" y="677"/>
              <a:ext cx="0" cy="216"/>
            </a:xfrm>
            <a:prstGeom prst="lin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432" name="Rectangle 41"/>
          <p:cNvSpPr>
            <a:spLocks noChangeArrowheads="1"/>
          </p:cNvSpPr>
          <p:nvPr/>
        </p:nvSpPr>
        <p:spPr bwMode="auto">
          <a:xfrm>
            <a:off x="5283428" y="3008313"/>
            <a:ext cx="636587" cy="290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3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5" name="AutoShape 76"/>
          <p:cNvSpPr>
            <a:spLocks noChangeArrowheads="1"/>
          </p:cNvSpPr>
          <p:nvPr/>
        </p:nvSpPr>
        <p:spPr bwMode="invGray">
          <a:xfrm flipV="1">
            <a:off x="526347" y="1673937"/>
            <a:ext cx="691625" cy="545897"/>
          </a:xfrm>
          <a:prstGeom prst="triangle">
            <a:avLst>
              <a:gd name="adj" fmla="val 51435"/>
            </a:avLst>
          </a:prstGeom>
          <a:solidFill>
            <a:srgbClr val="0070C0"/>
          </a:solidFill>
          <a:ln w="19050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rot="10800000" wrap="none" tIns="365760" bIns="0"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 b="1" dirty="0">
              <a:latin typeface="Arial Narrow" panose="020B0606020202030204" pitchFamily="34" charset="0"/>
            </a:endParaRPr>
          </a:p>
        </p:txBody>
      </p:sp>
      <p:sp>
        <p:nvSpPr>
          <p:cNvPr id="468" name="Flowchart: Decision 81"/>
          <p:cNvSpPr/>
          <p:nvPr/>
        </p:nvSpPr>
        <p:spPr bwMode="auto">
          <a:xfrm>
            <a:off x="645111" y="2254823"/>
            <a:ext cx="543834" cy="618765"/>
          </a:xfrm>
          <a:prstGeom prst="flowChartDecision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latin typeface="Arial"/>
              <a:ea typeface="+mn-ea"/>
            </a:endParaRPr>
          </a:p>
        </p:txBody>
      </p:sp>
      <p:sp>
        <p:nvSpPr>
          <p:cNvPr id="114" name="Rectangle 29"/>
          <p:cNvSpPr>
            <a:spLocks noChangeArrowheads="1"/>
          </p:cNvSpPr>
          <p:nvPr/>
        </p:nvSpPr>
        <p:spPr bwMode="auto">
          <a:xfrm>
            <a:off x="1012714" y="4400332"/>
            <a:ext cx="226119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16" name="Rectangle 29"/>
          <p:cNvSpPr>
            <a:spLocks noChangeArrowheads="1"/>
          </p:cNvSpPr>
          <p:nvPr/>
        </p:nvSpPr>
        <p:spPr bwMode="auto">
          <a:xfrm>
            <a:off x="1728405" y="3495891"/>
            <a:ext cx="226119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89" name="Rectangle 43"/>
          <p:cNvSpPr>
            <a:spLocks noChangeArrowheads="1"/>
          </p:cNvSpPr>
          <p:nvPr/>
        </p:nvSpPr>
        <p:spPr bwMode="auto">
          <a:xfrm>
            <a:off x="37895" y="2370937"/>
            <a:ext cx="127018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latin typeface="Arial Narrow" pitchFamily="34" charset="0"/>
              <a:ea typeface="+mn-ea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47017" y="4893730"/>
            <a:ext cx="1725827" cy="470812"/>
          </a:xfrm>
          <a:prstGeom prst="rect">
            <a:avLst/>
          </a:prstGeom>
          <a:solidFill>
            <a:srgbClr val="2C42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30" name="AutoShape 8"/>
          <p:cNvSpPr>
            <a:spLocks noChangeArrowheads="1"/>
          </p:cNvSpPr>
          <p:nvPr/>
        </p:nvSpPr>
        <p:spPr bwMode="ltGray">
          <a:xfrm>
            <a:off x="498475" y="4289641"/>
            <a:ext cx="1674369" cy="362230"/>
          </a:xfrm>
          <a:prstGeom prst="roundRect">
            <a:avLst>
              <a:gd name="adj" fmla="val 32431"/>
            </a:avLst>
          </a:prstGeom>
          <a:solidFill>
            <a:srgbClr val="0070C0"/>
          </a:solidFill>
          <a:ln w="25400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5" name="Elbow Connector 84"/>
          <p:cNvCxnSpPr/>
          <p:nvPr/>
        </p:nvCxnSpPr>
        <p:spPr>
          <a:xfrm>
            <a:off x="534848" y="3180211"/>
            <a:ext cx="982810" cy="6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Project Organization</a:t>
            </a:r>
            <a:endParaRPr lang="en-US" altLang="en-US" sz="3800" b="1" dirty="0" smtClean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32" y="1189708"/>
            <a:ext cx="7441507" cy="525238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 rot="16200000">
            <a:off x="6773649" y="4929943"/>
            <a:ext cx="3243263" cy="287338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500" i="1" dirty="0">
                <a:solidFill>
                  <a:srgbClr val="595959"/>
                </a:solidFill>
                <a:latin typeface="Rockwell" panose="02060603020205020403" pitchFamily="18" charset="0"/>
              </a:rPr>
              <a:t>Cross Departmental Team</a:t>
            </a:r>
            <a:endParaRPr lang="en-US" altLang="en-US" sz="1300" i="1" dirty="0">
              <a:solidFill>
                <a:srgbClr val="595959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7662" y="1107618"/>
            <a:ext cx="7811346" cy="1757420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1400" dirty="0" smtClean="0">
                <a:solidFill>
                  <a:srgbClr val="9875A7"/>
                </a:solidFill>
              </a:rPr>
              <a:t>Approve</a:t>
            </a:r>
            <a:endParaRPr lang="en-US" sz="1400" dirty="0">
              <a:solidFill>
                <a:srgbClr val="9875A7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2" y="2899266"/>
            <a:ext cx="7811346" cy="1678887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1400" dirty="0" smtClean="0">
                <a:solidFill>
                  <a:srgbClr val="9875A7"/>
                </a:solidFill>
              </a:rPr>
              <a:t>Manage</a:t>
            </a:r>
            <a:endParaRPr lang="en-US" sz="1400" dirty="0">
              <a:solidFill>
                <a:srgbClr val="9875A7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7142" y="4602307"/>
            <a:ext cx="7811346" cy="1068696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1400" dirty="0" smtClean="0">
                <a:solidFill>
                  <a:srgbClr val="9875A7"/>
                </a:solidFill>
              </a:rPr>
              <a:t>Propose</a:t>
            </a:r>
            <a:endParaRPr lang="en-US" sz="1400" dirty="0">
              <a:solidFill>
                <a:srgbClr val="9875A7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1882" y="5700539"/>
            <a:ext cx="8003854" cy="890801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1400" dirty="0" smtClean="0">
                <a:solidFill>
                  <a:srgbClr val="9875A7"/>
                </a:solidFill>
              </a:rPr>
              <a:t>Consult</a:t>
            </a:r>
            <a:endParaRPr lang="en-US" sz="1400" dirty="0">
              <a:solidFill>
                <a:srgbClr val="9875A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Why - Market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475" y="1290320"/>
            <a:ext cx="3555365" cy="48358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Pace </a:t>
            </a:r>
            <a:r>
              <a:rPr lang="en-US" dirty="0"/>
              <a:t>of change in Higher Education business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driven </a:t>
            </a:r>
            <a:r>
              <a:rPr lang="en-US" dirty="0"/>
              <a:t>by economic and technological </a:t>
            </a:r>
            <a:r>
              <a:rPr lang="en-US" dirty="0" smtClean="0"/>
              <a:t>advances</a:t>
            </a:r>
          </a:p>
          <a:p>
            <a:pPr lvl="1"/>
            <a:r>
              <a:rPr lang="en-US" dirty="0" smtClean="0"/>
              <a:t>fundamental </a:t>
            </a:r>
            <a:r>
              <a:rPr lang="en-US" dirty="0"/>
              <a:t>economic principle of supply and </a:t>
            </a:r>
            <a:r>
              <a:rPr lang="en-US" dirty="0" smtClean="0"/>
              <a:t>demand</a:t>
            </a:r>
          </a:p>
          <a:p>
            <a:r>
              <a:rPr lang="en-US" dirty="0" smtClean="0"/>
              <a:t>Create 3 Areas of Focus:</a:t>
            </a:r>
          </a:p>
          <a:p>
            <a:pPr lvl="1"/>
            <a:r>
              <a:rPr lang="en-US" dirty="0" smtClean="0"/>
              <a:t>“</a:t>
            </a:r>
            <a:r>
              <a:rPr lang="en-US" u="sng" dirty="0"/>
              <a:t>inflection point</a:t>
            </a:r>
            <a:r>
              <a:rPr lang="en-US" dirty="0" smtClean="0"/>
              <a:t>” - trends </a:t>
            </a:r>
            <a:r>
              <a:rPr lang="en-US" dirty="0"/>
              <a:t>that have dominated thought </a:t>
            </a:r>
            <a:r>
              <a:rPr lang="en-US" dirty="0" smtClean="0"/>
              <a:t>leadership &amp; early </a:t>
            </a:r>
            <a:r>
              <a:rPr lang="en-US" dirty="0"/>
              <a:t>adopters are now </a:t>
            </a:r>
            <a:r>
              <a:rPr lang="en-US" dirty="0" smtClean="0"/>
              <a:t>mainstream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u="sng" dirty="0"/>
              <a:t>technical problems to business </a:t>
            </a:r>
            <a:r>
              <a:rPr lang="en-US" u="sng" dirty="0" smtClean="0"/>
              <a:t>problems</a:t>
            </a:r>
            <a:r>
              <a:rPr lang="en-US" dirty="0" smtClean="0"/>
              <a:t>” - the ensuing interdependence </a:t>
            </a:r>
          </a:p>
          <a:p>
            <a:pPr lvl="1"/>
            <a:r>
              <a:rPr lang="en-US" dirty="0" smtClean="0"/>
              <a:t>"</a:t>
            </a:r>
            <a:r>
              <a:rPr lang="en-US" u="sng" dirty="0"/>
              <a:t>new </a:t>
            </a:r>
            <a:r>
              <a:rPr lang="en-US" u="sng" dirty="0" smtClean="0"/>
              <a:t>normal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technical to business” </a:t>
            </a:r>
            <a:r>
              <a:rPr lang="en-US" dirty="0" smtClean="0"/>
              <a:t>- fundamental </a:t>
            </a:r>
            <a:r>
              <a:rPr lang="en-US" dirty="0"/>
              <a:t>reason for the organizational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/>
              <a:t>staff </a:t>
            </a:r>
            <a:r>
              <a:rPr lang="en-US" dirty="0" smtClean="0"/>
              <a:t>not </a:t>
            </a:r>
            <a:r>
              <a:rPr lang="en-US" dirty="0"/>
              <a:t>organized in relation to the business, focus is perpetually </a:t>
            </a:r>
            <a:r>
              <a:rPr lang="en-US" dirty="0" smtClean="0"/>
              <a:t>diluted</a:t>
            </a:r>
          </a:p>
        </p:txBody>
      </p:sp>
      <p:pic>
        <p:nvPicPr>
          <p:cNvPr id="1026" name="Picture 2" descr="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711">
            <a:off x="4728890" y="391421"/>
            <a:ext cx="3125989" cy="57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8475" y="59670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Top 10 IT Issues, 2015: Inflection Point </a:t>
            </a:r>
            <a:r>
              <a:rPr lang="en-US" i="1" dirty="0"/>
              <a:t>by </a:t>
            </a:r>
            <a:r>
              <a:rPr lang="en-US" i="1" u="sng" dirty="0">
                <a:hlinkClick r:id="rId4"/>
              </a:rPr>
              <a:t>Susan Grajek</a:t>
            </a:r>
            <a:r>
              <a:rPr lang="en-US" dirty="0"/>
              <a:t> </a:t>
            </a:r>
            <a:r>
              <a:rPr lang="en-US" i="1" dirty="0"/>
              <a:t>Published on Monday, January 12,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Why – UAlbany!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354390" y="1314373"/>
            <a:ext cx="3868757" cy="5124577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26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University </a:t>
            </a:r>
            <a:r>
              <a:rPr lang="en-US" altLang="en-US" sz="2600" b="1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reaching for the world</a:t>
            </a:r>
            <a:r>
              <a:rPr lang="en-US" altLang="en-US" sz="26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6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with </a:t>
            </a:r>
            <a:r>
              <a:rPr lang="en-US" altLang="en-US" sz="2600" b="1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4  “stakes”</a:t>
            </a:r>
            <a:r>
              <a:rPr lang="en-US" altLang="en-US" sz="26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ambitiously in the ground, requires an IT Applications unit that has people organized to be: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400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120000"/>
              </a:lnSpc>
            </a:pPr>
            <a:r>
              <a:rPr lang="en-US" altLang="en-US" sz="24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Engaging and Collaborative</a:t>
            </a:r>
            <a:endParaRPr lang="en-US" altLang="ja-JP" sz="2400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120000"/>
              </a:lnSpc>
            </a:pPr>
            <a:r>
              <a:rPr lang="en-US" altLang="ja-JP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</a:t>
            </a:r>
            <a:r>
              <a:rPr lang="en-US" altLang="ja-JP" sz="24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ntrepreneurial and Service-Oriented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ja-JP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</a:t>
            </a:r>
            <a:r>
              <a:rPr lang="en-US" altLang="ja-JP" sz="24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isciplined and flexible</a:t>
            </a:r>
            <a:endParaRPr lang="en-US" altLang="ja-JP" sz="24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120000"/>
              </a:lnSpc>
            </a:pPr>
            <a:r>
              <a:rPr lang="en-US" altLang="ja-JP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</a:t>
            </a:r>
            <a:r>
              <a:rPr lang="en-US" altLang="ja-JP" sz="24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ompact and Accountable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ja-JP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ja-JP" sz="24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teady and </a:t>
            </a:r>
            <a:r>
              <a:rPr lang="en-US" altLang="ja-JP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</a:t>
            </a:r>
            <a:r>
              <a:rPr lang="en-US" altLang="ja-JP" sz="24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ffective leaders of efficient and effective applications services</a:t>
            </a:r>
          </a:p>
          <a:p>
            <a:pPr lvl="2" eaLnBrk="1" hangingPunct="1">
              <a:lnSpc>
                <a:spcPct val="80000"/>
              </a:lnSpc>
            </a:pPr>
            <a:endParaRPr lang="en-US" altLang="ja-JP" sz="2400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30492">
            <a:off x="4852796" y="1119254"/>
            <a:ext cx="3169571" cy="38368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223147" y="5841073"/>
            <a:ext cx="46025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>
                <a:latin typeface="Calibri" charset="0"/>
                <a:ea typeface="Calibri" charset="0"/>
                <a:cs typeface="Times New Roman" charset="0"/>
              </a:rPr>
              <a:t>Annual Address to the Faculty </a:t>
            </a:r>
            <a:r>
              <a:rPr lang="en-US" i="1">
                <a:solidFill>
                  <a:srgbClr val="656565"/>
                </a:solidFill>
                <a:latin typeface="Arial" charset="0"/>
                <a:ea typeface="Calibri" charset="0"/>
              </a:rPr>
              <a:t>by </a:t>
            </a:r>
            <a:r>
              <a:rPr lang="en-US" i="1">
                <a:latin typeface="Arial" charset="0"/>
                <a:ea typeface="Calibri" charset="0"/>
              </a:rPr>
              <a:t>President Robert Jones</a:t>
            </a:r>
            <a:r>
              <a:rPr lang="en-US" sz="900">
                <a:solidFill>
                  <a:srgbClr val="292929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i="1">
                <a:solidFill>
                  <a:srgbClr val="656565"/>
                </a:solidFill>
                <a:latin typeface="Arial" charset="0"/>
                <a:ea typeface="Calibri" charset="0"/>
              </a:rPr>
              <a:t>Published on Tuesday, April 22, 2014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Project Overview – Your input!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1013" y="1397000"/>
            <a:ext cx="7556500" cy="16779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i="1" dirty="0" smtClean="0">
                <a:solidFill>
                  <a:srgbClr val="75367A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Driven from the ITS feedback on the concept and 7 driving principles… Available on the Wiki for reference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i="1" dirty="0" smtClean="0">
                <a:solidFill>
                  <a:srgbClr val="75367A"/>
                </a:solidFill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https://wiki.albany.edu/display/OCIO/All+Staff+Meetings</a:t>
            </a:r>
            <a:r>
              <a:rPr lang="en-US" altLang="en-US" sz="2400" i="1" dirty="0" smtClean="0">
                <a:solidFill>
                  <a:srgbClr val="75367A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8141">
            <a:off x="470059" y="3529461"/>
            <a:ext cx="3743773" cy="2279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93944">
            <a:off x="799325" y="3594819"/>
            <a:ext cx="4118908" cy="1808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57375">
            <a:off x="1201098" y="3743203"/>
            <a:ext cx="4190000" cy="1441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54199">
            <a:off x="1897641" y="3695279"/>
            <a:ext cx="4617246" cy="1772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23205">
            <a:off x="2793037" y="3700555"/>
            <a:ext cx="4598431" cy="1784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844948">
            <a:off x="3493326" y="3895872"/>
            <a:ext cx="3880242" cy="1732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898553">
            <a:off x="4231401" y="3820860"/>
            <a:ext cx="4287274" cy="2023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Project Overview – Goals</a:t>
            </a:r>
            <a:endParaRPr lang="en-US" altLang="en-US" sz="3800" b="1" smtClean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Streamlined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i="1" dirty="0" smtClean="0">
                <a:solidFill>
                  <a:srgbClr val="66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 ITS</a:t>
            </a:r>
            <a:r>
              <a:rPr lang="en-US" altLang="en-US" sz="20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principles are time and technology transcendent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Ensured through the use of industry standard disciplines to ensure:</a:t>
            </a:r>
            <a:endParaRPr lang="en-US" altLang="en-US" sz="1500" dirty="0" smtClean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We communicate, often and honestly, across the University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There are only University priorities, and we work together to balance them 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We seek out information and use it to break down silos, wherever they 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We hold ourselves and one another accountable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We use a common set of tools, procedures and practices</a:t>
            </a:r>
            <a:endParaRPr lang="en-US" altLang="en-US" sz="2000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736755" y="3383556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734051" y="3982074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2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734051" y="4622536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3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734051" y="5223922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734051" y="5582933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Project Overview – Objectives</a:t>
            </a:r>
            <a:endParaRPr lang="en-US" altLang="en-US" sz="3800" b="1" smtClean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010736"/>
            <a:ext cx="6914183" cy="4144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Implement standard administrative items that </a:t>
            </a:r>
            <a:r>
              <a:rPr lang="en-US" sz="1600" b="1" i="1" dirty="0" smtClean="0">
                <a:solidFill>
                  <a:srgbClr val="660066"/>
                </a:solidFill>
                <a:ea typeface="+mn-ea"/>
              </a:rPr>
              <a:t>Symbol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ize One ITS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if we cannot do these, we cannot do anything else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Implement a </a:t>
            </a:r>
            <a:r>
              <a:rPr lang="en-US" sz="1600" b="1" i="1" dirty="0">
                <a:solidFill>
                  <a:srgbClr val="660066"/>
                </a:solidFill>
                <a:ea typeface="+mn-ea"/>
              </a:rPr>
              <a:t>P</a:t>
            </a:r>
            <a:r>
              <a:rPr lang="en-US" sz="1600" b="1" i="1" dirty="0" smtClean="0">
                <a:solidFill>
                  <a:srgbClr val="660066"/>
                </a:solidFill>
                <a:ea typeface="+mn-ea"/>
              </a:rPr>
              <a:t>roject &amp; Portfolio </a:t>
            </a:r>
            <a:r>
              <a:rPr lang="en-US" sz="1600" b="1" i="1" dirty="0">
                <a:solidFill>
                  <a:srgbClr val="660066"/>
                </a:solidFill>
                <a:ea typeface="+mn-ea"/>
              </a:rPr>
              <a:t>M</a:t>
            </a:r>
            <a:r>
              <a:rPr lang="en-US" sz="1600" b="1" i="1" dirty="0" smtClean="0">
                <a:solidFill>
                  <a:srgbClr val="660066"/>
                </a:solidFill>
                <a:ea typeface="+mn-ea"/>
              </a:rPr>
              <a:t>anagement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process that is engaging, disciplined, and transparent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Informed by the Project Management Institute PM Body of Knowledge (PMBOK)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Implement </a:t>
            </a:r>
            <a:r>
              <a:rPr lang="en-US" sz="1600" b="1" i="1" dirty="0" smtClean="0">
                <a:solidFill>
                  <a:srgbClr val="660066"/>
                </a:solidFill>
                <a:ea typeface="+mn-ea"/>
              </a:rPr>
              <a:t>Service </a:t>
            </a:r>
            <a:r>
              <a:rPr lang="en-US" sz="1600" b="1" i="1" dirty="0">
                <a:solidFill>
                  <a:srgbClr val="660066"/>
                </a:solidFill>
                <a:ea typeface="+mn-ea"/>
              </a:rPr>
              <a:t>M</a:t>
            </a:r>
            <a:r>
              <a:rPr lang="en-US" sz="1600" b="1" i="1" dirty="0" smtClean="0">
                <a:solidFill>
                  <a:srgbClr val="660066"/>
                </a:solidFill>
                <a:ea typeface="+mn-ea"/>
              </a:rPr>
              <a:t>anagemen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 process that is customer engaging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disciplined, and 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transparent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Informed by the Information Technology Infrastructure Library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Implement foundational </a:t>
            </a:r>
            <a:r>
              <a:rPr lang="en-US" sz="1600" b="1" i="1" dirty="0" smtClean="0">
                <a:solidFill>
                  <a:srgbClr val="660066"/>
                </a:solidFill>
                <a:ea typeface="+mn-ea"/>
              </a:rPr>
              <a:t>Enterprise Architecture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materials and processes that include the current and future states for road-mapping and budgeting optimization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Informed by enterprise architecture disciplines of business, information, and technical modeling 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8479671" y="3226618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5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7607222" y="2288570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</a:t>
            </a:r>
          </a:p>
        </p:txBody>
      </p:sp>
      <p:sp>
        <p:nvSpPr>
          <p:cNvPr id="10" name="6-Point Star 9"/>
          <p:cNvSpPr/>
          <p:nvPr/>
        </p:nvSpPr>
        <p:spPr>
          <a:xfrm>
            <a:off x="7895342" y="2285850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3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8176473" y="2285850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8457603" y="2285850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93713" y="2772067"/>
            <a:ext cx="8434387" cy="28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2125" y="3796966"/>
            <a:ext cx="8432800" cy="28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2125" y="4819066"/>
            <a:ext cx="8432800" cy="28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2125" y="6226595"/>
            <a:ext cx="8432800" cy="30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58063" y="2203262"/>
            <a:ext cx="1577975" cy="17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5" name="Content Placeholder 2"/>
          <p:cNvSpPr txBox="1">
            <a:spLocks/>
          </p:cNvSpPr>
          <p:nvPr/>
        </p:nvSpPr>
        <p:spPr bwMode="auto">
          <a:xfrm>
            <a:off x="7329488" y="1836549"/>
            <a:ext cx="16383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  <a:latin typeface="Rockwell" panose="02060603020205020403" pitchFamily="18" charset="0"/>
              </a:rPr>
              <a:t>Coverage</a:t>
            </a:r>
          </a:p>
        </p:txBody>
      </p:sp>
      <p:sp>
        <p:nvSpPr>
          <p:cNvPr id="28" name="6-Point Star 27"/>
          <p:cNvSpPr/>
          <p:nvPr/>
        </p:nvSpPr>
        <p:spPr>
          <a:xfrm>
            <a:off x="7342780" y="3223898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</a:t>
            </a:r>
          </a:p>
        </p:txBody>
      </p:sp>
      <p:sp>
        <p:nvSpPr>
          <p:cNvPr id="29" name="6-Point Star 28"/>
          <p:cNvSpPr/>
          <p:nvPr/>
        </p:nvSpPr>
        <p:spPr>
          <a:xfrm>
            <a:off x="7630900" y="3221178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2</a:t>
            </a:r>
          </a:p>
        </p:txBody>
      </p:sp>
      <p:sp>
        <p:nvSpPr>
          <p:cNvPr id="30" name="6-Point Star 29"/>
          <p:cNvSpPr/>
          <p:nvPr/>
        </p:nvSpPr>
        <p:spPr>
          <a:xfrm>
            <a:off x="7912031" y="3221178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3</a:t>
            </a:r>
          </a:p>
        </p:txBody>
      </p:sp>
      <p:sp>
        <p:nvSpPr>
          <p:cNvPr id="31" name="6-Point Star 30"/>
          <p:cNvSpPr/>
          <p:nvPr/>
        </p:nvSpPr>
        <p:spPr>
          <a:xfrm>
            <a:off x="8193161" y="3221178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8476967" y="4164313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5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7340076" y="4161593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7628196" y="4158873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2</a:t>
            </a:r>
          </a:p>
        </p:txBody>
      </p:sp>
      <p:sp>
        <p:nvSpPr>
          <p:cNvPr id="35" name="6-Point Star 34"/>
          <p:cNvSpPr/>
          <p:nvPr/>
        </p:nvSpPr>
        <p:spPr>
          <a:xfrm>
            <a:off x="7909327" y="4158873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3</a:t>
            </a:r>
          </a:p>
        </p:txBody>
      </p:sp>
      <p:sp>
        <p:nvSpPr>
          <p:cNvPr id="36" name="6-Point Star 35"/>
          <p:cNvSpPr/>
          <p:nvPr/>
        </p:nvSpPr>
        <p:spPr>
          <a:xfrm>
            <a:off x="8190457" y="4158873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</a:p>
        </p:txBody>
      </p:sp>
      <p:sp>
        <p:nvSpPr>
          <p:cNvPr id="42" name="6-Point Star 41"/>
          <p:cNvSpPr/>
          <p:nvPr/>
        </p:nvSpPr>
        <p:spPr>
          <a:xfrm>
            <a:off x="7604518" y="5095033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</a:t>
            </a:r>
          </a:p>
        </p:txBody>
      </p:sp>
      <p:sp>
        <p:nvSpPr>
          <p:cNvPr id="43" name="6-Point Star 42"/>
          <p:cNvSpPr/>
          <p:nvPr/>
        </p:nvSpPr>
        <p:spPr>
          <a:xfrm>
            <a:off x="7892638" y="5092313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3</a:t>
            </a:r>
          </a:p>
        </p:txBody>
      </p:sp>
      <p:sp>
        <p:nvSpPr>
          <p:cNvPr id="44" name="6-Point Star 43"/>
          <p:cNvSpPr/>
          <p:nvPr/>
        </p:nvSpPr>
        <p:spPr>
          <a:xfrm>
            <a:off x="8173769" y="5092313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</a:p>
        </p:txBody>
      </p:sp>
      <p:sp>
        <p:nvSpPr>
          <p:cNvPr id="45" name="6-Point Star 44"/>
          <p:cNvSpPr/>
          <p:nvPr/>
        </p:nvSpPr>
        <p:spPr>
          <a:xfrm>
            <a:off x="8454899" y="5092313"/>
            <a:ext cx="290824" cy="368409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Project Overview – Scope Summary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7420"/>
            <a:ext cx="8199438" cy="4373505"/>
          </a:xfrm>
        </p:spPr>
        <p:txBody>
          <a:bodyPr>
            <a:normAutofit/>
          </a:bodyPr>
          <a:lstStyle/>
          <a:p>
            <a:pPr marL="228600" lvl="1" indent="0" eaLnBrk="1" hangingPunct="1">
              <a:lnSpc>
                <a:spcPct val="80000"/>
              </a:lnSpc>
              <a:buNone/>
            </a:pPr>
            <a:r>
              <a:rPr lang="en-US" altLang="en-US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4 Parallel Paths of Work – each one informing the other</a:t>
            </a:r>
          </a:p>
          <a:p>
            <a:pPr marL="228600" lvl="1" indent="0" eaLnBrk="1" hangingPunct="1">
              <a:lnSpc>
                <a:spcPct val="80000"/>
              </a:lnSpc>
              <a:buNone/>
            </a:pPr>
            <a:endParaRPr lang="en-US" altLang="en-US" sz="32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Symbols *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Project and Portfolio Management *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Service 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Enterprise Architecture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700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7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*Start first…</a:t>
            </a:r>
            <a:endParaRPr lang="en-US" altLang="en-US" sz="17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Project Overview – Scope Summary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9738"/>
            <a:ext cx="8199438" cy="45211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Scope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Each path will: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Define Current State process, people, and technology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Define Immediate fixes/implementations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Evaluate alternatives (peers, market)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Propose Desired State process, people, and technology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Implement short-term and plan long-term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36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Out of scope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Sweeping organizational and/or financial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Completed implementation – long-term implementation</a:t>
            </a:r>
            <a:endParaRPr lang="en-US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9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Garamond" panose="02020404030301010803" pitchFamily="18" charset="0"/>
                <a:ea typeface="ＭＳ Ｐゴシック" panose="020B0600070205080204" pitchFamily="34" charset="-128"/>
              </a:rPr>
              <a:t>Project Overview – CSFs and Risks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Critical Success Factors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Cabinet Buy-in to </a:t>
            </a:r>
            <a:r>
              <a:rPr lang="en-US" sz="2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+mn-ea"/>
              </a:rPr>
              <a:t>Oneness </a:t>
            </a:r>
            <a:r>
              <a:rPr lang="en-US" sz="2400" i="1" dirty="0" smtClean="0">
                <a:latin typeface="Arial" charset="0"/>
                <a:ea typeface="+mn-ea"/>
              </a:rPr>
              <a:t> </a:t>
            </a:r>
            <a:endParaRPr lang="en-US" sz="2400" i="1" dirty="0">
              <a:latin typeface="Arial" charset="0"/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Manager / Leader / Team Member Buy-in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rPr>
              <a:t>to </a:t>
            </a:r>
            <a:r>
              <a:rPr lang="en-US" sz="2400" b="1" i="1" dirty="0">
                <a:solidFill>
                  <a:srgbClr val="48224C"/>
                </a:solidFill>
                <a:latin typeface="Arial" charset="0"/>
                <a:ea typeface="+mn-ea"/>
                <a:cs typeface="Arial" charset="0"/>
              </a:rPr>
              <a:t>Oneness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Enable: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Service Based and Campus Budgeting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IT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Governance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University at Albany is what we are here for…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Will our service consumers engage in this willingly?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9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Would You</a:t>
            </a:r>
            <a:r>
              <a:rPr lang="en-US" altLang="en-US" sz="1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High Level Risks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C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ustomer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reaction to process standardization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F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acing the unknown together </a:t>
            </a:r>
          </a:p>
        </p:txBody>
      </p:sp>
      <p:sp>
        <p:nvSpPr>
          <p:cNvPr id="2" name="Rounded Rectangle 1"/>
          <p:cNvSpPr/>
          <p:nvPr/>
        </p:nvSpPr>
        <p:spPr>
          <a:xfrm rot="19768221">
            <a:off x="6091109" y="2977894"/>
            <a:ext cx="220558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Pinky Swear!</a:t>
            </a:r>
          </a:p>
        </p:txBody>
      </p:sp>
      <p:sp>
        <p:nvSpPr>
          <p:cNvPr id="6" name="Rounded Rectangle 5"/>
          <p:cNvSpPr/>
          <p:nvPr/>
        </p:nvSpPr>
        <p:spPr>
          <a:xfrm rot="19854451">
            <a:off x="6596076" y="4151136"/>
            <a:ext cx="1743820" cy="8321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/>
              <a:t>Communication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 rot="19854451">
            <a:off x="7073328" y="5145312"/>
            <a:ext cx="1743820" cy="8321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/>
              <a:t>Stay Together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25569</TotalTime>
  <Words>816</Words>
  <Application>Microsoft Macintosh PowerPoint</Application>
  <PresentationFormat>On-screen Show (4:3)</PresentationFormat>
  <Paragraphs>211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Garamond</vt:lpstr>
      <vt:lpstr>ＭＳ Ｐゴシック</vt:lpstr>
      <vt:lpstr>Rockwell</vt:lpstr>
      <vt:lpstr>Times New Roman</vt:lpstr>
      <vt:lpstr>Wingdings</vt:lpstr>
      <vt:lpstr>Advantage</vt:lpstr>
      <vt:lpstr> One ITS</vt:lpstr>
      <vt:lpstr>Why - Market</vt:lpstr>
      <vt:lpstr>Why – UAlbany!</vt:lpstr>
      <vt:lpstr>Project Overview – Your input!</vt:lpstr>
      <vt:lpstr>Project Overview – Goals</vt:lpstr>
      <vt:lpstr>Project Overview – Objectives</vt:lpstr>
      <vt:lpstr>Project Overview – Scope Summary</vt:lpstr>
      <vt:lpstr>Project Overview – Scope Summary</vt:lpstr>
      <vt:lpstr>Project Overview – CSFs and Risks</vt:lpstr>
      <vt:lpstr>Change Acknowledgement</vt:lpstr>
      <vt:lpstr>Project Overview – Assumptions</vt:lpstr>
      <vt:lpstr>PowerPoint Presentation</vt:lpstr>
      <vt:lpstr>Legend</vt:lpstr>
      <vt:lpstr>Project Organization</vt:lpstr>
    </vt:vector>
  </TitlesOfParts>
  <Company>The Research Foundation of SUNY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Assessment</dc:title>
  <dc:creator>Gerard Drahos</dc:creator>
  <cp:lastModifiedBy>Mike Bartoletti</cp:lastModifiedBy>
  <cp:revision>660</cp:revision>
  <cp:lastPrinted>2014-09-05T18:58:40Z</cp:lastPrinted>
  <dcterms:created xsi:type="dcterms:W3CDTF">2004-03-23T23:12:07Z</dcterms:created>
  <dcterms:modified xsi:type="dcterms:W3CDTF">2015-06-17T19:51:41Z</dcterms:modified>
</cp:coreProperties>
</file>