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sldIdLst>
    <p:sldId id="256" r:id="rId4"/>
    <p:sldId id="258" r:id="rId5"/>
    <p:sldId id="263" r:id="rId6"/>
    <p:sldId id="265" r:id="rId7"/>
    <p:sldId id="276" r:id="rId8"/>
    <p:sldId id="266" r:id="rId9"/>
    <p:sldId id="267" r:id="rId10"/>
    <p:sldId id="268" r:id="rId11"/>
    <p:sldId id="269" r:id="rId12"/>
    <p:sldId id="264" r:id="rId13"/>
    <p:sldId id="270" r:id="rId14"/>
    <p:sldId id="271" r:id="rId15"/>
    <p:sldId id="272" r:id="rId16"/>
    <p:sldId id="273" r:id="rId17"/>
    <p:sldId id="274" r:id="rId18"/>
    <p:sldId id="277" r:id="rId19"/>
    <p:sldId id="275" r:id="rId20"/>
    <p:sldId id="262" r:id="rId21"/>
  </p:sldIdLst>
  <p:sldSz cx="8229600" cy="61722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432" y="-80"/>
      </p:cViewPr>
      <p:guideLst>
        <p:guide orient="horz" pos="1944"/>
        <p:guide pos="25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slideMaster" Target="slideMasters/slide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pic>
        <p:nvPicPr>
          <p:cNvPr id="4" name="Picture 12" descr="FLCC_LOGO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063" y="4313238"/>
            <a:ext cx="3203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0" y="5943600"/>
            <a:ext cx="8229600" cy="2286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dirty="0"/>
          </a:p>
        </p:txBody>
      </p:sp>
      <p:sp>
        <p:nvSpPr>
          <p:cNvPr id="3074" name="Rectangle 2"/>
          <p:cNvSpPr>
            <a:spLocks noGrp="1" noChangeArrowheads="1"/>
          </p:cNvSpPr>
          <p:nvPr>
            <p:ph type="ctrTitle"/>
          </p:nvPr>
        </p:nvSpPr>
        <p:spPr>
          <a:xfrm>
            <a:off x="609600" y="1339850"/>
            <a:ext cx="7010400" cy="1066800"/>
          </a:xfrm>
        </p:spPr>
        <p:txBody>
          <a:bodyPr/>
          <a:lstStyle>
            <a:lvl1pPr>
              <a:defRPr sz="36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219200" y="2114550"/>
            <a:ext cx="5791200" cy="762000"/>
          </a:xfrm>
        </p:spPr>
        <p:txBody>
          <a:bodyPr/>
          <a:lstStyle>
            <a:lvl1pPr>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609600" y="5638800"/>
            <a:ext cx="1752600" cy="457200"/>
          </a:xfrm>
        </p:spPr>
        <p:txBody>
          <a:bodyPr/>
          <a:lstStyle>
            <a:lvl1pPr>
              <a:defRPr smtClean="0"/>
            </a:lvl1pPr>
          </a:lstStyle>
          <a:p>
            <a:pPr>
              <a:defRPr/>
            </a:pPr>
            <a:endParaRPr lang="en-US" dirty="0"/>
          </a:p>
        </p:txBody>
      </p:sp>
      <p:sp>
        <p:nvSpPr>
          <p:cNvPr id="7" name="Rectangle 5"/>
          <p:cNvSpPr>
            <a:spLocks noGrp="1" noChangeArrowheads="1"/>
          </p:cNvSpPr>
          <p:nvPr>
            <p:ph type="ftr" sz="quarter" idx="11"/>
          </p:nvPr>
        </p:nvSpPr>
        <p:spPr>
          <a:xfrm>
            <a:off x="2819400" y="5638800"/>
            <a:ext cx="2590800" cy="457200"/>
          </a:xfrm>
        </p:spPr>
        <p:txBody>
          <a:bodyPr/>
          <a:lstStyle>
            <a:lvl1pPr>
              <a:defRPr smtClean="0"/>
            </a:lvl1pPr>
          </a:lstStyle>
          <a:p>
            <a:pPr>
              <a:defRPr/>
            </a:pPr>
            <a:endParaRPr lang="en-US" dirty="0"/>
          </a:p>
        </p:txBody>
      </p:sp>
      <p:sp>
        <p:nvSpPr>
          <p:cNvPr id="8" name="Rectangle 6"/>
          <p:cNvSpPr>
            <a:spLocks noGrp="1" noChangeArrowheads="1"/>
          </p:cNvSpPr>
          <p:nvPr>
            <p:ph type="sldNum" sz="quarter" idx="12"/>
          </p:nvPr>
        </p:nvSpPr>
        <p:spPr>
          <a:xfrm>
            <a:off x="5867400" y="5638800"/>
            <a:ext cx="1752600" cy="457200"/>
          </a:xfrm>
        </p:spPr>
        <p:txBody>
          <a:bodyPr/>
          <a:lstStyle>
            <a:lvl1pPr>
              <a:defRPr smtClean="0"/>
            </a:lvl1pPr>
          </a:lstStyle>
          <a:p>
            <a:pPr>
              <a:defRPr/>
            </a:pPr>
            <a:fld id="{F939C86F-EAE8-EE4C-9CD3-3242638868CC}" type="slidenum">
              <a:rPr lang="en-US"/>
              <a:pPr>
                <a:defRPr/>
              </a:pPr>
              <a:t>‹#›</a:t>
            </a:fld>
            <a:endParaRPr lang="en-US" dirty="0"/>
          </a:p>
        </p:txBody>
      </p:sp>
    </p:spTree>
    <p:extLst>
      <p:ext uri="{BB962C8B-B14F-4D97-AF65-F5344CB8AC3E}">
        <p14:creationId xmlns:p14="http://schemas.microsoft.com/office/powerpoint/2010/main" val="238747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BED876F-365D-BF4E-AD78-F23CA3F72E22}" type="slidenum">
              <a:rPr lang="en-US"/>
              <a:pPr>
                <a:defRPr/>
              </a:pPr>
              <a:t>‹#›</a:t>
            </a:fld>
            <a:endParaRPr lang="en-US" dirty="0"/>
          </a:p>
        </p:txBody>
      </p:sp>
    </p:spTree>
    <p:extLst>
      <p:ext uri="{BB962C8B-B14F-4D97-AF65-F5344CB8AC3E}">
        <p14:creationId xmlns:p14="http://schemas.microsoft.com/office/powerpoint/2010/main" val="11365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68988" y="523875"/>
            <a:ext cx="1751012" cy="446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775" y="523875"/>
            <a:ext cx="5103813" cy="446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432D64-020F-F14B-898C-15695F0F2D59}" type="slidenum">
              <a:rPr lang="en-US"/>
              <a:pPr>
                <a:defRPr/>
              </a:pPr>
              <a:t>‹#›</a:t>
            </a:fld>
            <a:endParaRPr lang="en-US" dirty="0"/>
          </a:p>
        </p:txBody>
      </p:sp>
    </p:spTree>
    <p:extLst>
      <p:ext uri="{BB962C8B-B14F-4D97-AF65-F5344CB8AC3E}">
        <p14:creationId xmlns:p14="http://schemas.microsoft.com/office/powerpoint/2010/main" val="428148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69C95B0-5AE1-E142-A69D-5BD4E7C66892}" type="slidenum">
              <a:rPr lang="en-US"/>
              <a:pPr>
                <a:defRPr/>
              </a:pPr>
              <a:t>‹#›</a:t>
            </a:fld>
            <a:endParaRPr lang="en-US" dirty="0"/>
          </a:p>
        </p:txBody>
      </p:sp>
    </p:spTree>
    <p:extLst>
      <p:ext uri="{BB962C8B-B14F-4D97-AF65-F5344CB8AC3E}">
        <p14:creationId xmlns:p14="http://schemas.microsoft.com/office/powerpoint/2010/main" val="390358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965575"/>
            <a:ext cx="6994525" cy="12271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616200"/>
            <a:ext cx="6994525" cy="1349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EE44DB-FC1C-B144-88A2-9272DF422654}" type="slidenum">
              <a:rPr lang="en-US"/>
              <a:pPr>
                <a:defRPr/>
              </a:pPr>
              <a:t>‹#›</a:t>
            </a:fld>
            <a:endParaRPr lang="en-US" dirty="0"/>
          </a:p>
        </p:txBody>
      </p:sp>
    </p:spTree>
    <p:extLst>
      <p:ext uri="{BB962C8B-B14F-4D97-AF65-F5344CB8AC3E}">
        <p14:creationId xmlns:p14="http://schemas.microsoft.com/office/powerpoint/2010/main" val="59433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2775" y="1282700"/>
            <a:ext cx="3427413" cy="370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2588" y="1282700"/>
            <a:ext cx="3427412" cy="370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635DDE7-5172-B74C-8EAA-B078003067AA}" type="slidenum">
              <a:rPr lang="en-US"/>
              <a:pPr>
                <a:defRPr/>
              </a:pPr>
              <a:t>‹#›</a:t>
            </a:fld>
            <a:endParaRPr lang="en-US" dirty="0"/>
          </a:p>
        </p:txBody>
      </p:sp>
    </p:spTree>
    <p:extLst>
      <p:ext uri="{BB962C8B-B14F-4D97-AF65-F5344CB8AC3E}">
        <p14:creationId xmlns:p14="http://schemas.microsoft.com/office/powerpoint/2010/main" val="375341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47650"/>
            <a:ext cx="7407275" cy="10287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81125"/>
            <a:ext cx="3636962" cy="576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957388"/>
            <a:ext cx="3636962" cy="355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81125"/>
            <a:ext cx="3638550" cy="576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957388"/>
            <a:ext cx="3638550" cy="355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7C8E747-0283-6D4C-AC8D-D8FDFEC5A879}" type="slidenum">
              <a:rPr lang="en-US"/>
              <a:pPr>
                <a:defRPr/>
              </a:pPr>
              <a:t>‹#›</a:t>
            </a:fld>
            <a:endParaRPr lang="en-US" dirty="0"/>
          </a:p>
        </p:txBody>
      </p:sp>
    </p:spTree>
    <p:extLst>
      <p:ext uri="{BB962C8B-B14F-4D97-AF65-F5344CB8AC3E}">
        <p14:creationId xmlns:p14="http://schemas.microsoft.com/office/powerpoint/2010/main" val="196674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868E9D0-BD4E-0A41-8A0B-A17D852B8C1F}" type="slidenum">
              <a:rPr lang="en-US"/>
              <a:pPr>
                <a:defRPr/>
              </a:pPr>
              <a:t>‹#›</a:t>
            </a:fld>
            <a:endParaRPr lang="en-US" dirty="0"/>
          </a:p>
        </p:txBody>
      </p:sp>
    </p:spTree>
    <p:extLst>
      <p:ext uri="{BB962C8B-B14F-4D97-AF65-F5344CB8AC3E}">
        <p14:creationId xmlns:p14="http://schemas.microsoft.com/office/powerpoint/2010/main" val="172892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A5AFF4A-66EE-0642-AE67-54642DE31A06}" type="slidenum">
              <a:rPr lang="en-US"/>
              <a:pPr>
                <a:defRPr/>
              </a:pPr>
              <a:t>‹#›</a:t>
            </a:fld>
            <a:endParaRPr lang="en-US" dirty="0"/>
          </a:p>
        </p:txBody>
      </p:sp>
    </p:spTree>
    <p:extLst>
      <p:ext uri="{BB962C8B-B14F-4D97-AF65-F5344CB8AC3E}">
        <p14:creationId xmlns:p14="http://schemas.microsoft.com/office/powerpoint/2010/main" val="378862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46063"/>
            <a:ext cx="2708275" cy="1046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46063"/>
            <a:ext cx="4600575" cy="5267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92225"/>
            <a:ext cx="2708275"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1B0FB9C-13DD-1345-81A2-E210772D8D00}" type="slidenum">
              <a:rPr lang="en-US"/>
              <a:pPr>
                <a:defRPr/>
              </a:pPr>
              <a:t>‹#›</a:t>
            </a:fld>
            <a:endParaRPr lang="en-US" dirty="0"/>
          </a:p>
        </p:txBody>
      </p:sp>
    </p:spTree>
    <p:extLst>
      <p:ext uri="{BB962C8B-B14F-4D97-AF65-F5344CB8AC3E}">
        <p14:creationId xmlns:p14="http://schemas.microsoft.com/office/powerpoint/2010/main" val="363706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321175"/>
            <a:ext cx="4938713" cy="50958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50863"/>
            <a:ext cx="4938713" cy="3703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612900" y="4830763"/>
            <a:ext cx="4938713" cy="723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D92D0BF-D758-064B-A90C-8645201FEC41}" type="slidenum">
              <a:rPr lang="en-US"/>
              <a:pPr>
                <a:defRPr/>
              </a:pPr>
              <a:t>‹#›</a:t>
            </a:fld>
            <a:endParaRPr lang="en-US" dirty="0"/>
          </a:p>
        </p:txBody>
      </p:sp>
    </p:spTree>
    <p:extLst>
      <p:ext uri="{BB962C8B-B14F-4D97-AF65-F5344CB8AC3E}">
        <p14:creationId xmlns:p14="http://schemas.microsoft.com/office/powerpoint/2010/main" val="36055571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11" descr="FLCC_LOGO_whit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38800" y="4876800"/>
            <a:ext cx="21304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ChangeArrowheads="1"/>
          </p:cNvSpPr>
          <p:nvPr/>
        </p:nvSpPr>
        <p:spPr bwMode="auto">
          <a:xfrm>
            <a:off x="0" y="5942013"/>
            <a:ext cx="8229600" cy="2286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dirty="0"/>
          </a:p>
        </p:txBody>
      </p:sp>
      <p:sp>
        <p:nvSpPr>
          <p:cNvPr id="1028" name="Rectangle 2"/>
          <p:cNvSpPr>
            <a:spLocks noGrp="1" noChangeArrowheads="1"/>
          </p:cNvSpPr>
          <p:nvPr>
            <p:ph type="title"/>
          </p:nvPr>
        </p:nvSpPr>
        <p:spPr bwMode="auto">
          <a:xfrm>
            <a:off x="614363" y="523875"/>
            <a:ext cx="69945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82296" tIns="41148" rIns="82296" bIns="41148" numCol="1" anchor="ctr" anchorCtr="0" compatLnSpc="1">
            <a:prstTxWarp prst="textNoShape">
              <a:avLst/>
            </a:prstTxWarp>
          </a:bodyPr>
          <a:lstStyle/>
          <a:p>
            <a:pPr lvl="0"/>
            <a:r>
              <a:rPr lang="en-US" smtClean="0"/>
              <a:t>Click to edit Master title style</a:t>
            </a:r>
            <a:endParaRPr lang="en-US"/>
          </a:p>
        </p:txBody>
      </p:sp>
      <p:sp>
        <p:nvSpPr>
          <p:cNvPr id="1029" name="Rectangle 3"/>
          <p:cNvSpPr>
            <a:spLocks noGrp="1" noChangeArrowheads="1"/>
          </p:cNvSpPr>
          <p:nvPr>
            <p:ph type="body" idx="1"/>
          </p:nvPr>
        </p:nvSpPr>
        <p:spPr bwMode="auto">
          <a:xfrm>
            <a:off x="612775" y="1282700"/>
            <a:ext cx="7007225" cy="3703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82296" tIns="41148" rIns="82296"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Rectangle 4"/>
          <p:cNvSpPr>
            <a:spLocks noGrp="1" noChangeArrowheads="1"/>
          </p:cNvSpPr>
          <p:nvPr>
            <p:ph type="dt" sz="half" idx="2"/>
          </p:nvPr>
        </p:nvSpPr>
        <p:spPr bwMode="auto">
          <a:xfrm>
            <a:off x="76200" y="5622925"/>
            <a:ext cx="1714500" cy="41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82296" tIns="41148" rIns="82296" bIns="41148" numCol="1" anchor="t" anchorCtr="0" compatLnSpc="1">
            <a:prstTxWarp prst="textNoShape">
              <a:avLst/>
            </a:prstTxWarp>
          </a:bodyPr>
          <a:lstStyle>
            <a:lvl1pPr defTabSz="822325">
              <a:defRPr sz="1300" smtClean="0"/>
            </a:lvl1pPr>
          </a:lstStyle>
          <a:p>
            <a:pPr>
              <a:defRPr/>
            </a:pPr>
            <a:endParaRPr lang="en-US" dirty="0"/>
          </a:p>
        </p:txBody>
      </p:sp>
      <p:sp>
        <p:nvSpPr>
          <p:cNvPr id="3" name="Rectangle 5"/>
          <p:cNvSpPr>
            <a:spLocks noGrp="1" noChangeArrowheads="1"/>
          </p:cNvSpPr>
          <p:nvPr>
            <p:ph type="ftr" sz="quarter" idx="3"/>
          </p:nvPr>
        </p:nvSpPr>
        <p:spPr bwMode="auto">
          <a:xfrm>
            <a:off x="2811463" y="5622925"/>
            <a:ext cx="2606675" cy="41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82296" tIns="41148" rIns="82296" bIns="41148" numCol="1" anchor="t" anchorCtr="0" compatLnSpc="1">
            <a:prstTxWarp prst="textNoShape">
              <a:avLst/>
            </a:prstTxWarp>
          </a:bodyPr>
          <a:lstStyle>
            <a:lvl1pPr algn="ctr" defTabSz="822325">
              <a:defRPr sz="1300" smtClean="0"/>
            </a:lvl1pPr>
          </a:lstStyle>
          <a:p>
            <a:pPr>
              <a:defRPr/>
            </a:pPr>
            <a:endParaRPr lang="en-US" dirty="0"/>
          </a:p>
        </p:txBody>
      </p:sp>
      <p:sp>
        <p:nvSpPr>
          <p:cNvPr id="1030" name="Rectangle 6"/>
          <p:cNvSpPr>
            <a:spLocks noGrp="1" noChangeArrowheads="1"/>
          </p:cNvSpPr>
          <p:nvPr>
            <p:ph type="sldNum" sz="quarter" idx="4"/>
          </p:nvPr>
        </p:nvSpPr>
        <p:spPr bwMode="auto">
          <a:xfrm>
            <a:off x="6400800" y="5622925"/>
            <a:ext cx="1714500" cy="41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82296" tIns="41148" rIns="82296" bIns="41148" numCol="1" anchor="t" anchorCtr="0" compatLnSpc="1">
            <a:prstTxWarp prst="textNoShape">
              <a:avLst/>
            </a:prstTxWarp>
          </a:bodyPr>
          <a:lstStyle>
            <a:lvl1pPr algn="r" defTabSz="822325">
              <a:defRPr sz="1300" smtClean="0"/>
            </a:lvl1pPr>
          </a:lstStyle>
          <a:p>
            <a:pPr>
              <a:defRPr/>
            </a:pPr>
            <a:fld id="{128A54BD-A2A2-F947-904E-EC0783697D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822325" rtl="0" eaLnBrk="1" fontAlgn="base" hangingPunct="1">
        <a:spcBef>
          <a:spcPct val="0"/>
        </a:spcBef>
        <a:spcAft>
          <a:spcPct val="0"/>
        </a:spcAft>
        <a:defRPr sz="3800">
          <a:solidFill>
            <a:schemeClr val="accent1"/>
          </a:solidFill>
          <a:latin typeface="+mj-lt"/>
          <a:ea typeface="+mj-ea"/>
          <a:cs typeface="+mj-cs"/>
        </a:defRPr>
      </a:lvl1pPr>
      <a:lvl2pPr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2pPr>
      <a:lvl3pPr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3pPr>
      <a:lvl4pPr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4pPr>
      <a:lvl5pPr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5pPr>
      <a:lvl6pPr marL="457200"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6pPr>
      <a:lvl7pPr marL="914400"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7pPr>
      <a:lvl8pPr marL="1371600"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8pPr>
      <a:lvl9pPr marL="1828800" algn="ctr" defTabSz="822325" rtl="0" eaLnBrk="1" fontAlgn="base" hangingPunct="1">
        <a:spcBef>
          <a:spcPct val="0"/>
        </a:spcBef>
        <a:spcAft>
          <a:spcPct val="0"/>
        </a:spcAft>
        <a:defRPr sz="3800">
          <a:solidFill>
            <a:schemeClr val="accent1"/>
          </a:solidFill>
          <a:latin typeface="Arial" charset="0"/>
          <a:ea typeface="ヒラギノ角ゴ Pro W3" charset="0"/>
          <a:cs typeface="ヒラギノ角ゴ Pro W3" charset="0"/>
        </a:defRPr>
      </a:lvl9pPr>
    </p:titleStyle>
    <p:bodyStyle>
      <a:lvl1pPr marL="342900" indent="-342900" algn="ctr" defTabSz="822325" rtl="0" eaLnBrk="1" fontAlgn="base" hangingPunct="1">
        <a:spcBef>
          <a:spcPct val="20000"/>
        </a:spcBef>
        <a:spcAft>
          <a:spcPct val="50000"/>
        </a:spcAft>
        <a:defRPr sz="2900" b="1">
          <a:solidFill>
            <a:schemeClr val="accent2"/>
          </a:solidFill>
          <a:latin typeface="+mn-lt"/>
          <a:ea typeface="+mn-ea"/>
          <a:cs typeface="+mn-cs"/>
        </a:defRPr>
      </a:lvl1pPr>
      <a:lvl2pPr marL="400050" indent="-257175" algn="l" defTabSz="822325" rtl="0" eaLnBrk="1" fontAlgn="base" hangingPunct="1">
        <a:spcBef>
          <a:spcPct val="20000"/>
        </a:spcBef>
        <a:spcAft>
          <a:spcPct val="0"/>
        </a:spcAft>
        <a:buSzPct val="90000"/>
        <a:buFont typeface="Times" charset="0"/>
        <a:buChar char="•"/>
        <a:defRPr sz="1600">
          <a:solidFill>
            <a:srgbClr val="FEFEFE"/>
          </a:solidFill>
          <a:latin typeface="+mn-lt"/>
          <a:ea typeface="+mn-ea"/>
          <a:cs typeface="+mn-cs"/>
        </a:defRPr>
      </a:lvl2pPr>
      <a:lvl3pPr marL="720725" indent="-206375" algn="l" defTabSz="822325" rtl="0" eaLnBrk="1" fontAlgn="base" hangingPunct="1">
        <a:spcBef>
          <a:spcPct val="20000"/>
        </a:spcBef>
        <a:spcAft>
          <a:spcPct val="0"/>
        </a:spcAft>
        <a:buChar char="–"/>
        <a:defRPr sz="1600">
          <a:solidFill>
            <a:srgbClr val="FEFEFE"/>
          </a:solidFill>
          <a:latin typeface="+mn-lt"/>
          <a:ea typeface="+mn-ea"/>
          <a:cs typeface="+mn-cs"/>
        </a:defRPr>
      </a:lvl3pPr>
      <a:lvl4pPr marL="1039813" indent="-204788" algn="l" defTabSz="822325" rtl="0" eaLnBrk="1" fontAlgn="base" hangingPunct="1">
        <a:spcBef>
          <a:spcPct val="20000"/>
        </a:spcBef>
        <a:spcAft>
          <a:spcPct val="0"/>
        </a:spcAft>
        <a:buFont typeface="Times" charset="0"/>
        <a:buChar char="•"/>
        <a:defRPr sz="1400">
          <a:solidFill>
            <a:srgbClr val="FEFEFE"/>
          </a:solidFill>
          <a:latin typeface="+mn-lt"/>
          <a:ea typeface="+mn-ea"/>
          <a:cs typeface="+mn-cs"/>
        </a:defRPr>
      </a:lvl4pPr>
      <a:lvl5pPr marL="1358900" indent="-204788" algn="l" defTabSz="822325" rtl="0" eaLnBrk="1" fontAlgn="base" hangingPunct="1">
        <a:spcBef>
          <a:spcPct val="20000"/>
        </a:spcBef>
        <a:spcAft>
          <a:spcPct val="0"/>
        </a:spcAft>
        <a:buChar char="»"/>
        <a:defRPr sz="1400">
          <a:solidFill>
            <a:srgbClr val="FEFEFE"/>
          </a:solidFill>
          <a:latin typeface="+mn-lt"/>
          <a:ea typeface="+mn-ea"/>
          <a:cs typeface="+mn-cs"/>
        </a:defRPr>
      </a:lvl5pPr>
      <a:lvl6pPr marL="1816100" indent="-204788" algn="l" defTabSz="822325" rtl="0" eaLnBrk="1" fontAlgn="base" hangingPunct="1">
        <a:spcBef>
          <a:spcPct val="20000"/>
        </a:spcBef>
        <a:spcAft>
          <a:spcPct val="0"/>
        </a:spcAft>
        <a:buChar char="»"/>
        <a:defRPr sz="1400">
          <a:solidFill>
            <a:srgbClr val="FEFEFE"/>
          </a:solidFill>
          <a:latin typeface="+mn-lt"/>
          <a:ea typeface="+mn-ea"/>
          <a:cs typeface="+mn-cs"/>
        </a:defRPr>
      </a:lvl6pPr>
      <a:lvl7pPr marL="2273300" indent="-204788" algn="l" defTabSz="822325" rtl="0" eaLnBrk="1" fontAlgn="base" hangingPunct="1">
        <a:spcBef>
          <a:spcPct val="20000"/>
        </a:spcBef>
        <a:spcAft>
          <a:spcPct val="0"/>
        </a:spcAft>
        <a:buChar char="»"/>
        <a:defRPr sz="1400">
          <a:solidFill>
            <a:srgbClr val="FEFEFE"/>
          </a:solidFill>
          <a:latin typeface="+mn-lt"/>
          <a:ea typeface="+mn-ea"/>
          <a:cs typeface="+mn-cs"/>
        </a:defRPr>
      </a:lvl7pPr>
      <a:lvl8pPr marL="2730500" indent="-204788" algn="l" defTabSz="822325" rtl="0" eaLnBrk="1" fontAlgn="base" hangingPunct="1">
        <a:spcBef>
          <a:spcPct val="20000"/>
        </a:spcBef>
        <a:spcAft>
          <a:spcPct val="0"/>
        </a:spcAft>
        <a:buChar char="»"/>
        <a:defRPr sz="1400">
          <a:solidFill>
            <a:srgbClr val="FEFEFE"/>
          </a:solidFill>
          <a:latin typeface="+mn-lt"/>
          <a:ea typeface="+mn-ea"/>
          <a:cs typeface="+mn-cs"/>
        </a:defRPr>
      </a:lvl8pPr>
      <a:lvl9pPr marL="3187700" indent="-204788" algn="l" defTabSz="822325" rtl="0" eaLnBrk="1" fontAlgn="base" hangingPunct="1">
        <a:spcBef>
          <a:spcPct val="20000"/>
        </a:spcBef>
        <a:spcAft>
          <a:spcPct val="0"/>
        </a:spcAft>
        <a:buChar char="»"/>
        <a:defRPr sz="1400">
          <a:solidFill>
            <a:srgbClr val="FEFEFE"/>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ryan/Desktop/Access%20Log.xlsx" TargetMode="External"/><Relationship Id="rId3" Type="http://schemas.openxmlformats.org/officeDocument/2006/relationships/hyperlink" Target="file://localhost/Users/ryan/Desktop/Flags.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p:txBody>
          <a:bodyPr/>
          <a:lstStyle/>
          <a:p>
            <a:pPr eaLnBrk="1" hangingPunct="1"/>
            <a:r>
              <a:rPr lang="en-US" dirty="0" smtClean="0">
                <a:latin typeface="Arial" charset="0"/>
                <a:ea typeface="ヒラギノ角ゴ Pro W3" charset="0"/>
                <a:cs typeface="ヒラギノ角ゴ Pro W3" charset="0"/>
              </a:rPr>
              <a:t>Utilizing the Starfish Retention Tool to Maximize Student Success</a:t>
            </a:r>
            <a:endParaRPr lang="en-US" dirty="0">
              <a:latin typeface="Arial" charset="0"/>
              <a:ea typeface="ヒラギノ角ゴ Pro W3" charset="0"/>
              <a:cs typeface="ヒラギノ角ゴ Pro W3" charset="0"/>
            </a:endParaRPr>
          </a:p>
        </p:txBody>
      </p:sp>
      <p:sp>
        <p:nvSpPr>
          <p:cNvPr id="3074" name="Rectangle 5"/>
          <p:cNvSpPr>
            <a:spLocks noGrp="1" noChangeArrowheads="1"/>
          </p:cNvSpPr>
          <p:nvPr>
            <p:ph type="subTitle" idx="1"/>
          </p:nvPr>
        </p:nvSpPr>
        <p:spPr/>
        <p:txBody>
          <a:bodyPr/>
          <a:lstStyle/>
          <a:p>
            <a:pPr marL="0" indent="0" eaLnBrk="1" hangingPunct="1"/>
            <a:endParaRPr lang="en-US" dirty="0">
              <a:latin typeface="Times New Roman" charset="0"/>
              <a:ea typeface="ヒラギノ角ゴ Pro W3" charset="0"/>
              <a:cs typeface="ヒラギノ角ゴ Pro W3" charset="0"/>
            </a:endParaRPr>
          </a:p>
          <a:p>
            <a:pPr marL="0" indent="0" eaLnBrk="1" hangingPunct="1"/>
            <a:endParaRPr lang="en-US" dirty="0">
              <a:latin typeface="Times New Roman"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does</a:t>
            </a:r>
            <a:endParaRPr lang="en-US" dirty="0"/>
          </a:p>
        </p:txBody>
      </p:sp>
      <p:sp>
        <p:nvSpPr>
          <p:cNvPr id="3" name="Content Placeholder 2"/>
          <p:cNvSpPr>
            <a:spLocks noGrp="1"/>
          </p:cNvSpPr>
          <p:nvPr>
            <p:ph idx="1"/>
          </p:nvPr>
        </p:nvSpPr>
        <p:spPr/>
        <p:txBody>
          <a:bodyPr/>
          <a:lstStyle/>
          <a:p>
            <a:pPr lvl="2"/>
            <a:r>
              <a:rPr lang="en-US" sz="2000" dirty="0" smtClean="0">
                <a:solidFill>
                  <a:schemeClr val="accent2"/>
                </a:solidFill>
              </a:rPr>
              <a:t>Each </a:t>
            </a:r>
            <a:r>
              <a:rPr lang="en-US" sz="2000" dirty="0">
                <a:solidFill>
                  <a:schemeClr val="accent2"/>
                </a:solidFill>
              </a:rPr>
              <a:t>student can be monitored within each of </a:t>
            </a:r>
            <a:r>
              <a:rPr lang="en-US" sz="2000" dirty="0" smtClean="0">
                <a:solidFill>
                  <a:schemeClr val="accent2"/>
                </a:solidFill>
              </a:rPr>
              <a:t>his/her </a:t>
            </a:r>
            <a:r>
              <a:rPr lang="en-US" sz="2000" dirty="0">
                <a:solidFill>
                  <a:schemeClr val="accent2"/>
                </a:solidFill>
              </a:rPr>
              <a:t>courses </a:t>
            </a:r>
            <a:r>
              <a:rPr lang="en-US" sz="2000" dirty="0" smtClean="0">
                <a:solidFill>
                  <a:schemeClr val="accent2"/>
                </a:solidFill>
              </a:rPr>
              <a:t>in </a:t>
            </a:r>
            <a:r>
              <a:rPr lang="en-US" sz="2000" dirty="0">
                <a:solidFill>
                  <a:schemeClr val="accent2"/>
                </a:solidFill>
              </a:rPr>
              <a:t>the following areas: Academic Performance, </a:t>
            </a:r>
            <a:r>
              <a:rPr lang="en-US" sz="2000" dirty="0" smtClean="0">
                <a:solidFill>
                  <a:schemeClr val="accent2"/>
                </a:solidFill>
              </a:rPr>
              <a:t>Participation, </a:t>
            </a:r>
            <a:r>
              <a:rPr lang="en-US" sz="2000" dirty="0">
                <a:solidFill>
                  <a:schemeClr val="accent2"/>
                </a:solidFill>
              </a:rPr>
              <a:t>and Attendance.</a:t>
            </a:r>
          </a:p>
          <a:p>
            <a:pPr lvl="2"/>
            <a:r>
              <a:rPr lang="en-US" sz="2000" dirty="0">
                <a:solidFill>
                  <a:schemeClr val="accent2"/>
                </a:solidFill>
              </a:rPr>
              <a:t>Faculty/Staff can “raise flags” on students outside of these, manually or in batches, for areas FLCC identifies as road blocks to success (e.g., financial issues, mental or physical health issues, academic support needs)</a:t>
            </a:r>
          </a:p>
          <a:p>
            <a:pPr lvl="2"/>
            <a:r>
              <a:rPr lang="en-US" sz="2000" dirty="0">
                <a:solidFill>
                  <a:schemeClr val="accent2"/>
                </a:solidFill>
              </a:rPr>
              <a:t>Allows for easy flow communication between </a:t>
            </a:r>
            <a:r>
              <a:rPr lang="en-US" sz="2000" dirty="0" smtClean="0">
                <a:solidFill>
                  <a:schemeClr val="accent2"/>
                </a:solidFill>
              </a:rPr>
              <a:t>college </a:t>
            </a:r>
            <a:r>
              <a:rPr lang="en-US" sz="2000" dirty="0">
                <a:solidFill>
                  <a:schemeClr val="accent2"/>
                </a:solidFill>
              </a:rPr>
              <a:t>and student and provides student with one-click support services</a:t>
            </a:r>
          </a:p>
          <a:p>
            <a:endParaRPr lang="en-US" dirty="0"/>
          </a:p>
        </p:txBody>
      </p:sp>
    </p:spTree>
    <p:extLst>
      <p:ext uri="{BB962C8B-B14F-4D97-AF65-F5344CB8AC3E}">
        <p14:creationId xmlns:p14="http://schemas.microsoft.com/office/powerpoint/2010/main" val="10758492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works</a:t>
            </a:r>
            <a:br>
              <a:rPr lang="en-US" dirty="0"/>
            </a:br>
            <a:endParaRPr lang="en-US" dirty="0"/>
          </a:p>
        </p:txBody>
      </p:sp>
      <p:sp>
        <p:nvSpPr>
          <p:cNvPr id="3" name="Content Placeholder 2"/>
          <p:cNvSpPr>
            <a:spLocks noGrp="1"/>
          </p:cNvSpPr>
          <p:nvPr>
            <p:ph idx="1"/>
          </p:nvPr>
        </p:nvSpPr>
        <p:spPr/>
        <p:txBody>
          <a:bodyPr/>
          <a:lstStyle/>
          <a:p>
            <a:pPr lvl="1"/>
            <a:r>
              <a:rPr lang="en-US" sz="2000" dirty="0" smtClean="0">
                <a:solidFill>
                  <a:schemeClr val="accent2"/>
                </a:solidFill>
              </a:rPr>
              <a:t>Students see their </a:t>
            </a:r>
            <a:r>
              <a:rPr lang="en-US" sz="2000" dirty="0">
                <a:solidFill>
                  <a:schemeClr val="accent2"/>
                </a:solidFill>
              </a:rPr>
              <a:t>own “Success Network” on their </a:t>
            </a:r>
            <a:r>
              <a:rPr lang="en-US" sz="2000" dirty="0" smtClean="0">
                <a:solidFill>
                  <a:schemeClr val="accent2"/>
                </a:solidFill>
              </a:rPr>
              <a:t>Blackboard </a:t>
            </a:r>
            <a:r>
              <a:rPr lang="en-US" sz="2000" dirty="0">
                <a:solidFill>
                  <a:schemeClr val="accent2"/>
                </a:solidFill>
              </a:rPr>
              <a:t>page of faculty and </a:t>
            </a:r>
            <a:r>
              <a:rPr lang="en-US" sz="2000" dirty="0" smtClean="0">
                <a:solidFill>
                  <a:schemeClr val="accent2"/>
                </a:solidFill>
              </a:rPr>
              <a:t>providers.</a:t>
            </a:r>
            <a:endParaRPr lang="en-US" sz="2000" dirty="0">
              <a:solidFill>
                <a:schemeClr val="accent2"/>
              </a:solidFill>
            </a:endParaRPr>
          </a:p>
          <a:p>
            <a:pPr lvl="1"/>
            <a:r>
              <a:rPr lang="en-US" sz="2000" dirty="0">
                <a:solidFill>
                  <a:schemeClr val="accent2"/>
                </a:solidFill>
              </a:rPr>
              <a:t>As communication occurs between individuals </a:t>
            </a:r>
            <a:r>
              <a:rPr lang="en-US" sz="2000" dirty="0" smtClean="0">
                <a:solidFill>
                  <a:schemeClr val="accent2"/>
                </a:solidFill>
              </a:rPr>
              <a:t>and students, </a:t>
            </a:r>
            <a:r>
              <a:rPr lang="en-US" sz="2000" dirty="0">
                <a:solidFill>
                  <a:schemeClr val="accent2"/>
                </a:solidFill>
              </a:rPr>
              <a:t>notes and other communication tools are used within the system to show a ‘full-picture’ to providers. </a:t>
            </a:r>
          </a:p>
          <a:p>
            <a:pPr lvl="2"/>
            <a:r>
              <a:rPr lang="en-US" sz="2000" dirty="0">
                <a:solidFill>
                  <a:schemeClr val="accent2"/>
                </a:solidFill>
              </a:rPr>
              <a:t>For example: if a student habitually schedules meetings but fails to show up, this </a:t>
            </a:r>
            <a:r>
              <a:rPr lang="en-US" sz="2000" dirty="0" smtClean="0">
                <a:solidFill>
                  <a:schemeClr val="accent2"/>
                </a:solidFill>
              </a:rPr>
              <a:t>is visible </a:t>
            </a:r>
            <a:r>
              <a:rPr lang="en-US" sz="2000" dirty="0">
                <a:solidFill>
                  <a:schemeClr val="accent2"/>
                </a:solidFill>
              </a:rPr>
              <a:t>on Starfish.</a:t>
            </a:r>
          </a:p>
          <a:p>
            <a:pPr lvl="1"/>
            <a:r>
              <a:rPr lang="en-US" sz="2000" dirty="0" smtClean="0">
                <a:solidFill>
                  <a:schemeClr val="accent2"/>
                </a:solidFill>
              </a:rPr>
              <a:t>Students are part </a:t>
            </a:r>
            <a:r>
              <a:rPr lang="en-US" sz="2000" dirty="0">
                <a:solidFill>
                  <a:schemeClr val="accent2"/>
                </a:solidFill>
              </a:rPr>
              <a:t>of the communication link, reinforcing the message that this is </a:t>
            </a:r>
            <a:r>
              <a:rPr lang="en-US" sz="2000" i="1" dirty="0" smtClean="0">
                <a:solidFill>
                  <a:schemeClr val="accent2"/>
                </a:solidFill>
              </a:rPr>
              <a:t>their</a:t>
            </a:r>
            <a:r>
              <a:rPr lang="en-US" sz="2000" dirty="0" smtClean="0">
                <a:solidFill>
                  <a:schemeClr val="accent2"/>
                </a:solidFill>
              </a:rPr>
              <a:t> education.</a:t>
            </a:r>
          </a:p>
          <a:p>
            <a:pPr lvl="1"/>
            <a:r>
              <a:rPr lang="en-US" sz="2000" dirty="0" smtClean="0">
                <a:solidFill>
                  <a:schemeClr val="accent2"/>
                </a:solidFill>
              </a:rPr>
              <a:t>Statistical </a:t>
            </a:r>
            <a:r>
              <a:rPr lang="en-US" sz="2000" dirty="0">
                <a:solidFill>
                  <a:schemeClr val="accent2"/>
                </a:solidFill>
              </a:rPr>
              <a:t>summaries can be pulled for </a:t>
            </a:r>
            <a:r>
              <a:rPr lang="en-US" sz="2000" dirty="0" smtClean="0">
                <a:solidFill>
                  <a:schemeClr val="accent2"/>
                </a:solidFill>
              </a:rPr>
              <a:t>analysis.</a:t>
            </a:r>
            <a:endParaRPr lang="en-US" sz="2000" dirty="0">
              <a:solidFill>
                <a:schemeClr val="accent2"/>
              </a:solidFill>
            </a:endParaRPr>
          </a:p>
          <a:p>
            <a:endParaRPr lang="en-US" dirty="0"/>
          </a:p>
        </p:txBody>
      </p:sp>
    </p:spTree>
    <p:extLst>
      <p:ext uri="{BB962C8B-B14F-4D97-AF65-F5344CB8AC3E}">
        <p14:creationId xmlns:p14="http://schemas.microsoft.com/office/powerpoint/2010/main" val="35991553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Networks</a:t>
            </a:r>
            <a:endParaRPr lang="en-US" dirty="0"/>
          </a:p>
        </p:txBody>
      </p:sp>
      <p:sp>
        <p:nvSpPr>
          <p:cNvPr id="3" name="Content Placeholder 2"/>
          <p:cNvSpPr>
            <a:spLocks noGrp="1"/>
          </p:cNvSpPr>
          <p:nvPr>
            <p:ph idx="1"/>
          </p:nvPr>
        </p:nvSpPr>
        <p:spPr/>
        <p:txBody>
          <a:bodyPr/>
          <a:lstStyle/>
          <a:p>
            <a:pPr lvl="1"/>
            <a:r>
              <a:rPr lang="en-US" sz="2000" dirty="0" smtClean="0">
                <a:solidFill>
                  <a:schemeClr val="accent2"/>
                </a:solidFill>
              </a:rPr>
              <a:t>Any </a:t>
            </a:r>
            <a:r>
              <a:rPr lang="en-US" sz="2000" dirty="0">
                <a:solidFill>
                  <a:schemeClr val="accent2"/>
                </a:solidFill>
              </a:rPr>
              <a:t>faculty/staff can </a:t>
            </a:r>
            <a:r>
              <a:rPr lang="en-US" sz="2000" u="sng" dirty="0">
                <a:solidFill>
                  <a:schemeClr val="accent2"/>
                </a:solidFill>
              </a:rPr>
              <a:t>raise a flag</a:t>
            </a:r>
            <a:r>
              <a:rPr lang="en-US" sz="2000" dirty="0">
                <a:solidFill>
                  <a:schemeClr val="accent2"/>
                </a:solidFill>
              </a:rPr>
              <a:t> on a student for help with a resource (e.g., tutoring</a:t>
            </a:r>
            <a:r>
              <a:rPr lang="en-US" sz="2000" dirty="0" smtClean="0">
                <a:solidFill>
                  <a:schemeClr val="accent2"/>
                </a:solidFill>
              </a:rPr>
              <a:t>), and </a:t>
            </a:r>
            <a:r>
              <a:rPr lang="en-US" sz="2000" dirty="0">
                <a:solidFill>
                  <a:schemeClr val="accent2"/>
                </a:solidFill>
              </a:rPr>
              <a:t>the student and the resource are both notified. </a:t>
            </a:r>
            <a:endParaRPr lang="en-US" sz="2000" dirty="0" smtClean="0">
              <a:solidFill>
                <a:schemeClr val="accent2"/>
              </a:solidFill>
            </a:endParaRPr>
          </a:p>
          <a:p>
            <a:pPr lvl="1"/>
            <a:r>
              <a:rPr lang="en-US" sz="2000" dirty="0" smtClean="0">
                <a:solidFill>
                  <a:schemeClr val="accent2"/>
                </a:solidFill>
              </a:rPr>
              <a:t>If </a:t>
            </a:r>
            <a:r>
              <a:rPr lang="en-US" sz="2000" dirty="0">
                <a:solidFill>
                  <a:schemeClr val="accent2"/>
                </a:solidFill>
              </a:rPr>
              <a:t>the “flag raiser” isn’t the course instructor – the instructor will also be notified (rare instance</a:t>
            </a:r>
            <a:r>
              <a:rPr lang="en-US" sz="2000" dirty="0" smtClean="0">
                <a:solidFill>
                  <a:schemeClr val="accent2"/>
                </a:solidFill>
              </a:rPr>
              <a:t>).</a:t>
            </a:r>
            <a:endParaRPr lang="en-US" sz="2000" dirty="0">
              <a:solidFill>
                <a:schemeClr val="accent2"/>
              </a:solidFill>
            </a:endParaRPr>
          </a:p>
          <a:p>
            <a:pPr lvl="1"/>
            <a:r>
              <a:rPr lang="en-US" sz="2000" dirty="0">
                <a:solidFill>
                  <a:schemeClr val="accent2"/>
                </a:solidFill>
              </a:rPr>
              <a:t>If the student is in a “special </a:t>
            </a:r>
            <a:r>
              <a:rPr lang="en-US" sz="2000" dirty="0" smtClean="0">
                <a:solidFill>
                  <a:schemeClr val="accent2"/>
                </a:solidFill>
              </a:rPr>
              <a:t>population,” </a:t>
            </a:r>
            <a:r>
              <a:rPr lang="en-US" sz="2000" dirty="0">
                <a:solidFill>
                  <a:schemeClr val="accent2"/>
                </a:solidFill>
              </a:rPr>
              <a:t>the associated leader will </a:t>
            </a:r>
            <a:r>
              <a:rPr lang="en-US" sz="2000" dirty="0" smtClean="0">
                <a:solidFill>
                  <a:schemeClr val="accent2"/>
                </a:solidFill>
              </a:rPr>
              <a:t>also receive </a:t>
            </a:r>
            <a:r>
              <a:rPr lang="en-US" sz="2000" dirty="0">
                <a:solidFill>
                  <a:schemeClr val="accent2"/>
                </a:solidFill>
              </a:rPr>
              <a:t>notification of the </a:t>
            </a:r>
            <a:r>
              <a:rPr lang="en-US" sz="2000" dirty="0" smtClean="0">
                <a:solidFill>
                  <a:schemeClr val="accent2"/>
                </a:solidFill>
              </a:rPr>
              <a:t>flag. (e.g. Project </a:t>
            </a:r>
            <a:r>
              <a:rPr lang="en-US" sz="2000" dirty="0">
                <a:solidFill>
                  <a:schemeClr val="accent2"/>
                </a:solidFill>
              </a:rPr>
              <a:t>Success, Aspiring Nurses, etc.)</a:t>
            </a:r>
          </a:p>
          <a:p>
            <a:pPr lvl="1"/>
            <a:r>
              <a:rPr lang="en-US" sz="2000" dirty="0">
                <a:solidFill>
                  <a:schemeClr val="accent2"/>
                </a:solidFill>
              </a:rPr>
              <a:t>Only the </a:t>
            </a:r>
            <a:r>
              <a:rPr lang="en-US" sz="2000" dirty="0" smtClean="0">
                <a:solidFill>
                  <a:schemeClr val="accent2"/>
                </a:solidFill>
              </a:rPr>
              <a:t>provider </a:t>
            </a:r>
            <a:r>
              <a:rPr lang="en-US" sz="2000" b="1" dirty="0">
                <a:solidFill>
                  <a:schemeClr val="accent2"/>
                </a:solidFill>
              </a:rPr>
              <a:t>or</a:t>
            </a:r>
            <a:r>
              <a:rPr lang="en-US" sz="2000" dirty="0">
                <a:solidFill>
                  <a:schemeClr val="accent2"/>
                </a:solidFill>
              </a:rPr>
              <a:t> the specialized coach can “clear” a flag.</a:t>
            </a:r>
          </a:p>
          <a:p>
            <a:pPr lvl="1"/>
            <a:r>
              <a:rPr lang="en-US" sz="2000" b="1" dirty="0">
                <a:solidFill>
                  <a:schemeClr val="accent2"/>
                </a:solidFill>
              </a:rPr>
              <a:t>STUDENTS can raise “flags” on themselves!</a:t>
            </a:r>
          </a:p>
          <a:p>
            <a:endParaRPr lang="en-US" dirty="0"/>
          </a:p>
        </p:txBody>
      </p:sp>
    </p:spTree>
    <p:extLst>
      <p:ext uri="{BB962C8B-B14F-4D97-AF65-F5344CB8AC3E}">
        <p14:creationId xmlns:p14="http://schemas.microsoft.com/office/powerpoint/2010/main" val="17006912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Flags?</a:t>
            </a:r>
            <a:endParaRPr lang="en-US" dirty="0"/>
          </a:p>
        </p:txBody>
      </p:sp>
      <p:sp>
        <p:nvSpPr>
          <p:cNvPr id="3" name="Content Placeholder 2"/>
          <p:cNvSpPr>
            <a:spLocks noGrp="1"/>
          </p:cNvSpPr>
          <p:nvPr>
            <p:ph idx="1"/>
          </p:nvPr>
        </p:nvSpPr>
        <p:spPr>
          <a:xfrm>
            <a:off x="609600" y="1409700"/>
            <a:ext cx="7007225" cy="3703638"/>
          </a:xfrm>
        </p:spPr>
        <p:txBody>
          <a:bodyPr/>
          <a:lstStyle/>
          <a:p>
            <a:pPr lvl="0" algn="l">
              <a:buFont typeface="Arial" charset="0"/>
              <a:buChar char="•"/>
            </a:pPr>
            <a:r>
              <a:rPr lang="en-US" sz="1800" dirty="0"/>
              <a:t>Writing Assistance</a:t>
            </a:r>
          </a:p>
          <a:p>
            <a:pPr lvl="0" algn="l">
              <a:buFont typeface="Arial" charset="0"/>
              <a:buChar char="•"/>
            </a:pPr>
            <a:r>
              <a:rPr lang="en-US" sz="1800" dirty="0"/>
              <a:t>Science Assistance</a:t>
            </a:r>
          </a:p>
          <a:p>
            <a:pPr lvl="0" algn="l">
              <a:buFont typeface="Arial" charset="0"/>
              <a:buChar char="•"/>
            </a:pPr>
            <a:r>
              <a:rPr lang="en-US" sz="1800" dirty="0"/>
              <a:t>Mathematics Assistance</a:t>
            </a:r>
          </a:p>
          <a:p>
            <a:pPr lvl="0" algn="l">
              <a:buFont typeface="Arial" charset="0"/>
              <a:buChar char="•"/>
            </a:pPr>
            <a:r>
              <a:rPr lang="en-US" sz="1800" dirty="0"/>
              <a:t>Tutoring </a:t>
            </a:r>
            <a:r>
              <a:rPr lang="en-US" sz="1800" dirty="0" smtClean="0"/>
              <a:t>Assistance</a:t>
            </a:r>
            <a:endParaRPr lang="en-US" sz="1800" dirty="0"/>
          </a:p>
          <a:p>
            <a:pPr lvl="0" algn="l">
              <a:buFont typeface="Arial" charset="0"/>
              <a:buChar char="•"/>
            </a:pPr>
            <a:r>
              <a:rPr lang="en-US" sz="1800" dirty="0"/>
              <a:t>Low participation in class</a:t>
            </a:r>
          </a:p>
          <a:p>
            <a:pPr lvl="0" algn="l">
              <a:buFont typeface="Arial" charset="0"/>
              <a:buChar char="•"/>
            </a:pPr>
            <a:r>
              <a:rPr lang="en-US" sz="1800" dirty="0"/>
              <a:t>Attendance concerns</a:t>
            </a:r>
          </a:p>
          <a:p>
            <a:pPr lvl="0" algn="l">
              <a:buFont typeface="Arial" charset="0"/>
              <a:buChar char="•"/>
            </a:pPr>
            <a:r>
              <a:rPr lang="en-US" sz="1800" dirty="0"/>
              <a:t>At risk of </a:t>
            </a:r>
            <a:r>
              <a:rPr lang="en-US" sz="1800" dirty="0" smtClean="0"/>
              <a:t>failing</a:t>
            </a:r>
          </a:p>
          <a:p>
            <a:pPr lvl="0" algn="l">
              <a:buFont typeface="Arial" charset="0"/>
              <a:buChar char="•"/>
            </a:pPr>
            <a:r>
              <a:rPr lang="en-US" sz="1800" dirty="0" smtClean="0"/>
              <a:t>Disability Services – student raised</a:t>
            </a:r>
            <a:endParaRPr lang="en-US" sz="1800" dirty="0"/>
          </a:p>
          <a:p>
            <a:endParaRPr lang="en-US" dirty="0"/>
          </a:p>
        </p:txBody>
      </p:sp>
    </p:spTree>
    <p:extLst>
      <p:ext uri="{BB962C8B-B14F-4D97-AF65-F5344CB8AC3E}">
        <p14:creationId xmlns:p14="http://schemas.microsoft.com/office/powerpoint/2010/main" val="30829122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Checks</a:t>
            </a:r>
            <a:endParaRPr lang="en-US" dirty="0"/>
          </a:p>
        </p:txBody>
      </p:sp>
      <p:sp>
        <p:nvSpPr>
          <p:cNvPr id="3" name="Content Placeholder 2"/>
          <p:cNvSpPr>
            <a:spLocks noGrp="1"/>
          </p:cNvSpPr>
          <p:nvPr>
            <p:ph idx="1"/>
          </p:nvPr>
        </p:nvSpPr>
        <p:spPr/>
        <p:txBody>
          <a:bodyPr/>
          <a:lstStyle/>
          <a:p>
            <a:pPr lvl="1"/>
            <a:r>
              <a:rPr lang="en-US" sz="2400" dirty="0" smtClean="0">
                <a:solidFill>
                  <a:srgbClr val="C98136"/>
                </a:solidFill>
              </a:rPr>
              <a:t>Probation Students</a:t>
            </a:r>
          </a:p>
          <a:p>
            <a:pPr lvl="1"/>
            <a:r>
              <a:rPr lang="en-US" sz="2400" dirty="0" smtClean="0">
                <a:solidFill>
                  <a:srgbClr val="C98136"/>
                </a:solidFill>
              </a:rPr>
              <a:t>Athletes</a:t>
            </a:r>
            <a:endParaRPr lang="en-US" sz="2400" dirty="0">
              <a:solidFill>
                <a:srgbClr val="C98136"/>
              </a:solidFill>
            </a:endParaRPr>
          </a:p>
          <a:p>
            <a:pPr lvl="1"/>
            <a:r>
              <a:rPr lang="en-US" sz="2400" dirty="0">
                <a:solidFill>
                  <a:srgbClr val="C98136"/>
                </a:solidFill>
              </a:rPr>
              <a:t>Aspiring Nurses</a:t>
            </a:r>
          </a:p>
          <a:p>
            <a:pPr lvl="1"/>
            <a:r>
              <a:rPr lang="en-US" sz="2400" dirty="0">
                <a:solidFill>
                  <a:srgbClr val="C98136"/>
                </a:solidFill>
              </a:rPr>
              <a:t>EOP</a:t>
            </a:r>
          </a:p>
          <a:p>
            <a:pPr lvl="1"/>
            <a:r>
              <a:rPr lang="en-US" sz="2400" dirty="0">
                <a:solidFill>
                  <a:srgbClr val="C98136"/>
                </a:solidFill>
              </a:rPr>
              <a:t>Double DST </a:t>
            </a:r>
          </a:p>
          <a:p>
            <a:pPr lvl="1"/>
            <a:r>
              <a:rPr lang="en-US" sz="2400" dirty="0" smtClean="0">
                <a:solidFill>
                  <a:srgbClr val="C98136"/>
                </a:solidFill>
              </a:rPr>
              <a:t>Project Success</a:t>
            </a:r>
          </a:p>
          <a:p>
            <a:pPr lvl="1"/>
            <a:r>
              <a:rPr lang="en-US" sz="2400" dirty="0" smtClean="0">
                <a:solidFill>
                  <a:srgbClr val="C98136"/>
                </a:solidFill>
              </a:rPr>
              <a:t>Other special populations</a:t>
            </a:r>
            <a:endParaRPr lang="en-US" sz="2400" dirty="0">
              <a:solidFill>
                <a:srgbClr val="C98136"/>
              </a:solidFill>
            </a:endParaRPr>
          </a:p>
          <a:p>
            <a:endParaRPr lang="en-US" dirty="0"/>
          </a:p>
        </p:txBody>
      </p:sp>
    </p:spTree>
    <p:extLst>
      <p:ext uri="{BB962C8B-B14F-4D97-AF65-F5344CB8AC3E}">
        <p14:creationId xmlns:p14="http://schemas.microsoft.com/office/powerpoint/2010/main" val="14953543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Success View – Instructor, Coach, Provider</a:t>
            </a:r>
            <a:endParaRPr lang="en-US" dirty="0"/>
          </a:p>
        </p:txBody>
      </p:sp>
      <p:pic>
        <p:nvPicPr>
          <p:cNvPr id="4" name="Content Placeholder 3" descr="Instructorview.png"/>
          <p:cNvPicPr>
            <a:picLocks noGrp="1" noChangeAspect="1"/>
          </p:cNvPicPr>
          <p:nvPr>
            <p:ph idx="1"/>
          </p:nvPr>
        </p:nvPicPr>
        <p:blipFill>
          <a:blip r:embed="rId2">
            <a:extLst>
              <a:ext uri="{28A0092B-C50C-407E-A947-70E740481C1C}">
                <a14:useLocalDpi xmlns:a14="http://schemas.microsoft.com/office/drawing/2010/main" val="0"/>
              </a:ext>
            </a:extLst>
          </a:blip>
          <a:srcRect t="2252" b="2252"/>
          <a:stretch>
            <a:fillRect/>
          </a:stretch>
        </p:blipFill>
        <p:spPr>
          <a:xfrm>
            <a:off x="612775" y="1562100"/>
            <a:ext cx="7007225" cy="3424238"/>
          </a:xfrm>
        </p:spPr>
      </p:pic>
    </p:spTree>
    <p:extLst>
      <p:ext uri="{BB962C8B-B14F-4D97-AF65-F5344CB8AC3E}">
        <p14:creationId xmlns:p14="http://schemas.microsoft.com/office/powerpoint/2010/main" val="19541376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12518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3531870" y="1028700"/>
            <a:ext cx="523834" cy="3429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5" name="TextBox 4"/>
          <p:cNvSpPr txBox="1"/>
          <p:nvPr/>
        </p:nvSpPr>
        <p:spPr>
          <a:xfrm>
            <a:off x="2280650" y="310787"/>
            <a:ext cx="2057400" cy="821763"/>
          </a:xfrm>
          <a:prstGeom prst="rect">
            <a:avLst/>
          </a:prstGeom>
          <a:noFill/>
        </p:spPr>
        <p:txBody>
          <a:bodyPr wrap="square" lIns="82296" tIns="41148" rIns="82296" bIns="41148" rtlCol="0">
            <a:spAutoFit/>
          </a:bodyPr>
          <a:lstStyle/>
          <a:p>
            <a:r>
              <a:rPr lang="en-US" sz="1600" dirty="0" smtClean="0">
                <a:solidFill>
                  <a:schemeClr val="accent2"/>
                </a:solidFill>
              </a:rPr>
              <a:t>STUDENTS are still in charge of their own education.</a:t>
            </a:r>
            <a:endParaRPr lang="en-US" sz="1600" dirty="0">
              <a:solidFill>
                <a:schemeClr val="accent2"/>
              </a:solidFill>
            </a:endParaRPr>
          </a:p>
        </p:txBody>
      </p:sp>
      <p:sp>
        <p:nvSpPr>
          <p:cNvPr id="6" name="TextBox 5"/>
          <p:cNvSpPr txBox="1"/>
          <p:nvPr/>
        </p:nvSpPr>
        <p:spPr>
          <a:xfrm>
            <a:off x="6908800" y="1371600"/>
            <a:ext cx="184666" cy="461665"/>
          </a:xfrm>
          <a:prstGeom prst="rect">
            <a:avLst/>
          </a:prstGeom>
          <a:noFill/>
        </p:spPr>
        <p:txBody>
          <a:bodyPr wrap="none" rtlCol="0">
            <a:spAutoFit/>
          </a:bodyPr>
          <a:lstStyle/>
          <a:p>
            <a:endParaRPr lang="en-US" dirty="0"/>
          </a:p>
        </p:txBody>
      </p:sp>
      <p:sp>
        <p:nvSpPr>
          <p:cNvPr id="7" name="TextBox 6"/>
          <p:cNvSpPr txBox="1"/>
          <p:nvPr/>
        </p:nvSpPr>
        <p:spPr>
          <a:xfrm>
            <a:off x="6692900" y="965200"/>
            <a:ext cx="184666" cy="461665"/>
          </a:xfrm>
          <a:prstGeom prst="rect">
            <a:avLst/>
          </a:prstGeom>
          <a:noFill/>
        </p:spPr>
        <p:txBody>
          <a:bodyPr wrap="none" rtlCol="0">
            <a:spAutoFit/>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90844375"/>
              </p:ext>
            </p:extLst>
          </p:nvPr>
        </p:nvGraphicFramePr>
        <p:xfrm>
          <a:off x="1371600" y="1181101"/>
          <a:ext cx="5410200" cy="3931919"/>
        </p:xfrm>
        <a:graphic>
          <a:graphicData uri="http://schemas.openxmlformats.org/drawingml/2006/table">
            <a:tbl>
              <a:tblPr firstRow="1" bandRow="1">
                <a:tableStyleId>{284E427A-3D55-4303-BF80-6455036E1DE7}</a:tableStyleId>
              </a:tblPr>
              <a:tblGrid>
                <a:gridCol w="1352550"/>
                <a:gridCol w="1352550"/>
                <a:gridCol w="1352550"/>
                <a:gridCol w="1352550"/>
              </a:tblGrid>
              <a:tr h="520995">
                <a:tc>
                  <a:txBody>
                    <a:bodyPr/>
                    <a:lstStyle/>
                    <a:p>
                      <a:r>
                        <a:rPr lang="en-US" dirty="0" smtClean="0"/>
                        <a:t>Instructor</a:t>
                      </a:r>
                      <a:endParaRPr lang="en-US" dirty="0"/>
                    </a:p>
                  </a:txBody>
                  <a:tcPr/>
                </a:tc>
                <a:tc>
                  <a:txBody>
                    <a:bodyPr/>
                    <a:lstStyle/>
                    <a:p>
                      <a:r>
                        <a:rPr lang="en-US" dirty="0" smtClean="0"/>
                        <a:t>Advisors</a:t>
                      </a:r>
                      <a:endParaRPr lang="en-US" dirty="0"/>
                    </a:p>
                  </a:txBody>
                  <a:tcPr/>
                </a:tc>
                <a:tc>
                  <a:txBody>
                    <a:bodyPr/>
                    <a:lstStyle/>
                    <a:p>
                      <a:r>
                        <a:rPr lang="en-US" dirty="0" smtClean="0"/>
                        <a:t>Students</a:t>
                      </a:r>
                      <a:endParaRPr lang="en-US" dirty="0"/>
                    </a:p>
                  </a:txBody>
                  <a:tcPr/>
                </a:tc>
                <a:tc>
                  <a:txBody>
                    <a:bodyPr/>
                    <a:lstStyle/>
                    <a:p>
                      <a:r>
                        <a:rPr lang="en-US" dirty="0" smtClean="0"/>
                        <a:t>Coaches/</a:t>
                      </a:r>
                      <a:r>
                        <a:rPr lang="en-US" dirty="0" err="1" smtClean="0"/>
                        <a:t>Provers</a:t>
                      </a:r>
                      <a:endParaRPr lang="en-US" dirty="0"/>
                    </a:p>
                  </a:txBody>
                  <a:tcPr/>
                </a:tc>
              </a:tr>
              <a:tr h="967563">
                <a:tc>
                  <a:txBody>
                    <a:bodyPr/>
                    <a:lstStyle/>
                    <a:p>
                      <a:r>
                        <a:rPr lang="en-US" dirty="0" smtClean="0"/>
                        <a:t>Raise Flags when appropriate</a:t>
                      </a:r>
                      <a:endParaRPr lang="en-US" dirty="0"/>
                    </a:p>
                  </a:txBody>
                  <a:tcPr/>
                </a:tc>
                <a:tc>
                  <a:txBody>
                    <a:bodyPr/>
                    <a:lstStyle/>
                    <a:p>
                      <a:r>
                        <a:rPr lang="en-US" dirty="0" smtClean="0"/>
                        <a:t>Raise</a:t>
                      </a:r>
                      <a:r>
                        <a:rPr lang="en-US" baseline="0" dirty="0" smtClean="0"/>
                        <a:t> flags</a:t>
                      </a:r>
                    </a:p>
                    <a:p>
                      <a:endParaRPr lang="en-US" dirty="0"/>
                    </a:p>
                  </a:txBody>
                  <a:tcPr/>
                </a:tc>
                <a:tc>
                  <a:txBody>
                    <a:bodyPr/>
                    <a:lstStyle/>
                    <a:p>
                      <a:r>
                        <a:rPr lang="en-US" dirty="0" smtClean="0"/>
                        <a:t>Email</a:t>
                      </a:r>
                      <a:r>
                        <a:rPr lang="en-US" baseline="0" dirty="0" smtClean="0"/>
                        <a:t> notification</a:t>
                      </a:r>
                      <a:endParaRPr lang="en-US" dirty="0"/>
                    </a:p>
                  </a:txBody>
                  <a:tcPr/>
                </a:tc>
                <a:tc>
                  <a:txBody>
                    <a:bodyPr/>
                    <a:lstStyle/>
                    <a:p>
                      <a:r>
                        <a:rPr lang="en-US" dirty="0" smtClean="0"/>
                        <a:t>Receive email notifications from starfish</a:t>
                      </a:r>
                      <a:endParaRPr lang="en-US" dirty="0"/>
                    </a:p>
                  </a:txBody>
                  <a:tcPr/>
                </a:tc>
              </a:tr>
              <a:tr h="967563">
                <a:tc>
                  <a:txBody>
                    <a:bodyPr/>
                    <a:lstStyle/>
                    <a:p>
                      <a:r>
                        <a:rPr lang="en-US" dirty="0" smtClean="0"/>
                        <a:t>Submit success</a:t>
                      </a:r>
                      <a:r>
                        <a:rPr lang="en-US" baseline="0" dirty="0" smtClean="0"/>
                        <a:t> check</a:t>
                      </a:r>
                      <a:endParaRPr lang="en-US" dirty="0"/>
                    </a:p>
                  </a:txBody>
                  <a:tcPr/>
                </a:tc>
                <a:tc>
                  <a:txBody>
                    <a:bodyPr/>
                    <a:lstStyle/>
                    <a:p>
                      <a:r>
                        <a:rPr lang="en-US" dirty="0" smtClean="0"/>
                        <a:t>View flags</a:t>
                      </a:r>
                      <a:r>
                        <a:rPr lang="en-US" baseline="0" dirty="0" smtClean="0"/>
                        <a:t> that are raised</a:t>
                      </a:r>
                      <a:endParaRPr lang="en-US" dirty="0"/>
                    </a:p>
                  </a:txBody>
                  <a:tcPr/>
                </a:tc>
                <a:tc>
                  <a:txBody>
                    <a:bodyPr/>
                    <a:lstStyle/>
                    <a:p>
                      <a:r>
                        <a:rPr lang="en-US" dirty="0" smtClean="0"/>
                        <a:t>Contact Appropriate Support Provider</a:t>
                      </a:r>
                      <a:endParaRPr lang="en-US" dirty="0"/>
                    </a:p>
                  </a:txBody>
                  <a:tcPr/>
                </a:tc>
                <a:tc>
                  <a:txBody>
                    <a:bodyPr/>
                    <a:lstStyle/>
                    <a:p>
                      <a:r>
                        <a:rPr lang="en-US" dirty="0" smtClean="0"/>
                        <a:t>Record Follow up Action</a:t>
                      </a:r>
                      <a:endParaRPr lang="en-US" dirty="0"/>
                    </a:p>
                  </a:txBody>
                  <a:tcPr/>
                </a:tc>
              </a:tr>
              <a:tr h="744279">
                <a:tc>
                  <a:txBody>
                    <a:bodyPr/>
                    <a:lstStyle/>
                    <a:p>
                      <a:endParaRPr lang="en-US" dirty="0"/>
                    </a:p>
                  </a:txBody>
                  <a:tcPr/>
                </a:tc>
                <a:tc>
                  <a:txBody>
                    <a:bodyPr/>
                    <a:lstStyle/>
                    <a:p>
                      <a:endParaRPr lang="en-US" dirty="0"/>
                    </a:p>
                  </a:txBody>
                  <a:tcPr/>
                </a:tc>
                <a:tc>
                  <a:txBody>
                    <a:bodyPr/>
                    <a:lstStyle/>
                    <a:p>
                      <a:r>
                        <a:rPr lang="en-US" dirty="0" smtClean="0"/>
                        <a:t>Speak</a:t>
                      </a:r>
                      <a:r>
                        <a:rPr lang="en-US" baseline="0" dirty="0" smtClean="0"/>
                        <a:t> with instructor</a:t>
                      </a:r>
                      <a:endParaRPr lang="en-US" dirty="0"/>
                    </a:p>
                  </a:txBody>
                  <a:tcPr/>
                </a:tc>
                <a:tc>
                  <a:txBody>
                    <a:bodyPr/>
                    <a:lstStyle/>
                    <a:p>
                      <a:r>
                        <a:rPr lang="en-US" dirty="0" smtClean="0"/>
                        <a:t>Close</a:t>
                      </a:r>
                      <a:r>
                        <a:rPr lang="en-US" baseline="0" dirty="0" smtClean="0"/>
                        <a:t> loop with instructor</a:t>
                      </a:r>
                      <a:endParaRPr lang="en-US" dirty="0"/>
                    </a:p>
                  </a:txBody>
                  <a:tcPr/>
                </a:tc>
              </a:tr>
            </a:tbl>
          </a:graphicData>
        </a:graphic>
      </p:graphicFrame>
    </p:spTree>
    <p:extLst>
      <p:ext uri="{BB962C8B-B14F-4D97-AF65-F5344CB8AC3E}">
        <p14:creationId xmlns:p14="http://schemas.microsoft.com/office/powerpoint/2010/main" val="221969007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sz="2000" b="0" dirty="0" smtClean="0"/>
              <a:t>Increase</a:t>
            </a:r>
            <a:r>
              <a:rPr lang="en-US" sz="2000" dirty="0" smtClean="0"/>
              <a:t> </a:t>
            </a:r>
            <a:r>
              <a:rPr lang="en-US" sz="2000" b="0" dirty="0" smtClean="0"/>
              <a:t>utilization and services</a:t>
            </a:r>
          </a:p>
          <a:p>
            <a:pPr marL="514350" lvl="1" indent="-457200">
              <a:buFont typeface="Arial"/>
              <a:buChar char="•"/>
            </a:pPr>
            <a:r>
              <a:rPr lang="en-US" sz="2000" dirty="0" smtClean="0">
                <a:solidFill>
                  <a:schemeClr val="accent2"/>
                </a:solidFill>
              </a:rPr>
              <a:t>Appointment tracking – Connection with Outlook, </a:t>
            </a:r>
            <a:r>
              <a:rPr lang="en-US" sz="2000" dirty="0" err="1" smtClean="0">
                <a:solidFill>
                  <a:schemeClr val="accent2"/>
                </a:solidFill>
              </a:rPr>
              <a:t>Smarthinking</a:t>
            </a:r>
            <a:endParaRPr lang="en-US" sz="2000" dirty="0" smtClean="0">
              <a:solidFill>
                <a:schemeClr val="accent2"/>
              </a:solidFill>
            </a:endParaRPr>
          </a:p>
          <a:p>
            <a:pPr marL="514350" lvl="1" indent="-457200">
              <a:buFont typeface="Arial"/>
              <a:buChar char="•"/>
            </a:pPr>
            <a:r>
              <a:rPr lang="en-US" sz="2000" dirty="0" smtClean="0">
                <a:solidFill>
                  <a:schemeClr val="accent2"/>
                </a:solidFill>
              </a:rPr>
              <a:t>Greater use of Kiosk</a:t>
            </a:r>
          </a:p>
          <a:p>
            <a:pPr marL="514350" lvl="1" indent="-457200">
              <a:buFont typeface="Arial"/>
              <a:buChar char="•"/>
            </a:pPr>
            <a:r>
              <a:rPr lang="en-US" sz="2000" dirty="0" smtClean="0">
                <a:solidFill>
                  <a:schemeClr val="accent2"/>
                </a:solidFill>
              </a:rPr>
              <a:t>Surveying all students – who will manage?</a:t>
            </a:r>
          </a:p>
          <a:p>
            <a:pPr marL="514350" lvl="1" indent="-457200">
              <a:buFont typeface="Arial"/>
              <a:buChar char="•"/>
            </a:pPr>
            <a:r>
              <a:rPr lang="en-US" sz="2000" dirty="0" smtClean="0">
                <a:solidFill>
                  <a:schemeClr val="accent2"/>
                </a:solidFill>
              </a:rPr>
              <a:t>Pre-enrollment services – </a:t>
            </a:r>
            <a:r>
              <a:rPr lang="en-US" sz="2000" dirty="0" err="1" smtClean="0">
                <a:solidFill>
                  <a:schemeClr val="accent2"/>
                </a:solidFill>
              </a:rPr>
              <a:t>Hobsons</a:t>
            </a:r>
            <a:endParaRPr lang="en-US" sz="2000" dirty="0" smtClean="0">
              <a:solidFill>
                <a:schemeClr val="accent2"/>
              </a:solidFill>
            </a:endParaRPr>
          </a:p>
          <a:p>
            <a:pPr marL="514350" lvl="1" indent="-457200">
              <a:buFont typeface="Arial"/>
              <a:buChar char="•"/>
            </a:pPr>
            <a:r>
              <a:rPr lang="en-US" sz="2000" dirty="0" smtClean="0">
                <a:solidFill>
                  <a:schemeClr val="accent2"/>
                </a:solidFill>
              </a:rPr>
              <a:t>Success Check Management – schedule change</a:t>
            </a:r>
          </a:p>
          <a:p>
            <a:pPr marL="514350" lvl="1" indent="-457200">
              <a:buFont typeface="Arial"/>
              <a:buChar char="•"/>
            </a:pPr>
            <a:r>
              <a:rPr lang="en-US" sz="2000" dirty="0" smtClean="0">
                <a:solidFill>
                  <a:schemeClr val="accent2"/>
                </a:solidFill>
              </a:rPr>
              <a:t>Kudos</a:t>
            </a:r>
          </a:p>
          <a:p>
            <a:pPr marL="514350" lvl="1" indent="-457200">
              <a:buFont typeface="Arial"/>
              <a:buChar char="•"/>
            </a:pPr>
            <a:r>
              <a:rPr lang="en-US" sz="2000" dirty="0" smtClean="0">
                <a:solidFill>
                  <a:schemeClr val="accent2"/>
                </a:solidFill>
              </a:rPr>
              <a:t>Data, Data, Data</a:t>
            </a:r>
            <a:endParaRPr lang="en-US" sz="2000" dirty="0" smtClean="0">
              <a:solidFill>
                <a:schemeClr val="accent2"/>
              </a:solidFill>
            </a:endParaRPr>
          </a:p>
          <a:p>
            <a:pPr marL="514350" lvl="1" indent="-457200">
              <a:buFont typeface="Arial"/>
              <a:buChar char="•"/>
            </a:pPr>
            <a:endParaRPr lang="en-US" sz="1400" dirty="0" smtClean="0"/>
          </a:p>
          <a:p>
            <a:pPr marL="514350" lvl="1" indent="-457200">
              <a:buFont typeface="Arial"/>
              <a:buChar char="•"/>
            </a:pPr>
            <a:endParaRPr lang="en-US" sz="1400" dirty="0" smtClean="0"/>
          </a:p>
          <a:p>
            <a:pPr marL="514350" lvl="1" indent="-457200">
              <a:buFont typeface="Arial"/>
              <a:buChar char="•"/>
            </a:pPr>
            <a:endParaRPr lang="en-US" sz="1400" dirty="0" smtClean="0"/>
          </a:p>
          <a:p>
            <a:pPr marL="514350" lvl="1" indent="-457200">
              <a:buFont typeface="Arial"/>
              <a:buChar char="•"/>
            </a:pPr>
            <a:endParaRPr lang="en-US" sz="1400" dirty="0" smtClean="0"/>
          </a:p>
          <a:p>
            <a:pPr marL="514350" lvl="1" indent="-457200">
              <a:buFont typeface="Arial"/>
              <a:buChar char="•"/>
            </a:pPr>
            <a:endParaRPr lang="en-US" sz="1400" dirty="0" smtClean="0"/>
          </a:p>
          <a:p>
            <a:pPr marL="514350" lvl="1" indent="-457200">
              <a:buFont typeface="Arial"/>
              <a:buChar char="•"/>
            </a:pPr>
            <a:endParaRPr lang="en-US" sz="1400" dirty="0" smtClean="0"/>
          </a:p>
          <a:p>
            <a:pPr marL="457200" indent="-457200" algn="l">
              <a:buFont typeface="Arial"/>
              <a:buChar char="•"/>
            </a:pPr>
            <a:endParaRPr lang="en-US" dirty="0"/>
          </a:p>
        </p:txBody>
      </p:sp>
    </p:spTree>
    <p:extLst>
      <p:ext uri="{BB962C8B-B14F-4D97-AF65-F5344CB8AC3E}">
        <p14:creationId xmlns:p14="http://schemas.microsoft.com/office/powerpoint/2010/main" val="27987458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sz="3200" dirty="0" smtClean="0">
                <a:latin typeface="Arial" charset="0"/>
                <a:ea typeface="ヒラギノ角ゴ Pro W3" charset="0"/>
                <a:cs typeface="ヒラギノ角ゴ Pro W3" charset="0"/>
              </a:rPr>
              <a:t>The Problem</a:t>
            </a:r>
            <a:endParaRPr lang="en-US" sz="3200" dirty="0">
              <a:latin typeface="Arial" charset="0"/>
              <a:ea typeface="ヒラギノ角ゴ Pro W3" charset="0"/>
              <a:cs typeface="ヒラギノ角ゴ Pro W3" charset="0"/>
            </a:endParaRPr>
          </a:p>
        </p:txBody>
      </p:sp>
      <p:sp>
        <p:nvSpPr>
          <p:cNvPr id="3" name="Content Placeholder 2"/>
          <p:cNvSpPr>
            <a:spLocks noGrp="1"/>
          </p:cNvSpPr>
          <p:nvPr>
            <p:ph idx="1"/>
          </p:nvPr>
        </p:nvSpPr>
        <p:spPr/>
        <p:txBody>
          <a:bodyPr/>
          <a:lstStyle/>
          <a:p>
            <a:pPr marL="457200" indent="-457200" algn="l" eaLnBrk="1" hangingPunct="1">
              <a:buFont typeface="Arial"/>
              <a:buChar char="•"/>
              <a:defRPr/>
            </a:pPr>
            <a:r>
              <a:rPr lang="en-US" dirty="0" smtClean="0"/>
              <a:t>Face-to-face – 74.7% SUNY </a:t>
            </a:r>
          </a:p>
          <a:p>
            <a:pPr marL="457200" indent="-457200" algn="l" eaLnBrk="1" hangingPunct="1">
              <a:buFont typeface="Arial"/>
              <a:buChar char="•"/>
              <a:defRPr/>
            </a:pPr>
            <a:r>
              <a:rPr lang="en-US" dirty="0" smtClean="0"/>
              <a:t>Fall 2014 FLCC 81%</a:t>
            </a:r>
          </a:p>
          <a:p>
            <a:pPr marL="457200" indent="-457200" algn="l" eaLnBrk="1" hangingPunct="1">
              <a:buFont typeface="Arial"/>
              <a:buChar char="•"/>
              <a:defRPr/>
            </a:pPr>
            <a:r>
              <a:rPr lang="en-US" dirty="0" smtClean="0"/>
              <a:t>Online – SUNY 68.4% roughly 5% less than national average </a:t>
            </a:r>
          </a:p>
          <a:p>
            <a:pPr marL="457200" indent="-457200" algn="l" eaLnBrk="1" hangingPunct="1">
              <a:buFont typeface="Arial"/>
              <a:buChar char="•"/>
              <a:defRPr/>
            </a:pPr>
            <a:r>
              <a:rPr lang="en-US" dirty="0" smtClean="0"/>
              <a:t>Fall 2014 FLCC 60%</a:t>
            </a:r>
          </a:p>
          <a:p>
            <a:pPr marL="457200" indent="-457200" algn="l" eaLnBrk="1" hangingPunct="1">
              <a:buFont typeface="Arial"/>
              <a:buChar char="•"/>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dirty="0" smtClean="0"/>
              <a:t>Strategic Plan Proposals centered around retention</a:t>
            </a:r>
          </a:p>
          <a:p>
            <a:pPr marL="457200" indent="-457200" algn="l">
              <a:buFont typeface="Arial"/>
              <a:buChar char="•"/>
            </a:pPr>
            <a:r>
              <a:rPr lang="en-US" dirty="0" smtClean="0"/>
              <a:t>Aspiring nurses, educational outreach to high schools, writing improvement</a:t>
            </a:r>
          </a:p>
          <a:p>
            <a:pPr marL="457200" indent="-457200" algn="l">
              <a:buFont typeface="Arial"/>
              <a:buChar char="•"/>
            </a:pPr>
            <a:r>
              <a:rPr lang="en-US" dirty="0" smtClean="0"/>
              <a:t>Greater academic monitoring, communication, connection - Starfish</a:t>
            </a:r>
            <a:endParaRPr lang="en-US" dirty="0"/>
          </a:p>
        </p:txBody>
      </p:sp>
    </p:spTree>
    <p:extLst>
      <p:ext uri="{BB962C8B-B14F-4D97-AF65-F5344CB8AC3E}">
        <p14:creationId xmlns:p14="http://schemas.microsoft.com/office/powerpoint/2010/main" val="4086239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Starfish</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dirty="0" smtClean="0"/>
              <a:t>Starfish Early Alert</a:t>
            </a:r>
          </a:p>
          <a:p>
            <a:pPr marL="457200" indent="-457200" algn="l">
              <a:buFont typeface="Arial"/>
              <a:buChar char="•"/>
            </a:pPr>
            <a:r>
              <a:rPr lang="en-US" dirty="0" smtClean="0"/>
              <a:t>Starfish Connect</a:t>
            </a:r>
            <a:endParaRPr lang="en-US" dirty="0"/>
          </a:p>
        </p:txBody>
      </p:sp>
    </p:spTree>
    <p:extLst>
      <p:ext uri="{BB962C8B-B14F-4D97-AF65-F5344CB8AC3E}">
        <p14:creationId xmlns:p14="http://schemas.microsoft.com/office/powerpoint/2010/main" val="4054107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Set up</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dirty="0" smtClean="0">
                <a:solidFill>
                  <a:srgbClr val="000090"/>
                </a:solidFill>
                <a:hlinkClick r:id="rId2" action="ppaction://hlinkfile"/>
              </a:rPr>
              <a:t>Role Creation</a:t>
            </a:r>
            <a:endParaRPr lang="en-US" dirty="0" smtClean="0">
              <a:solidFill>
                <a:srgbClr val="000090"/>
              </a:solidFill>
            </a:endParaRPr>
          </a:p>
          <a:p>
            <a:pPr marL="457200" indent="-457200" algn="l">
              <a:buFont typeface="Arial"/>
              <a:buChar char="•"/>
            </a:pPr>
            <a:r>
              <a:rPr lang="en-US" dirty="0" smtClean="0"/>
              <a:t>Where do we want to focus?</a:t>
            </a:r>
          </a:p>
          <a:p>
            <a:pPr marL="457200" indent="-457200" algn="l">
              <a:buFont typeface="Arial"/>
              <a:buChar char="•"/>
            </a:pPr>
            <a:r>
              <a:rPr lang="en-US" dirty="0" smtClean="0"/>
              <a:t>Who will be involved on the staff side?</a:t>
            </a:r>
          </a:p>
          <a:p>
            <a:pPr marL="457200" indent="-457200" algn="l">
              <a:buFont typeface="Arial"/>
              <a:buChar char="•"/>
            </a:pPr>
            <a:r>
              <a:rPr lang="en-US" dirty="0" smtClean="0">
                <a:hlinkClick r:id="rId3" action="ppaction://hlinkfile"/>
              </a:rPr>
              <a:t>How?</a:t>
            </a:r>
            <a:endParaRPr lang="en-US" dirty="0"/>
          </a:p>
        </p:txBody>
      </p:sp>
    </p:spTree>
    <p:extLst>
      <p:ext uri="{BB962C8B-B14F-4D97-AF65-F5344CB8AC3E}">
        <p14:creationId xmlns:p14="http://schemas.microsoft.com/office/powerpoint/2010/main" val="12713968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dirty="0" smtClean="0"/>
              <a:t>Blackboard</a:t>
            </a:r>
          </a:p>
          <a:p>
            <a:pPr marL="457200" indent="-457200" algn="l">
              <a:buFont typeface="Arial"/>
              <a:buChar char="•"/>
            </a:pPr>
            <a:r>
              <a:rPr lang="en-US" dirty="0" smtClean="0"/>
              <a:t>Colleague</a:t>
            </a:r>
          </a:p>
          <a:p>
            <a:pPr marL="457200" indent="-457200" algn="l">
              <a:buFont typeface="Arial"/>
              <a:buChar char="•"/>
            </a:pPr>
            <a:r>
              <a:rPr lang="en-US" dirty="0" smtClean="0"/>
              <a:t>Soon – </a:t>
            </a:r>
            <a:r>
              <a:rPr lang="en-US" dirty="0" err="1" smtClean="0"/>
              <a:t>Smarthinking</a:t>
            </a:r>
            <a:r>
              <a:rPr lang="en-US" dirty="0" smtClean="0"/>
              <a:t>, Outlook</a:t>
            </a:r>
            <a:endParaRPr lang="en-US" dirty="0"/>
          </a:p>
        </p:txBody>
      </p:sp>
    </p:spTree>
    <p:extLst>
      <p:ext uri="{BB962C8B-B14F-4D97-AF65-F5344CB8AC3E}">
        <p14:creationId xmlns:p14="http://schemas.microsoft.com/office/powerpoint/2010/main" val="12977456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Blackboard</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dirty="0" smtClean="0"/>
              <a:t>B2 – automatic authentication with correct role by course:  Faculty/Student</a:t>
            </a:r>
          </a:p>
          <a:p>
            <a:pPr marL="457200" indent="-457200" algn="l">
              <a:buFont typeface="Arial"/>
              <a:buChar char="•"/>
            </a:pPr>
            <a:r>
              <a:rPr lang="en-US" dirty="0" smtClean="0"/>
              <a:t>Module on home page – static</a:t>
            </a:r>
          </a:p>
          <a:p>
            <a:pPr marL="457200" indent="-457200" algn="l">
              <a:buFont typeface="Arial"/>
              <a:buChar char="•"/>
            </a:pPr>
            <a:r>
              <a:rPr lang="en-US" dirty="0" smtClean="0"/>
              <a:t>Course and organization enrollment pass to Starfish</a:t>
            </a:r>
          </a:p>
          <a:p>
            <a:pPr marL="457200" indent="-457200" algn="l">
              <a:buFont typeface="Arial"/>
              <a:buChar char="•"/>
            </a:pPr>
            <a:endParaRPr lang="en-US" dirty="0"/>
          </a:p>
        </p:txBody>
      </p:sp>
    </p:spTree>
    <p:extLst>
      <p:ext uri="{BB962C8B-B14F-4D97-AF65-F5344CB8AC3E}">
        <p14:creationId xmlns:p14="http://schemas.microsoft.com/office/powerpoint/2010/main" val="591273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View</a:t>
            </a:r>
            <a:endParaRPr lang="en-US" dirty="0"/>
          </a:p>
        </p:txBody>
      </p:sp>
      <p:pic>
        <p:nvPicPr>
          <p:cNvPr id="4" name="Content Placeholder 3" descr="Blackboard.png"/>
          <p:cNvPicPr>
            <a:picLocks noGrp="1" noChangeAspect="1"/>
          </p:cNvPicPr>
          <p:nvPr>
            <p:ph idx="1"/>
          </p:nvPr>
        </p:nvPicPr>
        <p:blipFill>
          <a:blip r:embed="rId2">
            <a:extLst>
              <a:ext uri="{28A0092B-C50C-407E-A947-70E740481C1C}">
                <a14:useLocalDpi xmlns:a14="http://schemas.microsoft.com/office/drawing/2010/main" val="0"/>
              </a:ext>
            </a:extLst>
          </a:blip>
          <a:srcRect t="2252" b="2252"/>
          <a:stretch>
            <a:fillRect/>
          </a:stretch>
        </p:blipFill>
        <p:spPr/>
      </p:pic>
    </p:spTree>
    <p:extLst>
      <p:ext uri="{BB962C8B-B14F-4D97-AF65-F5344CB8AC3E}">
        <p14:creationId xmlns:p14="http://schemas.microsoft.com/office/powerpoint/2010/main" val="14935288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Colleague</a:t>
            </a:r>
            <a:endParaRPr lang="en-US" dirty="0"/>
          </a:p>
        </p:txBody>
      </p:sp>
      <p:sp>
        <p:nvSpPr>
          <p:cNvPr id="3" name="Content Placeholder 2"/>
          <p:cNvSpPr>
            <a:spLocks noGrp="1"/>
          </p:cNvSpPr>
          <p:nvPr>
            <p:ph idx="1"/>
          </p:nvPr>
        </p:nvSpPr>
        <p:spPr/>
        <p:txBody>
          <a:bodyPr/>
          <a:lstStyle/>
          <a:p>
            <a:pPr marL="457200" indent="-457200" algn="l">
              <a:buFont typeface="Arial"/>
              <a:buChar char="•"/>
            </a:pPr>
            <a:r>
              <a:rPr lang="en-US" sz="2400" dirty="0" smtClean="0"/>
              <a:t>Starfish accepts data from both Blackboard and the SIS</a:t>
            </a:r>
          </a:p>
          <a:p>
            <a:pPr marL="457200" indent="-457200" algn="l">
              <a:buFont typeface="Arial"/>
              <a:buChar char="•"/>
            </a:pPr>
            <a:r>
              <a:rPr lang="en-US" sz="2400" dirty="0" smtClean="0"/>
              <a:t>Colleague manages course rosters in BB and soon organization rosters</a:t>
            </a:r>
          </a:p>
          <a:p>
            <a:pPr marL="457200" indent="-457200" algn="l">
              <a:buFont typeface="Arial"/>
              <a:buChar char="•"/>
            </a:pPr>
            <a:r>
              <a:rPr lang="en-US" sz="2400" dirty="0" smtClean="0"/>
              <a:t>Sends other student data to Starfish – non-immunization, athletes, tuition delinquency</a:t>
            </a:r>
          </a:p>
          <a:p>
            <a:pPr marL="457200" indent="-457200" algn="l">
              <a:buFont typeface="Arial"/>
              <a:buChar char="•"/>
            </a:pPr>
            <a:r>
              <a:rPr lang="en-US" sz="2400" dirty="0" smtClean="0"/>
              <a:t>Non-academic concerns – personal issues - radar</a:t>
            </a:r>
          </a:p>
        </p:txBody>
      </p:sp>
    </p:spTree>
    <p:extLst>
      <p:ext uri="{BB962C8B-B14F-4D97-AF65-F5344CB8AC3E}">
        <p14:creationId xmlns:p14="http://schemas.microsoft.com/office/powerpoint/2010/main" val="11248523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LCC">
  <a:themeElements>
    <a:clrScheme name="">
      <a:dk1>
        <a:srgbClr val="000000"/>
      </a:dk1>
      <a:lt1>
        <a:srgbClr val="FFFFFF"/>
      </a:lt1>
      <a:dk2>
        <a:srgbClr val="285BA4"/>
      </a:dk2>
      <a:lt2>
        <a:srgbClr val="808080"/>
      </a:lt2>
      <a:accent1>
        <a:srgbClr val="78AF4F"/>
      </a:accent1>
      <a:accent2>
        <a:srgbClr val="C98136"/>
      </a:accent2>
      <a:accent3>
        <a:srgbClr val="FFFFFF"/>
      </a:accent3>
      <a:accent4>
        <a:srgbClr val="000000"/>
      </a:accent4>
      <a:accent5>
        <a:srgbClr val="BED4B2"/>
      </a:accent5>
      <a:accent6>
        <a:srgbClr val="B67430"/>
      </a:accent6>
      <a:hlink>
        <a:srgbClr val="285BA4"/>
      </a:hlink>
      <a:folHlink>
        <a:srgbClr val="DDCE9D"/>
      </a:folHlink>
    </a:clrScheme>
    <a:fontScheme name="Blank Presentation">
      <a:majorFont>
        <a:latin typeface="Arial"/>
        <a:ea typeface="ヒラギノ角ゴ Pro W3"/>
        <a:cs typeface="ヒラギノ角ゴ Pro W3"/>
      </a:majorFont>
      <a:minorFont>
        <a:latin typeface="Times New Roman"/>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DB2E0F9D410C4D8E73DD9B22B9B5BC" ma:contentTypeVersion="0" ma:contentTypeDescription="Create a new document." ma:contentTypeScope="" ma:versionID="83a6bbe1745a709d3e6891d708c5fe5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3CA122C-08B1-4750-AEFF-7516F5ECA671}">
  <ds:schemaRefs>
    <ds:schemaRef ds:uri="http://schemas.microsoft.com/sharepoint/v3/contenttype/forms"/>
  </ds:schemaRefs>
</ds:datastoreItem>
</file>

<file path=customXml/itemProps2.xml><?xml version="1.0" encoding="utf-8"?>
<ds:datastoreItem xmlns:ds="http://schemas.openxmlformats.org/officeDocument/2006/customXml" ds:itemID="{8E7FCCF9-202C-461C-AE52-52B252B26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FLCC.pot</Template>
  <TotalTime>528</TotalTime>
  <Words>634</Words>
  <Application>Microsoft Macintosh PowerPoint</Application>
  <PresentationFormat>Custom</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FLCC</vt:lpstr>
      <vt:lpstr>Utilizing the Starfish Retention Tool to Maximize Student Success</vt:lpstr>
      <vt:lpstr>The Problem</vt:lpstr>
      <vt:lpstr>What to do?</vt:lpstr>
      <vt:lpstr>Starfish</vt:lpstr>
      <vt:lpstr>Initial Set up</vt:lpstr>
      <vt:lpstr>Integration</vt:lpstr>
      <vt:lpstr>Blackboard</vt:lpstr>
      <vt:lpstr>User View</vt:lpstr>
      <vt:lpstr>Colleague</vt:lpstr>
      <vt:lpstr>What it does</vt:lpstr>
      <vt:lpstr>How it works </vt:lpstr>
      <vt:lpstr>Success Networks</vt:lpstr>
      <vt:lpstr>Flags?</vt:lpstr>
      <vt:lpstr>Success Checks</vt:lpstr>
      <vt:lpstr>Staff Success View – Instructor, Coach, Provider</vt:lpstr>
      <vt:lpstr>Student View</vt:lpstr>
      <vt:lpstr>PowerPoint Presentation</vt:lpstr>
      <vt:lpstr>Where do we go from here?</vt:lpstr>
    </vt:vector>
  </TitlesOfParts>
  <Company>Adam Communications,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Hess</dc:creator>
  <cp:lastModifiedBy>Ryan McCabe</cp:lastModifiedBy>
  <cp:revision>31</cp:revision>
  <dcterms:created xsi:type="dcterms:W3CDTF">2009-06-15T15:53:28Z</dcterms:created>
  <dcterms:modified xsi:type="dcterms:W3CDTF">2015-06-18T12:47:02Z</dcterms:modified>
</cp:coreProperties>
</file>