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84" r:id="rId5"/>
    <p:sldId id="279" r:id="rId6"/>
    <p:sldId id="258" r:id="rId7"/>
    <p:sldId id="274" r:id="rId8"/>
    <p:sldId id="275" r:id="rId9"/>
    <p:sldId id="278" r:id="rId10"/>
    <p:sldId id="276" r:id="rId11"/>
    <p:sldId id="277" r:id="rId12"/>
    <p:sldId id="280" r:id="rId13"/>
    <p:sldId id="281" r:id="rId14"/>
    <p:sldId id="282" r:id="rId15"/>
    <p:sldId id="283" r:id="rId16"/>
    <p:sldId id="285" r:id="rId17"/>
    <p:sldId id="286" r:id="rId18"/>
    <p:sldId id="287" r:id="rId19"/>
    <p:sldId id="288" r:id="rId20"/>
    <p:sldId id="289" r:id="rId21"/>
    <p:sldId id="290" r:id="rId22"/>
    <p:sldId id="291"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C04547-F96C-41F7-90A2-738182342E9B}" type="datetimeFigureOut">
              <a:rPr lang="en-US" smtClean="0"/>
              <a:pPr/>
              <a:t>6/17/2015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A6AE02E-DF6E-4E6F-AFD6-331FF7E7EA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04547-F96C-41F7-90A2-738182342E9B}"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04547-F96C-41F7-90A2-738182342E9B}"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04547-F96C-41F7-90A2-738182342E9B}"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C04547-F96C-41F7-90A2-738182342E9B}"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AE02E-DF6E-4E6F-AFD6-331FF7E7EA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04547-F96C-41F7-90A2-738182342E9B}"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C04547-F96C-41F7-90A2-738182342E9B}" type="datetimeFigureOut">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AC04547-F96C-41F7-90A2-738182342E9B}" type="datetimeFigureOut">
              <a:rPr lang="en-US" smtClean="0"/>
              <a:pPr/>
              <a:t>6/17/2015</a:t>
            </a:fld>
            <a:endParaRPr lang="en-US"/>
          </a:p>
        </p:txBody>
      </p:sp>
      <p:sp>
        <p:nvSpPr>
          <p:cNvPr id="8" name="Slide Number Placeholder 7"/>
          <p:cNvSpPr>
            <a:spLocks noGrp="1"/>
          </p:cNvSpPr>
          <p:nvPr>
            <p:ph type="sldNum" sz="quarter" idx="11"/>
          </p:nvPr>
        </p:nvSpPr>
        <p:spPr/>
        <p:txBody>
          <a:bodyPr/>
          <a:lstStyle/>
          <a:p>
            <a:fld id="{DA6AE02E-DF6E-4E6F-AFD6-331FF7E7EA2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04547-F96C-41F7-90A2-738182342E9B}" type="datetimeFigureOut">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04547-F96C-41F7-90A2-738182342E9B}"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A6AE02E-DF6E-4E6F-AFD6-331FF7E7EA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AC04547-F96C-41F7-90A2-738182342E9B}"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AE02E-DF6E-4E6F-AFD6-331FF7E7EA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AC04547-F96C-41F7-90A2-738182342E9B}" type="datetimeFigureOut">
              <a:rPr lang="en-US" smtClean="0"/>
              <a:pPr/>
              <a:t>6/17/2015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A6AE02E-DF6E-4E6F-AFD6-331FF7E7EA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Enhanced </a:t>
            </a:r>
            <a:r>
              <a:rPr lang="en-US" dirty="0" smtClean="0"/>
              <a:t>911</a:t>
            </a:r>
            <a:br>
              <a:rPr lang="en-US" dirty="0" smtClean="0"/>
            </a:br>
            <a:r>
              <a:rPr lang="en-US" dirty="0" smtClean="0"/>
              <a:t>next generation 911</a:t>
            </a:r>
            <a:endParaRPr lang="en-US" dirty="0"/>
          </a:p>
        </p:txBody>
      </p:sp>
      <p:sp>
        <p:nvSpPr>
          <p:cNvPr id="3" name="Subtitle 2"/>
          <p:cNvSpPr>
            <a:spLocks noGrp="1"/>
          </p:cNvSpPr>
          <p:nvPr>
            <p:ph type="subTitle" idx="1"/>
          </p:nvPr>
        </p:nvSpPr>
        <p:spPr/>
        <p:txBody>
          <a:bodyPr/>
          <a:lstStyle/>
          <a:p>
            <a:r>
              <a:rPr lang="en-US" dirty="0" smtClean="0"/>
              <a:t>Rick Coloccia</a:t>
            </a:r>
          </a:p>
          <a:p>
            <a:r>
              <a:rPr lang="en-US" dirty="0" smtClean="0"/>
              <a:t>Network Manager</a:t>
            </a:r>
          </a:p>
          <a:p>
            <a:r>
              <a:rPr lang="en-US" dirty="0" smtClean="0"/>
              <a:t>SUNY </a:t>
            </a:r>
            <a:r>
              <a:rPr lang="en-US" dirty="0" err="1" smtClean="0"/>
              <a:t>Geneseo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4191000"/>
          </a:xfrm>
        </p:spPr>
        <p:txBody>
          <a:bodyPr>
            <a:normAutofit/>
          </a:bodyPr>
          <a:lstStyle/>
          <a:p>
            <a:r>
              <a:rPr lang="en-US" dirty="0"/>
              <a:t>VoIP brings many good things to the </a:t>
            </a:r>
            <a:r>
              <a:rPr lang="en-US" dirty="0" smtClean="0"/>
              <a:t>party:</a:t>
            </a:r>
            <a:endParaRPr lang="en-US" dirty="0"/>
          </a:p>
          <a:p>
            <a:pPr lvl="1"/>
            <a:r>
              <a:rPr lang="en-US" dirty="0"/>
              <a:t>Reduced infrastructure costs</a:t>
            </a:r>
          </a:p>
          <a:p>
            <a:pPr lvl="1"/>
            <a:r>
              <a:rPr lang="en-US" dirty="0"/>
              <a:t>Simpler moves, adds, and changes</a:t>
            </a:r>
          </a:p>
          <a:p>
            <a:pPr lvl="1"/>
            <a:r>
              <a:rPr lang="en-US" dirty="0"/>
              <a:t>Easier systems to support</a:t>
            </a:r>
          </a:p>
          <a:p>
            <a:pPr lvl="1"/>
            <a:r>
              <a:rPr lang="en-US" dirty="0"/>
              <a:t>Features are available much more quickly</a:t>
            </a:r>
          </a:p>
          <a:p>
            <a:pPr lvl="1"/>
            <a:r>
              <a:rPr lang="en-US" dirty="0"/>
              <a:t>Amazing </a:t>
            </a:r>
            <a:r>
              <a:rPr lang="en-US" dirty="0" smtClean="0"/>
              <a:t>flexibility</a:t>
            </a:r>
            <a:endParaRPr lang="en-US" dirty="0"/>
          </a:p>
          <a:p>
            <a:endParaRPr lang="en-US" dirty="0" smtClean="0"/>
          </a:p>
          <a:p>
            <a:r>
              <a:rPr lang="en-US" dirty="0" smtClean="0"/>
              <a:t>Flexibility brings challenges to 911!</a:t>
            </a:r>
          </a:p>
        </p:txBody>
      </p:sp>
    </p:spTree>
    <p:extLst>
      <p:ext uri="{BB962C8B-B14F-4D97-AF65-F5344CB8AC3E}">
        <p14:creationId xmlns:p14="http://schemas.microsoft.com/office/powerpoint/2010/main" val="3137313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4191000"/>
          </a:xfrm>
        </p:spPr>
        <p:txBody>
          <a:bodyPr>
            <a:normAutofit/>
          </a:bodyPr>
          <a:lstStyle/>
          <a:p>
            <a:r>
              <a:rPr lang="en-US" dirty="0" smtClean="0"/>
              <a:t>How do you know where a VoIP phone is?</a:t>
            </a:r>
          </a:p>
          <a:p>
            <a:r>
              <a:rPr lang="en-US" dirty="0" smtClean="0"/>
              <a:t>How do you know where a computer is?</a:t>
            </a:r>
          </a:p>
          <a:p>
            <a:r>
              <a:rPr lang="en-US" dirty="0" smtClean="0"/>
              <a:t>What if someone moves that computer? Do you know?</a:t>
            </a:r>
          </a:p>
          <a:p>
            <a:r>
              <a:rPr lang="en-US" dirty="0" smtClean="0"/>
              <a:t>How do you know where a </a:t>
            </a:r>
            <a:r>
              <a:rPr lang="en-US" dirty="0" err="1" smtClean="0"/>
              <a:t>wifi</a:t>
            </a:r>
            <a:r>
              <a:rPr lang="en-US" dirty="0" smtClean="0"/>
              <a:t> handset is?</a:t>
            </a:r>
          </a:p>
          <a:p>
            <a:r>
              <a:rPr lang="en-US" dirty="0" smtClean="0"/>
              <a:t>Do you have a policy about who can move devices?</a:t>
            </a:r>
          </a:p>
          <a:p>
            <a:endParaRPr lang="en-US" dirty="0" smtClean="0"/>
          </a:p>
        </p:txBody>
      </p:sp>
    </p:spTree>
    <p:extLst>
      <p:ext uri="{BB962C8B-B14F-4D97-AF65-F5344CB8AC3E}">
        <p14:creationId xmlns:p14="http://schemas.microsoft.com/office/powerpoint/2010/main" val="2595168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4953000"/>
          </a:xfrm>
        </p:spPr>
        <p:txBody>
          <a:bodyPr>
            <a:normAutofit/>
          </a:bodyPr>
          <a:lstStyle/>
          <a:p>
            <a:r>
              <a:rPr lang="en-US" dirty="0" smtClean="0"/>
              <a:t>Most VoIP E911 reporting systems require:</a:t>
            </a:r>
          </a:p>
          <a:p>
            <a:pPr lvl="1"/>
            <a:r>
              <a:rPr lang="en-US" dirty="0" smtClean="0"/>
              <a:t>Precise correlation between switch ports and the room at the end of the data cable patched into each jack. </a:t>
            </a:r>
            <a:endParaRPr lang="en-US" dirty="0"/>
          </a:p>
          <a:p>
            <a:endParaRPr lang="en-US" dirty="0" smtClean="0"/>
          </a:p>
          <a:p>
            <a:r>
              <a:rPr lang="en-US" dirty="0" smtClean="0"/>
              <a:t>Most VoIP E911 automate the first part of the process by:</a:t>
            </a:r>
          </a:p>
          <a:p>
            <a:pPr lvl="1"/>
            <a:r>
              <a:rPr lang="en-US" dirty="0" smtClean="0"/>
              <a:t>Polling network switches for connected devices</a:t>
            </a:r>
          </a:p>
          <a:p>
            <a:pPr lvl="1"/>
            <a:r>
              <a:rPr lang="en-US" dirty="0" smtClean="0"/>
              <a:t>Polling VoIP servers for connected devices</a:t>
            </a:r>
          </a:p>
          <a:p>
            <a:pPr lvl="1"/>
            <a:r>
              <a:rPr lang="en-US" dirty="0" smtClean="0"/>
              <a:t>“Gluing” these devices together in a local database</a:t>
            </a:r>
          </a:p>
        </p:txBody>
      </p:sp>
    </p:spTree>
    <p:extLst>
      <p:ext uri="{BB962C8B-B14F-4D97-AF65-F5344CB8AC3E}">
        <p14:creationId xmlns:p14="http://schemas.microsoft.com/office/powerpoint/2010/main" val="3714674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5257800"/>
          </a:xfrm>
        </p:spPr>
        <p:txBody>
          <a:bodyPr>
            <a:normAutofit lnSpcReduction="10000"/>
          </a:bodyPr>
          <a:lstStyle/>
          <a:p>
            <a:r>
              <a:rPr lang="en-US" dirty="0" smtClean="0"/>
              <a:t>Now that you have a system on your campus that knows where all your phones are, there is a new challenge: Updating the ALI database.</a:t>
            </a:r>
          </a:p>
          <a:p>
            <a:endParaRPr lang="en-US" dirty="0" smtClean="0"/>
          </a:p>
          <a:p>
            <a:r>
              <a:rPr lang="en-US" dirty="0" smtClean="0"/>
              <a:t>Establish a relationship with your LEC.  Some will ask you to send them a file in a specific format. Others will sell you an account to enter data directly in their database.</a:t>
            </a:r>
          </a:p>
          <a:p>
            <a:endParaRPr lang="en-US" dirty="0" smtClean="0"/>
          </a:p>
          <a:p>
            <a:r>
              <a:rPr lang="en-US" dirty="0" smtClean="0"/>
              <a:t>Third-party hardware and software can be purchased to automate this update process.</a:t>
            </a:r>
          </a:p>
        </p:txBody>
      </p:sp>
    </p:spTree>
    <p:extLst>
      <p:ext uri="{BB962C8B-B14F-4D97-AF65-F5344CB8AC3E}">
        <p14:creationId xmlns:p14="http://schemas.microsoft.com/office/powerpoint/2010/main" val="175362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4191000"/>
          </a:xfrm>
        </p:spPr>
        <p:txBody>
          <a:bodyPr>
            <a:normAutofit/>
          </a:bodyPr>
          <a:lstStyle/>
          <a:p>
            <a:r>
              <a:rPr lang="en-US" dirty="0" smtClean="0"/>
              <a:t>What if you have multiple campuses?</a:t>
            </a:r>
          </a:p>
          <a:p>
            <a:pPr lvl="1"/>
            <a:r>
              <a:rPr lang="en-US" dirty="0" smtClean="0"/>
              <a:t>Option 1: Duplicate this system once per campus. Expensive. Requires duplications of servers, multiple PS-ALI accounts, etc. $$$</a:t>
            </a:r>
          </a:p>
          <a:p>
            <a:pPr lvl="1"/>
            <a:r>
              <a:rPr lang="en-US" dirty="0" smtClean="0"/>
              <a:t>Option 2: Purchase a service to intercept your outbound 911 calls and reroute them to the right PSAP. This service would also host your location information database and send the correct location information to the PSAP. $$$</a:t>
            </a:r>
          </a:p>
        </p:txBody>
      </p:sp>
    </p:spTree>
    <p:extLst>
      <p:ext uri="{BB962C8B-B14F-4D97-AF65-F5344CB8AC3E}">
        <p14:creationId xmlns:p14="http://schemas.microsoft.com/office/powerpoint/2010/main" val="2486515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VoIP</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What if you have </a:t>
            </a:r>
            <a:r>
              <a:rPr lang="en-US" dirty="0" err="1" smtClean="0"/>
              <a:t>WiFi</a:t>
            </a:r>
            <a:r>
              <a:rPr lang="en-US" dirty="0" smtClean="0"/>
              <a:t> handsets/softphones?</a:t>
            </a:r>
          </a:p>
          <a:p>
            <a:pPr lvl="1"/>
            <a:r>
              <a:rPr lang="en-US" dirty="0" smtClean="0"/>
              <a:t>Develop a naming protocol for these devices.</a:t>
            </a:r>
          </a:p>
          <a:p>
            <a:pPr lvl="1"/>
            <a:r>
              <a:rPr lang="en-US" dirty="0" smtClean="0"/>
              <a:t>Educate users regarding the unreliable nature of placing 911 calls with these devices.</a:t>
            </a:r>
          </a:p>
          <a:p>
            <a:pPr lvl="1"/>
            <a:r>
              <a:rPr lang="en-US" dirty="0" smtClean="0"/>
              <a:t>Consider purchase of a third-party system which can discern location of wireless devices using </a:t>
            </a:r>
            <a:r>
              <a:rPr lang="en-US" dirty="0" err="1" smtClean="0"/>
              <a:t>WiFi</a:t>
            </a:r>
            <a:r>
              <a:rPr lang="en-US" dirty="0" smtClean="0"/>
              <a:t> management tools and then relay this location information into your local location database.</a:t>
            </a:r>
          </a:p>
          <a:p>
            <a:pPr lvl="1"/>
            <a:r>
              <a:rPr lang="en-US" dirty="0" smtClean="0"/>
              <a:t>Location information is then uploaded to LEC as usual.</a:t>
            </a:r>
          </a:p>
          <a:p>
            <a:pPr lvl="1"/>
            <a:endParaRPr lang="en-US" dirty="0" smtClean="0"/>
          </a:p>
        </p:txBody>
      </p:sp>
    </p:spTree>
    <p:extLst>
      <p:ext uri="{BB962C8B-B14F-4D97-AF65-F5344CB8AC3E}">
        <p14:creationId xmlns:p14="http://schemas.microsoft.com/office/powerpoint/2010/main" val="4159661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misc.</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A relationship with your LEC is necessary.</a:t>
            </a:r>
            <a:endParaRPr lang="en-US" dirty="0"/>
          </a:p>
          <a:p>
            <a:r>
              <a:rPr lang="en-US" dirty="0" smtClean="0"/>
              <a:t>You will do testing with the PSAP.</a:t>
            </a:r>
          </a:p>
          <a:p>
            <a:r>
              <a:rPr lang="en-US" dirty="0" smtClean="0"/>
              <a:t>Addresses will be verified against the MSAG.</a:t>
            </a:r>
          </a:p>
          <a:p>
            <a:r>
              <a:rPr lang="en-US" dirty="0" smtClean="0"/>
              <a:t>There is a “workaround” to avoid regularly updating the ANI database, but it costs money: Purchase a second set of phone numbers assign locations to those numbers, and do translation as the calls enter and leave your phone network. Third-party tools needed.</a:t>
            </a:r>
          </a:p>
        </p:txBody>
      </p:sp>
    </p:spTree>
    <p:extLst>
      <p:ext uri="{BB962C8B-B14F-4D97-AF65-F5344CB8AC3E}">
        <p14:creationId xmlns:p14="http://schemas.microsoft.com/office/powerpoint/2010/main" val="2038128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misc.</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Some solutions assign the same external number of a set of phones all in the same geographical area (hall, wing, floor, etc.)</a:t>
            </a:r>
          </a:p>
          <a:p>
            <a:endParaRPr lang="en-US" dirty="0" smtClean="0"/>
          </a:p>
          <a:p>
            <a:r>
              <a:rPr lang="en-US" dirty="0" smtClean="0"/>
              <a:t>Most VoIP phone systems don’t handle 911 reporting natively, so there are many third-party tools to explore.</a:t>
            </a:r>
            <a:endParaRPr lang="en-US" dirty="0" smtClean="0"/>
          </a:p>
        </p:txBody>
      </p:sp>
    </p:spTree>
    <p:extLst>
      <p:ext uri="{BB962C8B-B14F-4D97-AF65-F5344CB8AC3E}">
        <p14:creationId xmlns:p14="http://schemas.microsoft.com/office/powerpoint/2010/main" val="4263778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Next Generation 911</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NG911 is coming</a:t>
            </a:r>
            <a:r>
              <a:rPr lang="en-US" dirty="0" smtClean="0"/>
              <a:t>!</a:t>
            </a:r>
          </a:p>
          <a:p>
            <a:r>
              <a:rPr lang="en-US" dirty="0" smtClean="0"/>
              <a:t>Allows text, video, and images to go to PSAP</a:t>
            </a:r>
          </a:p>
          <a:p>
            <a:r>
              <a:rPr lang="en-US" dirty="0"/>
              <a:t>National Emergency Number Association (NENA) first identified the need for NG9-1-1 in </a:t>
            </a:r>
            <a:r>
              <a:rPr lang="en-US" dirty="0" smtClean="0"/>
              <a:t>2000</a:t>
            </a:r>
          </a:p>
          <a:p>
            <a:r>
              <a:rPr lang="en-US" dirty="0" smtClean="0"/>
              <a:t>A Proof of Concept project was executed by the DOT in 2008</a:t>
            </a:r>
          </a:p>
          <a:p>
            <a:r>
              <a:rPr lang="en-US" i="1" dirty="0"/>
              <a:t>Standards are not yet fully defined!</a:t>
            </a:r>
          </a:p>
          <a:p>
            <a:pPr marL="36576" indent="0">
              <a:buNone/>
            </a:pPr>
            <a:endParaRPr lang="en-US" dirty="0" smtClean="0"/>
          </a:p>
        </p:txBody>
      </p:sp>
    </p:spTree>
    <p:extLst>
      <p:ext uri="{BB962C8B-B14F-4D97-AF65-F5344CB8AC3E}">
        <p14:creationId xmlns:p14="http://schemas.microsoft.com/office/powerpoint/2010/main" val="94054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Next Generation 911</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Implementation expected </a:t>
            </a:r>
            <a:r>
              <a:rPr lang="en-US" dirty="0"/>
              <a:t>to take several </a:t>
            </a:r>
            <a:r>
              <a:rPr lang="en-US" dirty="0" smtClean="0"/>
              <a:t>years</a:t>
            </a:r>
          </a:p>
          <a:p>
            <a:r>
              <a:rPr lang="en-US" dirty="0" smtClean="0"/>
              <a:t>Will </a:t>
            </a:r>
            <a:r>
              <a:rPr lang="en-US" dirty="0"/>
              <a:t>require changes to existing communications </a:t>
            </a:r>
            <a:r>
              <a:rPr lang="en-US" dirty="0" smtClean="0"/>
              <a:t>infrastructure</a:t>
            </a:r>
          </a:p>
          <a:p>
            <a:r>
              <a:rPr lang="en-US" dirty="0" smtClean="0"/>
              <a:t>Will require changes to </a:t>
            </a:r>
            <a:r>
              <a:rPr lang="en-US" dirty="0"/>
              <a:t>the way PSAPs </a:t>
            </a:r>
            <a:r>
              <a:rPr lang="en-US" dirty="0" smtClean="0"/>
              <a:t>operate</a:t>
            </a:r>
          </a:p>
        </p:txBody>
      </p:sp>
    </p:spTree>
    <p:extLst>
      <p:ext uri="{BB962C8B-B14F-4D97-AF65-F5344CB8AC3E}">
        <p14:creationId xmlns:p14="http://schemas.microsoft.com/office/powerpoint/2010/main" val="3358227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E911 Defined</a:t>
            </a:r>
            <a:endParaRPr lang="en-US" dirty="0"/>
          </a:p>
        </p:txBody>
      </p:sp>
      <p:sp>
        <p:nvSpPr>
          <p:cNvPr id="3" name="Content Placeholder 2"/>
          <p:cNvSpPr>
            <a:spLocks noGrp="1"/>
          </p:cNvSpPr>
          <p:nvPr>
            <p:ph idx="1"/>
          </p:nvPr>
        </p:nvSpPr>
        <p:spPr/>
        <p:txBody>
          <a:bodyPr>
            <a:normAutofit/>
          </a:bodyPr>
          <a:lstStyle/>
          <a:p>
            <a:r>
              <a:rPr lang="en-US" dirty="0"/>
              <a:t>links emergency callers with the appropriate public resources</a:t>
            </a:r>
            <a:r>
              <a:rPr lang="en-US" dirty="0" smtClean="0"/>
              <a:t>.</a:t>
            </a:r>
          </a:p>
          <a:p>
            <a:r>
              <a:rPr lang="en-US" dirty="0"/>
              <a:t>call is typically answered at the Public Safety Answering Point (PSAP) of the governmental agency that has jurisdiction over the caller's </a:t>
            </a:r>
            <a:r>
              <a:rPr lang="en-US" dirty="0" smtClean="0"/>
              <a:t>location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Next Generation 911</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Involves creation of an Emergency </a:t>
            </a:r>
            <a:r>
              <a:rPr lang="en-US" dirty="0"/>
              <a:t>Services IP Network (</a:t>
            </a:r>
            <a:r>
              <a:rPr lang="en-US" dirty="0" err="1"/>
              <a:t>ESInet</a:t>
            </a:r>
            <a:r>
              <a:rPr lang="en-US" dirty="0"/>
              <a:t>) to deliver voice, video, text and data "calls" to the </a:t>
            </a:r>
            <a:r>
              <a:rPr lang="en-US" dirty="0" smtClean="0"/>
              <a:t>PSAP</a:t>
            </a:r>
          </a:p>
          <a:p>
            <a:r>
              <a:rPr lang="en-US" dirty="0" smtClean="0"/>
              <a:t>Expected to be either SIP based or use a protocol called IP Multimedia Systems, which is SIP based.</a:t>
            </a:r>
          </a:p>
        </p:txBody>
      </p:sp>
    </p:spTree>
    <p:extLst>
      <p:ext uri="{BB962C8B-B14F-4D97-AF65-F5344CB8AC3E}">
        <p14:creationId xmlns:p14="http://schemas.microsoft.com/office/powerpoint/2010/main" val="3051405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Next Generation 911</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Includes some reverse 911 concepts where the system can send notifications encouraging people to avoid disaster areas based on handset locations</a:t>
            </a:r>
          </a:p>
          <a:p>
            <a:r>
              <a:rPr lang="en-US" dirty="0" smtClean="0"/>
              <a:t>Includes greatly improved functionality for the deaf, hard-of-hearing, and speech impaired</a:t>
            </a:r>
          </a:p>
          <a:p>
            <a:r>
              <a:rPr lang="en-US" dirty="0" smtClean="0"/>
              <a:t>Hundreds of pages of details at 911.gov</a:t>
            </a:r>
          </a:p>
        </p:txBody>
      </p:sp>
    </p:spTree>
    <p:extLst>
      <p:ext uri="{BB962C8B-B14F-4D97-AF65-F5344CB8AC3E}">
        <p14:creationId xmlns:p14="http://schemas.microsoft.com/office/powerpoint/2010/main" val="4270115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Next Generation 911</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Almost every current stakeholder in the 911 conversation will have work to do to migrate to NG911:</a:t>
            </a:r>
          </a:p>
          <a:p>
            <a:pPr lvl="1"/>
            <a:r>
              <a:rPr lang="en-US" dirty="0" smtClean="0"/>
              <a:t>ISPs</a:t>
            </a:r>
          </a:p>
          <a:p>
            <a:pPr lvl="1"/>
            <a:r>
              <a:rPr lang="en-US" dirty="0" smtClean="0"/>
              <a:t>Voice providers</a:t>
            </a:r>
          </a:p>
          <a:p>
            <a:pPr lvl="1"/>
            <a:r>
              <a:rPr lang="en-US" dirty="0" smtClean="0"/>
              <a:t>Alerting services</a:t>
            </a:r>
          </a:p>
          <a:p>
            <a:pPr lvl="1"/>
            <a:r>
              <a:rPr lang="en-US" dirty="0" smtClean="0"/>
              <a:t>911 call centers</a:t>
            </a:r>
          </a:p>
          <a:p>
            <a:pPr lvl="1"/>
            <a:r>
              <a:rPr lang="en-US" dirty="0" smtClean="0"/>
              <a:t>Local and state governments</a:t>
            </a:r>
          </a:p>
          <a:p>
            <a:pPr lvl="1"/>
            <a:r>
              <a:rPr lang="en-US" dirty="0" smtClean="0"/>
              <a:t>Phone system providers</a:t>
            </a:r>
          </a:p>
          <a:p>
            <a:pPr lvl="1"/>
            <a:r>
              <a:rPr lang="en-US" dirty="0" smtClean="0"/>
              <a:t>…and so on!</a:t>
            </a:r>
          </a:p>
        </p:txBody>
      </p:sp>
    </p:spTree>
    <p:extLst>
      <p:ext uri="{BB962C8B-B14F-4D97-AF65-F5344CB8AC3E}">
        <p14:creationId xmlns:p14="http://schemas.microsoft.com/office/powerpoint/2010/main" val="68478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r>
              <a:rPr lang="en-US" dirty="0" smtClean="0"/>
              <a:t>Thanks for </a:t>
            </a:r>
            <a:r>
              <a:rPr lang="en-US" dirty="0" smtClean="0"/>
              <a:t>coming, have fun tonight!</a:t>
            </a:r>
            <a:endParaRPr lang="en-US" dirty="0" smtClean="0"/>
          </a:p>
          <a:p>
            <a:endParaRPr lang="en-US" dirty="0" smtClean="0"/>
          </a:p>
          <a:p>
            <a:pPr>
              <a:buNone/>
            </a:pPr>
            <a:r>
              <a:rPr lang="en-US" dirty="0" smtClean="0"/>
              <a:t>Rick Coloccia</a:t>
            </a:r>
          </a:p>
          <a:p>
            <a:pPr>
              <a:buNone/>
            </a:pPr>
            <a:r>
              <a:rPr lang="en-US" dirty="0" smtClean="0"/>
              <a:t>coloccia@geneseo.edu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E911 Defined</a:t>
            </a:r>
            <a:endParaRPr lang="en-US" dirty="0"/>
          </a:p>
        </p:txBody>
      </p:sp>
      <p:sp>
        <p:nvSpPr>
          <p:cNvPr id="3" name="Content Placeholder 2"/>
          <p:cNvSpPr>
            <a:spLocks noGrp="1"/>
          </p:cNvSpPr>
          <p:nvPr>
            <p:ph idx="1"/>
          </p:nvPr>
        </p:nvSpPr>
        <p:spPr>
          <a:xfrm>
            <a:off x="457200" y="1600200"/>
            <a:ext cx="8077200" cy="4525963"/>
          </a:xfrm>
        </p:spPr>
        <p:txBody>
          <a:bodyPr>
            <a:normAutofit/>
          </a:bodyPr>
          <a:lstStyle/>
          <a:p>
            <a:r>
              <a:rPr lang="en-US" dirty="0" smtClean="0"/>
              <a:t>PSTN – public switched telephone network</a:t>
            </a:r>
          </a:p>
          <a:p>
            <a:r>
              <a:rPr lang="en-US" dirty="0" smtClean="0"/>
              <a:t>LEC – local exchange carrier</a:t>
            </a:r>
          </a:p>
          <a:p>
            <a:r>
              <a:rPr lang="en-US" dirty="0" smtClean="0"/>
              <a:t>PSAP – public safety answering point</a:t>
            </a:r>
          </a:p>
          <a:p>
            <a:r>
              <a:rPr lang="en-US" dirty="0" smtClean="0"/>
              <a:t>ANI – automatic number information</a:t>
            </a:r>
          </a:p>
          <a:p>
            <a:r>
              <a:rPr lang="en-US" dirty="0" smtClean="0"/>
              <a:t>ALI – automatic location information</a:t>
            </a:r>
          </a:p>
          <a:p>
            <a:r>
              <a:rPr lang="en-US" dirty="0" smtClean="0"/>
              <a:t>MSAG – master street address guide</a:t>
            </a:r>
          </a:p>
          <a:p>
            <a:r>
              <a:rPr lang="en-US" dirty="0" smtClean="0"/>
              <a:t>GPS – global positioning system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E911 Defined</a:t>
            </a:r>
            <a:endParaRPr lang="en-US" dirty="0"/>
          </a:p>
        </p:txBody>
      </p:sp>
      <p:sp>
        <p:nvSpPr>
          <p:cNvPr id="3" name="Content Placeholder 2"/>
          <p:cNvSpPr>
            <a:spLocks noGrp="1"/>
          </p:cNvSpPr>
          <p:nvPr>
            <p:ph idx="1"/>
          </p:nvPr>
        </p:nvSpPr>
        <p:spPr/>
        <p:txBody>
          <a:bodyPr>
            <a:normAutofit/>
          </a:bodyPr>
          <a:lstStyle/>
          <a:p>
            <a:r>
              <a:rPr lang="en-US" dirty="0" smtClean="0"/>
              <a:t>Two challenges:</a:t>
            </a:r>
          </a:p>
          <a:p>
            <a:pPr lvl="1"/>
            <a:r>
              <a:rPr lang="en-US" dirty="0" smtClean="0"/>
              <a:t>Know where all the phones are</a:t>
            </a:r>
          </a:p>
          <a:p>
            <a:pPr lvl="1"/>
            <a:r>
              <a:rPr lang="en-US" dirty="0" smtClean="0"/>
              <a:t>Relay 911 calls to the right PSAP!</a:t>
            </a:r>
            <a:endParaRPr lang="en-US" dirty="0"/>
          </a:p>
        </p:txBody>
      </p:sp>
    </p:spTree>
    <p:extLst>
      <p:ext uri="{BB962C8B-B14F-4D97-AF65-F5344CB8AC3E}">
        <p14:creationId xmlns:p14="http://schemas.microsoft.com/office/powerpoint/2010/main" val="1222507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E911 Defined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30419"/>
            <a:ext cx="8077200" cy="4065524"/>
          </a:xfrm>
        </p:spPr>
      </p:pic>
    </p:spTree>
    <p:extLst>
      <p:ext uri="{BB962C8B-B14F-4D97-AF65-F5344CB8AC3E}">
        <p14:creationId xmlns:p14="http://schemas.microsoft.com/office/powerpoint/2010/main" val="198338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E911 Works - landlines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Remember before VoIP and Cell Phones? 911 was a manual and somewhat simple process back then.</a:t>
            </a:r>
          </a:p>
          <a:p>
            <a:endParaRPr lang="en-US" dirty="0"/>
          </a:p>
          <a:p>
            <a:r>
              <a:rPr lang="en-US" dirty="0" smtClean="0"/>
              <a:t>When the LEC installed a phone at an address, someone behind the scenes manually updated a ALI database.</a:t>
            </a:r>
          </a:p>
          <a:p>
            <a:endParaRPr lang="en-US" dirty="0"/>
          </a:p>
          <a:p>
            <a:r>
              <a:rPr lang="en-US" dirty="0" smtClean="0"/>
              <a:t>A user dialed 911, the PSAP referenced the ALI database, and emergency services were dispatched.</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cell phones</a:t>
            </a:r>
            <a:endParaRPr lang="en-US" dirty="0"/>
          </a:p>
        </p:txBody>
      </p:sp>
      <p:sp>
        <p:nvSpPr>
          <p:cNvPr id="3" name="Content Placeholder 2"/>
          <p:cNvSpPr>
            <a:spLocks noGrp="1"/>
          </p:cNvSpPr>
          <p:nvPr>
            <p:ph idx="1"/>
          </p:nvPr>
        </p:nvSpPr>
        <p:spPr/>
        <p:txBody>
          <a:bodyPr>
            <a:normAutofit/>
          </a:bodyPr>
          <a:lstStyle/>
          <a:p>
            <a:r>
              <a:rPr lang="en-US" dirty="0" smtClean="0"/>
              <a:t>Now add cell phones to the mix…</a:t>
            </a:r>
          </a:p>
          <a:p>
            <a:endParaRPr lang="en-US" dirty="0"/>
          </a:p>
          <a:p>
            <a:r>
              <a:rPr lang="en-US" dirty="0" smtClean="0"/>
              <a:t>An entirely new process was needed to manage moving clients. A separate database system was created, responsibility for this data falls on cellular carriers.  </a:t>
            </a:r>
            <a:endParaRPr lang="en-US" dirty="0"/>
          </a:p>
        </p:txBody>
      </p:sp>
    </p:spTree>
    <p:extLst>
      <p:ext uri="{BB962C8B-B14F-4D97-AF65-F5344CB8AC3E}">
        <p14:creationId xmlns:p14="http://schemas.microsoft.com/office/powerpoint/2010/main" val="573354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cell phones</a:t>
            </a:r>
            <a:endParaRPr lang="en-US" dirty="0"/>
          </a:p>
        </p:txBody>
      </p:sp>
      <p:sp>
        <p:nvSpPr>
          <p:cNvPr id="3" name="Content Placeholder 2"/>
          <p:cNvSpPr>
            <a:spLocks noGrp="1"/>
          </p:cNvSpPr>
          <p:nvPr>
            <p:ph idx="1"/>
          </p:nvPr>
        </p:nvSpPr>
        <p:spPr>
          <a:xfrm>
            <a:off x="457200" y="1600200"/>
            <a:ext cx="8001000" cy="5105400"/>
          </a:xfrm>
        </p:spPr>
        <p:txBody>
          <a:bodyPr>
            <a:normAutofit/>
          </a:bodyPr>
          <a:lstStyle/>
          <a:p>
            <a:r>
              <a:rPr lang="en-US" dirty="0" smtClean="0"/>
              <a:t>Cellular carriers update a database with tower location and phone location based on radio frequency triangulation or handset </a:t>
            </a:r>
            <a:r>
              <a:rPr lang="en-US" dirty="0" err="1" smtClean="0"/>
              <a:t>gps</a:t>
            </a:r>
            <a:r>
              <a:rPr lang="en-US" dirty="0" smtClean="0"/>
              <a:t> information.</a:t>
            </a:r>
          </a:p>
          <a:p>
            <a:endParaRPr lang="en-US" dirty="0"/>
          </a:p>
          <a:p>
            <a:r>
              <a:rPr lang="en-US" dirty="0" smtClean="0"/>
              <a:t>Calls to 911 come into the PSAP. The caller location lookup process is redirected from the normal ALI database to entries in the cellular carrier databases using pointers.</a:t>
            </a:r>
          </a:p>
          <a:p>
            <a:endParaRPr lang="en-US" dirty="0" err="1" smtClean="0"/>
          </a:p>
        </p:txBody>
      </p:sp>
    </p:spTree>
    <p:extLst>
      <p:ext uri="{BB962C8B-B14F-4D97-AF65-F5344CB8AC3E}">
        <p14:creationId xmlns:p14="http://schemas.microsoft.com/office/powerpoint/2010/main" val="920370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dirty="0" smtClean="0"/>
              <a:t>How E911 Works - campus </a:t>
            </a:r>
            <a:r>
              <a:rPr lang="en-US" dirty="0" err="1" smtClean="0"/>
              <a:t>pbx</a:t>
            </a:r>
            <a:endParaRPr lang="en-US" dirty="0"/>
          </a:p>
        </p:txBody>
      </p:sp>
      <p:sp>
        <p:nvSpPr>
          <p:cNvPr id="3" name="Content Placeholder 2"/>
          <p:cNvSpPr>
            <a:spLocks noGrp="1"/>
          </p:cNvSpPr>
          <p:nvPr>
            <p:ph idx="1"/>
          </p:nvPr>
        </p:nvSpPr>
        <p:spPr>
          <a:xfrm>
            <a:off x="457200" y="1600200"/>
            <a:ext cx="8001000" cy="5105400"/>
          </a:xfrm>
        </p:spPr>
        <p:txBody>
          <a:bodyPr>
            <a:normAutofit/>
          </a:bodyPr>
          <a:lstStyle/>
          <a:p>
            <a:r>
              <a:rPr lang="en-US" dirty="0" smtClean="0"/>
              <a:t>For many of us with a traditional voice system using a PBX, we have worked out manual processes with our carriers where we inform them, one way or another, when we do a move, add, change, or delete.</a:t>
            </a:r>
          </a:p>
          <a:p>
            <a:endParaRPr lang="en-US" dirty="0" smtClean="0"/>
          </a:p>
          <a:p>
            <a:r>
              <a:rPr lang="en-US" dirty="0" smtClean="0"/>
              <a:t>I, C, D in 911 lingo. Simple, manual, possibly burdensome at various times of year.</a:t>
            </a:r>
          </a:p>
          <a:p>
            <a:endParaRPr lang="en-US" dirty="0" err="1" smtClean="0"/>
          </a:p>
        </p:txBody>
      </p:sp>
    </p:spTree>
    <p:extLst>
      <p:ext uri="{BB962C8B-B14F-4D97-AF65-F5344CB8AC3E}">
        <p14:creationId xmlns:p14="http://schemas.microsoft.com/office/powerpoint/2010/main" val="215077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1190</TotalTime>
  <Words>1085</Words>
  <Application>Microsoft Office PowerPoint</Application>
  <PresentationFormat>On-screen Show (4:3)</PresentationFormat>
  <Paragraphs>121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Franklin Gothic Book</vt:lpstr>
      <vt:lpstr>Wingdings 2</vt:lpstr>
      <vt:lpstr>Technic</vt:lpstr>
      <vt:lpstr>Enhanced 911 next generation 911</vt:lpstr>
      <vt:lpstr>E911 Defined</vt:lpstr>
      <vt:lpstr>E911 Defined</vt:lpstr>
      <vt:lpstr>E911 Defined</vt:lpstr>
      <vt:lpstr>E911 Defined</vt:lpstr>
      <vt:lpstr>How E911 Works - landlines</vt:lpstr>
      <vt:lpstr>How E911 Works - cell phones</vt:lpstr>
      <vt:lpstr>How E911 Works - cell phones</vt:lpstr>
      <vt:lpstr>How E911 Works - campus pbx</vt:lpstr>
      <vt:lpstr>How E911 Works - VoIP</vt:lpstr>
      <vt:lpstr>How E911 Works - VoIP</vt:lpstr>
      <vt:lpstr>How E911 Works - VoIP</vt:lpstr>
      <vt:lpstr>How E911 Works - VoIP</vt:lpstr>
      <vt:lpstr>How E911 Works - VoIP</vt:lpstr>
      <vt:lpstr>How E911 Works - VoIP</vt:lpstr>
      <vt:lpstr>How E911 Works - misc.</vt:lpstr>
      <vt:lpstr>How E911 Works - misc.</vt:lpstr>
      <vt:lpstr>Next Generation 911</vt:lpstr>
      <vt:lpstr>Next Generation 911</vt:lpstr>
      <vt:lpstr>Next Generation 911</vt:lpstr>
      <vt:lpstr>Next Generation 911</vt:lpstr>
      <vt:lpstr>Next Generation 911</vt:lpstr>
      <vt:lpstr>Q &amp; A?</vt:lpstr>
    </vt:vector>
  </TitlesOfParts>
  <Company>SUNY Geneseo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Malware Prevention through Domain Blocking</dc:title>
  <dc:creator>Enrico A Coloccia</dc:creator>
  <cp:lastModifiedBy>Enrico A Coloccia</cp:lastModifiedBy>
  <cp:revision>32</cp:revision>
  <dcterms:created xsi:type="dcterms:W3CDTF">2011-06-20T19:06:45Z</dcterms:created>
  <dcterms:modified xsi:type="dcterms:W3CDTF">2015-06-17T13:36:10Z</dcterms:modified>
</cp:coreProperties>
</file>