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59" r:id="rId6"/>
    <p:sldId id="261" r:id="rId7"/>
    <p:sldId id="260" r:id="rId8"/>
    <p:sldId id="262" r:id="rId9"/>
    <p:sldId id="273" r:id="rId10"/>
    <p:sldId id="274" r:id="rId11"/>
    <p:sldId id="270" r:id="rId12"/>
    <p:sldId id="272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C04547-F96C-41F7-90A2-738182342E9B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6AE02E-DF6E-4E6F-AFD6-331FF7E7E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IPv6 at SUNY </a:t>
            </a:r>
            <a:r>
              <a:rPr lang="en-US" dirty="0" err="1" smtClean="0"/>
              <a:t>Geneseo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Rick Coloccia</a:t>
            </a:r>
          </a:p>
          <a:p>
            <a:r>
              <a:rPr lang="en-US" dirty="0" smtClean="0"/>
              <a:t>Network Manager</a:t>
            </a:r>
          </a:p>
          <a:p>
            <a:r>
              <a:rPr lang="en-US" dirty="0" smtClean="0"/>
              <a:t>SUNY </a:t>
            </a:r>
            <a:r>
              <a:rPr lang="en-US" dirty="0" err="1" smtClean="0"/>
              <a:t>Geneseo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Supporting IPv6 in the Network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mtClean="0"/>
              <a:t>interface </a:t>
            </a:r>
            <a:r>
              <a:rPr lang="fr-FR" dirty="0"/>
              <a:t>Vlan3002</a:t>
            </a:r>
          </a:p>
          <a:p>
            <a:pPr lvl="1"/>
            <a:r>
              <a:rPr lang="fr-FR" dirty="0"/>
              <a:t> description ~VLAN 3002 - Administration</a:t>
            </a:r>
          </a:p>
          <a:p>
            <a:pPr lvl="1"/>
            <a:r>
              <a:rPr lang="fr-FR" dirty="0"/>
              <a:t> </a:t>
            </a:r>
            <a:r>
              <a:rPr lang="fr-FR" dirty="0" err="1"/>
              <a:t>ip</a:t>
            </a:r>
            <a:r>
              <a:rPr lang="fr-FR" dirty="0"/>
              <a:t> </a:t>
            </a:r>
            <a:r>
              <a:rPr lang="fr-FR" dirty="0" err="1"/>
              <a:t>dhcp</a:t>
            </a:r>
            <a:r>
              <a:rPr lang="fr-FR" dirty="0"/>
              <a:t> </a:t>
            </a:r>
            <a:r>
              <a:rPr lang="fr-FR" dirty="0" err="1"/>
              <a:t>relay</a:t>
            </a:r>
            <a:r>
              <a:rPr lang="fr-FR" dirty="0"/>
              <a:t> information </a:t>
            </a:r>
            <a:r>
              <a:rPr lang="fr-FR" dirty="0" err="1"/>
              <a:t>trusted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ip</a:t>
            </a:r>
            <a:r>
              <a:rPr lang="fr-FR" dirty="0"/>
              <a:t> </a:t>
            </a:r>
            <a:r>
              <a:rPr lang="fr-FR" dirty="0" err="1"/>
              <a:t>address</a:t>
            </a:r>
            <a:r>
              <a:rPr lang="fr-FR" dirty="0"/>
              <a:t> 137.238.43.254 255.255.252.0</a:t>
            </a:r>
          </a:p>
          <a:p>
            <a:pPr lvl="1"/>
            <a:r>
              <a:rPr lang="fr-FR" dirty="0"/>
              <a:t> </a:t>
            </a:r>
            <a:r>
              <a:rPr lang="fr-FR" dirty="0" err="1"/>
              <a:t>ip</a:t>
            </a:r>
            <a:r>
              <a:rPr lang="fr-FR" dirty="0"/>
              <a:t> </a:t>
            </a:r>
            <a:r>
              <a:rPr lang="fr-FR" dirty="0" err="1"/>
              <a:t>helper-address</a:t>
            </a:r>
            <a:r>
              <a:rPr lang="fr-FR" dirty="0"/>
              <a:t> 137.238.1.16</a:t>
            </a:r>
          </a:p>
          <a:p>
            <a:pPr lvl="1"/>
            <a:r>
              <a:rPr lang="fr-FR" dirty="0"/>
              <a:t> </a:t>
            </a:r>
            <a:r>
              <a:rPr lang="fr-FR" dirty="0" err="1"/>
              <a:t>ip</a:t>
            </a:r>
            <a:r>
              <a:rPr lang="fr-FR" dirty="0"/>
              <a:t> </a:t>
            </a:r>
            <a:r>
              <a:rPr lang="fr-FR" dirty="0" err="1"/>
              <a:t>pim</a:t>
            </a:r>
            <a:r>
              <a:rPr lang="fr-FR" dirty="0"/>
              <a:t> </a:t>
            </a:r>
            <a:r>
              <a:rPr lang="fr-FR" dirty="0" err="1"/>
              <a:t>sparse</a:t>
            </a:r>
            <a:r>
              <a:rPr lang="fr-FR" dirty="0"/>
              <a:t>-dense-mode</a:t>
            </a:r>
          </a:p>
          <a:p>
            <a:pPr lvl="1"/>
            <a:r>
              <a:rPr lang="fr-FR" dirty="0"/>
              <a:t> ipv6 </a:t>
            </a:r>
            <a:r>
              <a:rPr lang="fr-FR" dirty="0" err="1"/>
              <a:t>address</a:t>
            </a:r>
            <a:r>
              <a:rPr lang="fr-FR" dirty="0"/>
              <a:t> 2620:0:5080:40::1/64</a:t>
            </a:r>
          </a:p>
          <a:p>
            <a:pPr lvl="1"/>
            <a:r>
              <a:rPr lang="fr-FR" dirty="0"/>
              <a:t> ipv6 </a:t>
            </a:r>
            <a:r>
              <a:rPr lang="fr-FR" dirty="0" err="1"/>
              <a:t>enable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42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Supporting IPv6 in the Network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Firewalls, NAC Appliances, IPS</a:t>
            </a:r>
          </a:p>
          <a:p>
            <a:pPr lvl="1"/>
            <a:r>
              <a:rPr lang="en-US" dirty="0" smtClean="0"/>
              <a:t>Yes, these must support IPv6.  Require it on your next refresh. Everyone is supporting it now.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Geneseo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Our Firewall (Cisco ASA) fully supports and manages IPv6 traffic.  </a:t>
            </a:r>
          </a:p>
          <a:p>
            <a:pPr lvl="2"/>
            <a:r>
              <a:rPr lang="en-US" dirty="0" smtClean="0"/>
              <a:t>Our IPS polices IPv6 traffic just as it does IPv4 traffic.</a:t>
            </a:r>
          </a:p>
          <a:p>
            <a:pPr lvl="2"/>
            <a:r>
              <a:rPr lang="en-US" dirty="0" smtClean="0"/>
              <a:t>Your VPN devices may need to support IPv6 as well. (Cisco Live! </a:t>
            </a:r>
            <a:r>
              <a:rPr lang="en-US" dirty="0"/>
              <a:t>e</a:t>
            </a:r>
            <a:r>
              <a:rPr lang="en-US" dirty="0" smtClean="0"/>
              <a:t>xample)</a:t>
            </a:r>
          </a:p>
          <a:p>
            <a:pPr marL="448056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IPv6 in Servers: DNS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You’ll need to add AAAA DNS records for servers that you wish to be reachable over the Internet via your IPv6 address space. Easy.</a:t>
            </a:r>
          </a:p>
          <a:p>
            <a:endParaRPr lang="en-US" dirty="0" smtClean="0"/>
          </a:p>
          <a:p>
            <a:r>
              <a:rPr lang="en-US" dirty="0" smtClean="0"/>
              <a:t>Reverse DNS records can be added for static IPv6 addresses, but because of auto configuration, which is based on a derivative of the Ethernet address, reverse DNS isn’t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IPv6 in Servers: Everything Else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all servers and services work just fine now!</a:t>
            </a:r>
          </a:p>
          <a:p>
            <a:r>
              <a:rPr lang="en-US" dirty="0" smtClean="0"/>
              <a:t>address-per-service, address-per-client</a:t>
            </a:r>
          </a:p>
          <a:p>
            <a:endParaRPr lang="en-US" dirty="0" smtClean="0"/>
          </a:p>
          <a:p>
            <a:r>
              <a:rPr lang="en-US" dirty="0" smtClean="0"/>
              <a:t>Old issues that have gone away:</a:t>
            </a:r>
          </a:p>
          <a:p>
            <a:pPr lvl="1"/>
            <a:r>
              <a:rPr lang="en-US" dirty="0" smtClean="0"/>
              <a:t>Apple OSX Server Management Tool</a:t>
            </a:r>
          </a:p>
          <a:p>
            <a:pPr lvl="1"/>
            <a:r>
              <a:rPr lang="en-US" dirty="0" smtClean="0"/>
              <a:t>Oracle – older versions</a:t>
            </a:r>
          </a:p>
          <a:p>
            <a:r>
              <a:rPr lang="en-US" dirty="0" smtClean="0"/>
              <a:t>Portable devices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failover</a:t>
            </a:r>
          </a:p>
          <a:p>
            <a:pPr lvl="1"/>
            <a:r>
              <a:rPr lang="en-US" dirty="0" smtClean="0"/>
              <a:t>arin.net example</a:t>
            </a:r>
          </a:p>
          <a:p>
            <a:r>
              <a:rPr lang="en-US" dirty="0" smtClean="0"/>
              <a:t>Turn it off on the server having problems.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IPv6 is evolving.  Application support is </a:t>
            </a:r>
            <a:r>
              <a:rPr lang="en-US" dirty="0" smtClean="0">
                <a:sym typeface="Wingdings" pitchFamily="2" charset="2"/>
              </a:rPr>
              <a:t>strong but not 100%. </a:t>
            </a:r>
            <a:r>
              <a:rPr lang="en-US" dirty="0" smtClean="0">
                <a:sym typeface="Wingdings" pitchFamily="2" charset="2"/>
              </a:rPr>
              <a:t>The only way to “get it right” is to start running it now, so that when we need to rely on it we’re ready.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Thanks for staying, travel home safely!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Rick Coloccia</a:t>
            </a:r>
          </a:p>
          <a:p>
            <a:pPr>
              <a:buNone/>
            </a:pPr>
            <a:r>
              <a:rPr lang="en-US" dirty="0" smtClean="0"/>
              <a:t>coloccia@geneseo.edu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Successor to IPv4</a:t>
            </a:r>
          </a:p>
          <a:p>
            <a:r>
              <a:rPr lang="en-US" dirty="0" smtClean="0"/>
              <a:t>128 bit addresses</a:t>
            </a:r>
          </a:p>
          <a:p>
            <a:r>
              <a:rPr lang="en-US" dirty="0" smtClean="0"/>
              <a:t>Improvements over IPv4:</a:t>
            </a:r>
          </a:p>
          <a:p>
            <a:pPr lvl="1"/>
            <a:r>
              <a:rPr lang="en-US" dirty="0" smtClean="0"/>
              <a:t>v4: ~4.3 billion addresses</a:t>
            </a:r>
          </a:p>
          <a:p>
            <a:pPr lvl="1"/>
            <a:r>
              <a:rPr lang="en-US" dirty="0" smtClean="0"/>
              <a:t>v6: 340 </a:t>
            </a:r>
            <a:r>
              <a:rPr lang="en-US" dirty="0" err="1" smtClean="0"/>
              <a:t>undecillion</a:t>
            </a:r>
            <a:r>
              <a:rPr lang="en-US" dirty="0" smtClean="0"/>
              <a:t> (2^128) addresses</a:t>
            </a:r>
          </a:p>
          <a:p>
            <a:pPr lvl="1"/>
            <a:r>
              <a:rPr lang="en-US" dirty="0" smtClean="0"/>
              <a:t>Stateless </a:t>
            </a:r>
            <a:r>
              <a:rPr lang="en-US" dirty="0" err="1" smtClean="0"/>
              <a:t>autoconfiguration</a:t>
            </a:r>
            <a:endParaRPr lang="en-US" dirty="0" smtClean="0"/>
          </a:p>
          <a:p>
            <a:pPr lvl="1"/>
            <a:r>
              <a:rPr lang="en-US" dirty="0" smtClean="0"/>
              <a:t>Subnets generally standardized </a:t>
            </a:r>
            <a:r>
              <a:rPr lang="en-US" dirty="0" smtClean="0"/>
              <a:t>at 64 bits</a:t>
            </a:r>
          </a:p>
          <a:p>
            <a:pPr lvl="1"/>
            <a:r>
              <a:rPr lang="en-US" dirty="0" smtClean="0"/>
              <a:t>Integrated security and IPSec compatibility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not an extension or revision to IPv4, but an entirely separate protocol, i.e.. </a:t>
            </a:r>
            <a:r>
              <a:rPr lang="en-US" dirty="0" err="1" smtClean="0"/>
              <a:t>appletalk</a:t>
            </a:r>
            <a:r>
              <a:rPr lang="en-US" dirty="0" smtClean="0"/>
              <a:t> or </a:t>
            </a:r>
            <a:r>
              <a:rPr lang="en-US" dirty="0" err="1" smtClean="0"/>
              <a:t>ipx</a:t>
            </a:r>
            <a:r>
              <a:rPr lang="en-US" dirty="0" smtClean="0"/>
              <a:t>/</a:t>
            </a:r>
            <a:r>
              <a:rPr lang="en-US" dirty="0" err="1" smtClean="0"/>
              <a:t>spx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Runs entirely parallel to your existing IPv4 deployment</a:t>
            </a:r>
          </a:p>
          <a:p>
            <a:endParaRPr lang="en-US" dirty="0" smtClean="0"/>
          </a:p>
          <a:p>
            <a:r>
              <a:rPr lang="en-US" dirty="0" smtClean="0"/>
              <a:t>Is the solution to the IPv4 address shortage.  The last /8 has been allocated.  We truly will run out of addresses soon…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&amp; IPv4 at </a:t>
            </a:r>
            <a:r>
              <a:rPr lang="en-US" dirty="0" err="1" smtClean="0"/>
              <a:t>Geneseo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IPv4: 137.238.0.0/16</a:t>
            </a:r>
          </a:p>
          <a:p>
            <a:pPr lvl="1"/>
            <a:r>
              <a:rPr lang="en-US" dirty="0" smtClean="0"/>
              <a:t>Subnets of various sizes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IPv6: </a:t>
            </a:r>
            <a:r>
              <a:rPr lang="en-US" sz="2600" dirty="0" smtClean="0"/>
              <a:t>2620:0000:5080:0000:0000:0000:0000:0000/48</a:t>
            </a:r>
          </a:p>
          <a:p>
            <a:pPr lvl="1"/>
            <a:r>
              <a:rPr lang="en-US" dirty="0" smtClean="0"/>
              <a:t>Abbreviated as 2620:0:5080::/48</a:t>
            </a:r>
          </a:p>
          <a:p>
            <a:pPr lvl="1"/>
            <a:r>
              <a:rPr lang="en-US" dirty="0" smtClean="0"/>
              <a:t>Subnets are all /64’s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Annual fee of $1250 for the v6 address space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I2-given vs. purchased addresses</a:t>
            </a:r>
          </a:p>
          <a:p>
            <a:pPr lvl="1"/>
            <a:r>
              <a:rPr lang="en-US" dirty="0" smtClean="0"/>
              <a:t>route aggregation necessary because of larger addresses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&amp; IPv4 at </a:t>
            </a:r>
            <a:r>
              <a:rPr lang="en-US" dirty="0" err="1" smtClean="0"/>
              <a:t>Geneseo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Subnets:</a:t>
            </a:r>
          </a:p>
          <a:p>
            <a:pPr lvl="1"/>
            <a:r>
              <a:rPr lang="en-US" dirty="0" smtClean="0"/>
              <a:t>137.238.60.0/24 (256 hosts)</a:t>
            </a:r>
          </a:p>
          <a:p>
            <a:pPr lvl="1"/>
            <a:r>
              <a:rPr lang="en-US" dirty="0" smtClean="0"/>
              <a:t>137.238.40.0/22 (1024 hosts)</a:t>
            </a:r>
          </a:p>
          <a:p>
            <a:pPr lvl="1"/>
            <a:r>
              <a:rPr lang="en-US" dirty="0" smtClean="0"/>
              <a:t>137.238.16.0/21 (2048 hosts)</a:t>
            </a:r>
          </a:p>
          <a:p>
            <a:r>
              <a:rPr lang="en-US" dirty="0" smtClean="0"/>
              <a:t>IPv6 Corresponding Subnets:</a:t>
            </a:r>
          </a:p>
          <a:p>
            <a:pPr lvl="1"/>
            <a:r>
              <a:rPr lang="en-US" dirty="0" smtClean="0"/>
              <a:t>2620:0:5080:60::/64 (2^64 hosts)</a:t>
            </a:r>
          </a:p>
          <a:p>
            <a:pPr lvl="1"/>
            <a:r>
              <a:rPr lang="en-US" dirty="0" smtClean="0"/>
              <a:t>2620:0:5080:40::/64 (2^64 hosts)</a:t>
            </a:r>
          </a:p>
          <a:p>
            <a:pPr lvl="1"/>
            <a:r>
              <a:rPr lang="en-US" dirty="0" smtClean="0"/>
              <a:t>2620:0:5080:16::/64 (2^64 hosts)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IPv6 &amp; IPv4 at </a:t>
            </a:r>
            <a:r>
              <a:rPr lang="en-US" dirty="0" err="1" smtClean="0"/>
              <a:t>Geneseo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Servers:</a:t>
            </a:r>
          </a:p>
          <a:p>
            <a:pPr lvl="1"/>
            <a:r>
              <a:rPr lang="en-US" dirty="0" smtClean="0"/>
              <a:t>Statically defined addresses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IPv4: 137.238.1.16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IPv6: 2620:0:5080:1::16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parallel keeps things manageable for IT</a:t>
            </a:r>
          </a:p>
          <a:p>
            <a:pPr lvl="1"/>
            <a:r>
              <a:rPr lang="en-US" dirty="0" smtClean="0"/>
              <a:t>Wasteful?  Eh…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&amp; IPv4 at </a:t>
            </a:r>
            <a:r>
              <a:rPr lang="en-US" dirty="0" err="1" smtClean="0"/>
              <a:t>Geneseo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Clients:</a:t>
            </a:r>
          </a:p>
          <a:p>
            <a:pPr lvl="1"/>
            <a:r>
              <a:rPr lang="en-US" dirty="0" smtClean="0"/>
              <a:t>Hosts send link-local router solicitation multicast requests for configuration parameters</a:t>
            </a:r>
          </a:p>
          <a:p>
            <a:pPr lvl="1"/>
            <a:r>
              <a:rPr lang="en-US" dirty="0" smtClean="0"/>
              <a:t>“Stateless address auto configuration”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Supporting IPv6 in the Network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Layer 3 Switches/Routers</a:t>
            </a:r>
          </a:p>
          <a:p>
            <a:pPr lvl="1"/>
            <a:r>
              <a:rPr lang="en-US" dirty="0" smtClean="0"/>
              <a:t>Yes, these must support IPv6.  Require it on your next refresh.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Layer 2 Switches?</a:t>
            </a:r>
          </a:p>
          <a:p>
            <a:pPr lvl="1"/>
            <a:r>
              <a:rPr lang="en-US" dirty="0" smtClean="0"/>
              <a:t>Don’t bother.  These are truly clients on your network.  You already own v4 address.  Use those. Or, like </a:t>
            </a:r>
            <a:r>
              <a:rPr lang="en-US" dirty="0" err="1" smtClean="0"/>
              <a:t>Geneseo</a:t>
            </a:r>
            <a:r>
              <a:rPr lang="en-US" dirty="0" smtClean="0"/>
              <a:t>, you use private or 10-net address in this equipment.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Supporting IPv6 in the Network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Core</a:t>
            </a:r>
          </a:p>
          <a:p>
            <a:pPr lvl="1"/>
            <a:r>
              <a:rPr lang="fr-FR" dirty="0" smtClean="0"/>
              <a:t>ipv6 route ::/0 2620:0:5080:3001::2</a:t>
            </a:r>
          </a:p>
          <a:p>
            <a:r>
              <a:rPr lang="en-US" dirty="0" smtClean="0"/>
              <a:t>Network Gateway</a:t>
            </a:r>
          </a:p>
          <a:p>
            <a:pPr lvl="1"/>
            <a:r>
              <a:rPr lang="fr-FR" sz="2000" dirty="0" smtClean="0"/>
              <a:t>ipv6 route 2620:0:5080::/48 2620:0:5080:3009::1</a:t>
            </a:r>
          </a:p>
          <a:p>
            <a:pPr lvl="1"/>
            <a:r>
              <a:rPr lang="fr-FR" dirty="0" smtClean="0"/>
              <a:t>BGP to select the route out (I2/Commercial)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637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Franklin Gothic Book</vt:lpstr>
      <vt:lpstr>Wingdings</vt:lpstr>
      <vt:lpstr>Wingdings 2</vt:lpstr>
      <vt:lpstr>Technic</vt:lpstr>
      <vt:lpstr>IPv6 at SUNY Geneseo</vt:lpstr>
      <vt:lpstr>IPv6 Defined</vt:lpstr>
      <vt:lpstr>IPv6 Defined</vt:lpstr>
      <vt:lpstr>IPv6 &amp; IPv4 at Geneseo</vt:lpstr>
      <vt:lpstr>IPv6 &amp; IPv4 at Geneseo</vt:lpstr>
      <vt:lpstr>IPv6 &amp; IPv4 at Geneseo</vt:lpstr>
      <vt:lpstr>IPv6 &amp; IPv4 at Geneseo</vt:lpstr>
      <vt:lpstr>Supporting IPv6 in the Network</vt:lpstr>
      <vt:lpstr>Supporting IPv6 in the Network</vt:lpstr>
      <vt:lpstr>Supporting IPv6 in the Network</vt:lpstr>
      <vt:lpstr>Supporting IPv6 in the Network</vt:lpstr>
      <vt:lpstr>IPv6 in Servers: DNS</vt:lpstr>
      <vt:lpstr>IPv6 in Servers: Everything Else</vt:lpstr>
      <vt:lpstr>Issues and Troubleshooting</vt:lpstr>
      <vt:lpstr>Q &amp; A?</vt:lpstr>
    </vt:vector>
  </TitlesOfParts>
  <Company>SUNY Geneseo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Prevention through Domain Blocking</dc:title>
  <dc:creator>Enrico A Coloccia</dc:creator>
  <cp:lastModifiedBy>Enrico A Coloccia</cp:lastModifiedBy>
  <cp:revision>18</cp:revision>
  <dcterms:created xsi:type="dcterms:W3CDTF">2011-06-20T19:06:45Z</dcterms:created>
  <dcterms:modified xsi:type="dcterms:W3CDTF">2015-06-18T12:44:42Z</dcterms:modified>
</cp:coreProperties>
</file>