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3" r:id="rId2"/>
    <p:sldId id="261" r:id="rId3"/>
    <p:sldId id="264" r:id="rId4"/>
    <p:sldId id="269" r:id="rId5"/>
    <p:sldId id="265" r:id="rId6"/>
    <p:sldId id="267" r:id="rId7"/>
    <p:sldId id="268" r:id="rId8"/>
    <p:sldId id="274" r:id="rId9"/>
    <p:sldId id="272" r:id="rId10"/>
    <p:sldId id="275" r:id="rId11"/>
    <p:sldId id="276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79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BBE6-E3A9-44D9-98C4-5CEF730F607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57652-9AD2-4D85-8AD7-0E8C537FA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Why, how, and when did your institution get started with an IT project planning cycle (big picture example..it was 1998, we were overloaded, we went way over budget on a key project…got VP buy-in and implemented over the next 2 years)?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specifics of your process (big picture specifics…like it’s an annual cycle, starts with a project request, goes through a campus-wide It governance committee, etc)?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have been the major pains and gains since your implementation?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your plans for the future with your IT project planning cycle ?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70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41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98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363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251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26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as many different ways to plan, as there are different ways to think. This session introduces you to IT project planning cycles in various stages of implementation. </a:t>
            </a:r>
          </a:p>
          <a:p>
            <a:r>
              <a:rPr lang="en-US" dirty="0" smtClean="0"/>
              <a:t>After the panelists speak, we’d like to have a conversation with you about what you heard, and what you might be doing at your campus.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CDB3-E872-4A20-9080-C41C3CA65A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B4E5D-A976-4990-8EB6-C822046FD215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31C2-9ECA-47B2-A988-A8CCE17C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jungle.net/item/circus-theme-song-loop/5733490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hyperlink" Target="https://docs.google.com/a/plattsburgh.edu/forms/d/17iW3i_rcsRYFrvtRrHjNThwCntpnxPc1-29b3b-RYEg/viewform" TargetMode="Externa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6400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Keeping the plates spinning: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developing and implementing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IT project planning cycles.</a:t>
            </a:r>
            <a:r>
              <a:rPr lang="en-US" sz="1600" b="1" dirty="0" smtClean="0">
                <a:solidFill>
                  <a:srgbClr val="002060"/>
                </a:solidFill>
              </a:rPr>
              <a:t/>
            </a:r>
            <a:br>
              <a:rPr lang="en-US" sz="1600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/>
            </a:r>
            <a:br>
              <a:rPr lang="en-US" sz="1600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/>
            </a:r>
            <a:br>
              <a:rPr lang="en-US" sz="16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Three steely-eyed SUNY CIOs and assistants discuss their experiences while one CIO tries to coordinate 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the show.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</a:rPr>
              <a:t/>
            </a:r>
            <a:br>
              <a:rPr lang="en-US" sz="2200" b="1" dirty="0" smtClean="0">
                <a:solidFill>
                  <a:srgbClr val="002060"/>
                </a:solidFill>
              </a:rPr>
            </a:b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810000"/>
            <a:ext cx="1643527" cy="609600"/>
          </a:xfrm>
          <a:prstGeom prst="rect">
            <a:avLst/>
          </a:prstGeom>
        </p:spPr>
      </p:pic>
      <p:pic>
        <p:nvPicPr>
          <p:cNvPr id="14" name="Picture 13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10000"/>
            <a:ext cx="1643527" cy="581897"/>
          </a:xfrm>
          <a:prstGeom prst="rect">
            <a:avLst/>
          </a:prstGeom>
        </p:spPr>
      </p:pic>
      <p:pic>
        <p:nvPicPr>
          <p:cNvPr id="15" name="Picture 14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3810000"/>
            <a:ext cx="1202028" cy="6096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724400" y="4495800"/>
            <a:ext cx="1676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7201"/>
            <a:ext cx="2112367" cy="1828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3000" y="4343400"/>
            <a:ext cx="2286000" cy="143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Holly Heller-Ross, CIO and Panel Moderator.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 Bradley,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Asst CIO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81400" y="4648200"/>
            <a:ext cx="1676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Kaftan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Dean of Information Technology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10200" y="4572000"/>
            <a:ext cx="1676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Karlis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Kaugars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20" y="5559119"/>
            <a:ext cx="1643527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838200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141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3" y="1736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191" y="304800"/>
            <a:ext cx="5621617" cy="6553200"/>
          </a:xfrm>
          <a:prstGeom prst="rect">
            <a:avLst/>
          </a:prstGeom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73" y="5577446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784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656" y="5585162"/>
            <a:ext cx="1643527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00753"/>
            <a:ext cx="8763000" cy="38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183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5585162"/>
            <a:ext cx="164352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06" y="1589106"/>
            <a:ext cx="8501527" cy="39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4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smtClean="0"/>
              <a:t>Pains/Challenges/Lessons Learned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Organizational culture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not how IT has done things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not how decisions are made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Nothing to connect to campus wide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Organizational change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Better understanding of our processes and better methods for tracking and assessing performance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Capabilities vs competencies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Capacity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our process not our people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7912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078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400" dirty="0" smtClean="0"/>
              <a:t>Need a strong and common </a:t>
            </a:r>
            <a:r>
              <a:rPr lang="en-US" sz="2400" dirty="0"/>
              <a:t>understanding of project </a:t>
            </a:r>
            <a:r>
              <a:rPr lang="en-US" sz="2400" dirty="0" smtClean="0"/>
              <a:t>classification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Requests acting like projects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Projects acting like requests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Cherry picking and dumping</a:t>
            </a:r>
            <a:endParaRPr lang="en-US" sz="240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2400" dirty="0"/>
              <a:t>Requirements gathering and tracking </a:t>
            </a:r>
            <a:r>
              <a:rPr lang="en-US" sz="2400" dirty="0" smtClean="0"/>
              <a:t>need to be consistently </a:t>
            </a:r>
            <a:r>
              <a:rPr lang="en-US" sz="2400" dirty="0"/>
              <a:t>or competently </a:t>
            </a:r>
            <a:r>
              <a:rPr lang="en-US" sz="2400" dirty="0" smtClean="0"/>
              <a:t>practiced </a:t>
            </a:r>
            <a:endParaRPr lang="en-US" sz="240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2400" dirty="0" smtClean="0"/>
              <a:t>Prioritizing </a:t>
            </a:r>
            <a:r>
              <a:rPr lang="en-US" sz="2400" dirty="0"/>
              <a:t>the delivery of outcomes may be hurting our </a:t>
            </a:r>
            <a:r>
              <a:rPr lang="en-US" sz="2400" dirty="0" smtClean="0"/>
              <a:t>process/practice</a:t>
            </a:r>
            <a:endParaRPr lang="en-US" sz="240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2400" dirty="0" smtClean="0"/>
              <a:t>Implementing before we have a full understanding of scope</a:t>
            </a:r>
            <a:endParaRPr lang="en-US" sz="2400" dirty="0"/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831384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en-US" sz="2400" dirty="0" smtClean="0"/>
              <a:t>Capacity tracking </a:t>
            </a:r>
            <a:r>
              <a:rPr lang="en-US" sz="2400" dirty="0"/>
              <a:t>and </a:t>
            </a:r>
            <a:r>
              <a:rPr lang="en-US" sz="2400" dirty="0" smtClean="0"/>
              <a:t>forecasting, along with alignment and clear understanding of value are critical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A lot is getting done and people are working hard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Status quo is fine only if all projects and requests are of equal value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Managing flow and prioritization of operational work along with projects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“The cobbler’s kids have no shoes”</a:t>
            </a:r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7150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161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sz="2400" dirty="0" smtClean="0"/>
              <a:t>Authority/Governance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dirty="0"/>
              <a:t>to </a:t>
            </a:r>
            <a:r>
              <a:rPr lang="en-US" sz="2400" dirty="0" smtClean="0"/>
              <a:t>define </a:t>
            </a:r>
            <a:r>
              <a:rPr lang="en-US" sz="2400" dirty="0"/>
              <a:t>and </a:t>
            </a:r>
            <a:r>
              <a:rPr lang="en-US" sz="2400" dirty="0" smtClean="0"/>
              <a:t>clarify </a:t>
            </a:r>
            <a:r>
              <a:rPr lang="en-US" sz="2400" dirty="0"/>
              <a:t>authority over resources and implementation decisions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Need to review how we assess competency with regard to </a:t>
            </a:r>
            <a:r>
              <a:rPr lang="en-US" sz="2400" dirty="0" smtClean="0"/>
              <a:t>resource </a:t>
            </a:r>
            <a:r>
              <a:rPr lang="en-US" sz="2400" dirty="0"/>
              <a:t>and implementation </a:t>
            </a:r>
            <a:r>
              <a:rPr lang="en-US" sz="2400" dirty="0" smtClean="0"/>
              <a:t>decisions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Akin </a:t>
            </a:r>
            <a:r>
              <a:rPr lang="en-US" sz="2400" dirty="0"/>
              <a:t>to “informed consent” - need to be sure decisions makers have all information they need to render the decisions placed before </a:t>
            </a:r>
            <a:r>
              <a:rPr lang="en-US" sz="2400" dirty="0" smtClean="0"/>
              <a:t>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Better understanding of firmness of support for a project or direction</a:t>
            </a:r>
            <a:endParaRPr lang="en-US" sz="2400" dirty="0"/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7912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656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smtClean="0"/>
              <a:t>Gains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Visibility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Accountability/Alignment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ommunication and coordination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Less than 50 projects currently being tracked…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All are improvements but not necessarily at the maturity level we need</a:t>
            </a:r>
            <a:endParaRPr lang="en-US" sz="2800" dirty="0" smtClean="0"/>
          </a:p>
          <a:p>
            <a:pPr lvl="0"/>
            <a:endParaRPr lang="en-US" sz="2800" dirty="0"/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57912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589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7696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u="sng" dirty="0" smtClean="0"/>
              <a:t>Future Plans</a:t>
            </a:r>
          </a:p>
          <a:p>
            <a:pPr lvl="0"/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Assessments </a:t>
            </a:r>
            <a:r>
              <a:rPr lang="en-US" sz="2400" dirty="0"/>
              <a:t>based on cost, schedule, scope, and quality.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Automate more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Adding a </a:t>
            </a:r>
            <a:r>
              <a:rPr lang="en-US" sz="2400" dirty="0"/>
              <a:t>vetting cycle to the project origination stage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Regular </a:t>
            </a:r>
            <a:r>
              <a:rPr lang="en-US" sz="2400" dirty="0"/>
              <a:t>practice to </a:t>
            </a:r>
            <a:r>
              <a:rPr lang="en-US" sz="2400" dirty="0" smtClean="0"/>
              <a:t>invite </a:t>
            </a:r>
            <a:r>
              <a:rPr lang="en-US" sz="2400" dirty="0"/>
              <a:t>project requestors to bi-weekly PM meetings as part of the vetting/origination activities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Adding </a:t>
            </a:r>
            <a:r>
              <a:rPr lang="en-US" sz="2400" dirty="0"/>
              <a:t>an initial estimated time scoping attribute to project dashboard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Under consideration but not yet agreed upon: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Formal assignment of hours of staff to certain projects (per week, month,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Unit-based segmenting/blocking of time for project work and meetings.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algn="ctr"/>
            <a:endParaRPr lang="en-US" sz="3600" dirty="0"/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98958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887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makes IT a strategic enabler in the academic enterprise, and how can the CIO keep just enough plates spinning at one time to make that happen? </a:t>
            </a:r>
          </a:p>
          <a:p>
            <a:pPr algn="ctr"/>
            <a:r>
              <a:rPr lang="en-US" sz="3600" dirty="0" smtClean="0"/>
              <a:t>In one word…</a:t>
            </a:r>
          </a:p>
          <a:p>
            <a:pPr algn="ctr"/>
            <a:r>
              <a:rPr lang="en-US" sz="3600" dirty="0" smtClean="0"/>
              <a:t>Planning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590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 act:   John Kaftan, Cayuga Community College!</a:t>
            </a:r>
            <a:endParaRPr lang="en-US" sz="2400" dirty="0"/>
          </a:p>
        </p:txBody>
      </p:sp>
      <p:pic>
        <p:nvPicPr>
          <p:cNvPr id="6" name="Picture 5" descr="tech clow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657600"/>
            <a:ext cx="2619375" cy="1743075"/>
          </a:xfrm>
          <a:prstGeom prst="rect">
            <a:avLst/>
          </a:prstGeom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5626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1143000"/>
          </a:xfrm>
        </p:spPr>
        <p:txBody>
          <a:bodyPr/>
          <a:lstStyle/>
          <a:p>
            <a:r>
              <a:rPr lang="en-US" dirty="0" smtClean="0"/>
              <a:t>Cayuga Community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95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Project Failure (</a:t>
            </a:r>
            <a:r>
              <a:rPr lang="en-US" dirty="0" err="1" smtClean="0"/>
              <a:t>Luminis</a:t>
            </a:r>
            <a:r>
              <a:rPr lang="en-US" dirty="0" smtClean="0"/>
              <a:t>, ODW,)</a:t>
            </a:r>
          </a:p>
          <a:p>
            <a:pPr lvl="1"/>
            <a:r>
              <a:rPr lang="en-US" dirty="0" smtClean="0"/>
              <a:t>Traction Issues (Projects vs Operations)</a:t>
            </a:r>
          </a:p>
          <a:p>
            <a:pPr lvl="1"/>
            <a:r>
              <a:rPr lang="en-US" dirty="0" smtClean="0"/>
              <a:t>Lack of Accountability</a:t>
            </a:r>
          </a:p>
          <a:p>
            <a:pPr lvl="1"/>
            <a:r>
              <a:rPr lang="en-US" dirty="0" smtClean="0"/>
              <a:t>Lack of clarity regarding priorities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Project Management Process</a:t>
            </a:r>
          </a:p>
          <a:p>
            <a:pPr lvl="1"/>
            <a:r>
              <a:rPr lang="en-US" dirty="0" smtClean="0"/>
              <a:t>Ticketing</a:t>
            </a:r>
          </a:p>
          <a:p>
            <a:pPr lvl="1"/>
            <a:r>
              <a:rPr lang="en-US" dirty="0" smtClean="0"/>
              <a:t>Annual IT Planning Process</a:t>
            </a:r>
          </a:p>
          <a:p>
            <a:pPr lvl="1"/>
            <a:endParaRPr lang="en-US" dirty="0"/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55626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" y="457200"/>
            <a:ext cx="9117330" cy="5821680"/>
          </a:xfrm>
          <a:prstGeom prst="rect">
            <a:avLst/>
          </a:prstGeom>
        </p:spPr>
      </p:pic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9144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86" y="2447287"/>
            <a:ext cx="3505714" cy="387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600200"/>
            <a:ext cx="3242075" cy="407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132" y="1943995"/>
            <a:ext cx="3987868" cy="440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latts-LITS-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10668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969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1299009"/>
            <a:ext cx="4287249" cy="522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510" y="1345237"/>
            <a:ext cx="4562914" cy="506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147581"/>
            <a:ext cx="4127883" cy="529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080" y="1401353"/>
            <a:ext cx="4390093" cy="529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latts-LITS-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10668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03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1" y="1940511"/>
            <a:ext cx="3951123" cy="477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05" y="1506194"/>
            <a:ext cx="4345275" cy="496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789" y="1740056"/>
            <a:ext cx="4177190" cy="4465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10668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4069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1230"/>
            <a:ext cx="8229600" cy="3634933"/>
          </a:xfrm>
        </p:spPr>
        <p:txBody>
          <a:bodyPr/>
          <a:lstStyle/>
          <a:p>
            <a:r>
              <a:rPr lang="en-US" dirty="0" smtClean="0"/>
              <a:t>Community Buy-in</a:t>
            </a:r>
          </a:p>
          <a:p>
            <a:r>
              <a:rPr lang="en-US" dirty="0" smtClean="0"/>
              <a:t>IT Buy-in</a:t>
            </a:r>
          </a:p>
          <a:p>
            <a:r>
              <a:rPr lang="en-US" dirty="0" smtClean="0"/>
              <a:t>Metrics \ Reporting</a:t>
            </a:r>
          </a:p>
          <a:p>
            <a:endParaRPr lang="en-US" dirty="0"/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293618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Ticketing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54864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229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1332"/>
            <a:ext cx="9144000" cy="3135335"/>
          </a:xfrm>
          <a:prstGeom prst="rect">
            <a:avLst/>
          </a:prstGeom>
        </p:spPr>
      </p:pic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54864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165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" y="-3810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9" y="342900"/>
            <a:ext cx="8941941" cy="5410200"/>
          </a:xfrm>
          <a:prstGeom prst="rect">
            <a:avLst/>
          </a:prstGeom>
        </p:spPr>
      </p:pic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029200"/>
            <a:ext cx="120202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0302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590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our next and final act:   Karlis </a:t>
            </a:r>
            <a:r>
              <a:rPr lang="en-US" sz="2400" dirty="0" err="1" smtClean="0"/>
              <a:t>Kaugers</a:t>
            </a:r>
            <a:r>
              <a:rPr lang="en-US" sz="2400" dirty="0" smtClean="0"/>
              <a:t>, SUNY Oneonta!</a:t>
            </a:r>
            <a:endParaRPr lang="en-US" sz="2400" dirty="0"/>
          </a:p>
        </p:txBody>
      </p:sp>
      <p:pic>
        <p:nvPicPr>
          <p:cNvPr id="6" name="Picture 5" descr="tech bark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429000"/>
            <a:ext cx="1819275" cy="2505075"/>
          </a:xfrm>
          <a:prstGeom prst="rect">
            <a:avLst/>
          </a:prstGeom>
        </p:spPr>
      </p:pic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54864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769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Planning is the essential ingredient for sustained success;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Planning is the first action in Peter Duckers' sequence: Plan, Do, Check, Act;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Planning keeps us more focused on the important, rather than the urgent;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absence of planning can be Chaos!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 smtClean="0">
                <a:solidFill>
                  <a:srgbClr val="002060"/>
                </a:solidFill>
              </a:rPr>
              <a:t>SUNY Oneonta</a:t>
            </a:r>
            <a:r>
              <a:rPr lang="en-US" sz="3200" b="1" u="sng" dirty="0" smtClean="0">
                <a:solidFill>
                  <a:srgbClr val="002060"/>
                </a:solidFill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History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09800"/>
            <a:ext cx="762260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Starting point – pre 2011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Series of forms – intake, analysis, execution, closing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Lots of information, but few differentiators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Rating by IT resulted in roughly equivalent priority for all</a:t>
            </a:r>
          </a:p>
          <a:p>
            <a:endParaRPr lang="en-US" sz="2400" dirty="0" smtClean="0"/>
          </a:p>
          <a:p>
            <a:r>
              <a:rPr lang="en-US" sz="2800" dirty="0" smtClean="0"/>
              <a:t>V 1.0 – </a:t>
            </a:r>
            <a:r>
              <a:rPr lang="en-US" sz="3200" dirty="0" smtClean="0"/>
              <a:t>roughly</a:t>
            </a:r>
            <a:r>
              <a:rPr lang="en-US" sz="2800" dirty="0" smtClean="0"/>
              <a:t> 2014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Coalesced form with more focused questions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What's in it for your department?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What's in it for the College?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Low buy-in, still too much form filling, but a step forward</a:t>
            </a:r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60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 smtClean="0">
                <a:solidFill>
                  <a:srgbClr val="002060"/>
                </a:solidFill>
              </a:rPr>
              <a:t>SUNY Oneonta</a:t>
            </a:r>
            <a:r>
              <a:rPr lang="en-US" sz="3200" b="1" u="sng" dirty="0" smtClean="0">
                <a:solidFill>
                  <a:srgbClr val="002060"/>
                </a:solidFill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Current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09800"/>
            <a:ext cx="407034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One-page document: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is it?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Institutional Benefit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Individual Benefit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Institutional Distinctiveness</a:t>
            </a:r>
          </a:p>
          <a:p>
            <a:endParaRPr lang="en-US" sz="2400" dirty="0"/>
          </a:p>
          <a:p>
            <a:r>
              <a:rPr lang="en-US" sz="2400" dirty="0" smtClean="0"/>
              <a:t>Document rated by: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Directors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Administrative governance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Educational governance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2895600"/>
            <a:ext cx="246734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Average ratings</a:t>
            </a:r>
          </a:p>
          <a:p>
            <a:endParaRPr lang="en-US" sz="2800" dirty="0" smtClean="0"/>
          </a:p>
          <a:p>
            <a:r>
              <a:rPr lang="en-US" sz="2400" dirty="0" smtClean="0"/>
              <a:t>Combine using: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3 * Institutional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 * Individual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 * Distinct</a:t>
            </a:r>
            <a:endParaRPr lang="en-US" sz="2400" dirty="0"/>
          </a:p>
        </p:txBody>
      </p:sp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54864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014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 smtClean="0">
                <a:solidFill>
                  <a:srgbClr val="002060"/>
                </a:solidFill>
              </a:rPr>
              <a:t>SUNY Oneonta</a:t>
            </a:r>
            <a:r>
              <a:rPr lang="en-US" sz="3200" b="1" u="sng" dirty="0" smtClean="0">
                <a:solidFill>
                  <a:srgbClr val="002060"/>
                </a:solidFill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Current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09800"/>
            <a:ext cx="8777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Experimental validation through Cabinet early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50064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Benefits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project alignment with institution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Very brief form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Governance – involved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Dynamic list allowing agile changes</a:t>
            </a:r>
            <a:endParaRPr lang="en-US" sz="2400" dirty="0"/>
          </a:p>
        </p:txBody>
      </p:sp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55626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947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 smtClean="0">
                <a:solidFill>
                  <a:srgbClr val="002060"/>
                </a:solidFill>
              </a:rPr>
              <a:t>SUNY Oneonta</a:t>
            </a:r>
            <a:r>
              <a:rPr lang="en-US" sz="3200" b="1" u="sng" dirty="0" smtClean="0">
                <a:solidFill>
                  <a:srgbClr val="002060"/>
                </a:solidFill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Future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09800"/>
            <a:ext cx="5380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Process, Publish, Communicate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63415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Improve processing time for proposals</a:t>
            </a:r>
          </a:p>
          <a:p>
            <a:r>
              <a:rPr lang="en-US" sz="2400" dirty="0" smtClean="0"/>
              <a:t>Public list of all projects, ratings and priorities</a:t>
            </a:r>
          </a:p>
          <a:p>
            <a:r>
              <a:rPr lang="en-US" sz="2400" dirty="0" smtClean="0"/>
              <a:t>Automatic notices of progress, reshuffling, delays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710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Assess and improve process in 2017-2018</a:t>
            </a:r>
          </a:p>
        </p:txBody>
      </p:sp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54864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846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 smtClean="0">
                <a:solidFill>
                  <a:srgbClr val="002060"/>
                </a:solidFill>
              </a:rPr>
              <a:t>SUNY Oneonta</a:t>
            </a:r>
            <a:r>
              <a:rPr lang="en-US" sz="3200" b="1" u="sng" dirty="0" smtClean="0">
                <a:solidFill>
                  <a:srgbClr val="002060"/>
                </a:solidFill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Thoughts .. Semi-random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81200"/>
            <a:ext cx="4094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Embracing Eisenhower: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86598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“Plans are useless,”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Priorities shift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 don’t know how long it will take until you do it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network just went down, server failed, etc..</a:t>
            </a:r>
          </a:p>
          <a:p>
            <a:endParaRPr lang="en-US" sz="2800" dirty="0" smtClean="0"/>
          </a:p>
          <a:p>
            <a:r>
              <a:rPr lang="en-US" sz="2800" dirty="0" smtClean="0"/>
              <a:t>“ but planning is invaluable”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Working on the right project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For the right people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At the right time</a:t>
            </a:r>
            <a:endParaRPr lang="en-US" sz="2000" dirty="0" smtClean="0"/>
          </a:p>
        </p:txBody>
      </p:sp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638800"/>
            <a:ext cx="1643527" cy="5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76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7432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Ladies and Gentlemen, Thanks for your attention.   You may now remove your 3-D glasses. </a:t>
            </a: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And, on to the interactive part of the show!  </a:t>
            </a: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Questions? Comments? Queries?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Peanuts, Popcorn, Crackerjack? 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http://vintageprintable.swivelchairmedia.com/entertainment/entertainment-circus-shows/</a:t>
            </a:r>
            <a:endParaRPr lang="en-US" dirty="0"/>
          </a:p>
        </p:txBody>
      </p:sp>
      <p:pic>
        <p:nvPicPr>
          <p:cNvPr id="8" name="Picture 7" descr="tech circ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295400"/>
            <a:ext cx="7246486" cy="43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209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First Act: John Bradley, SUNY Plattsburgh</a:t>
            </a:r>
            <a:endParaRPr lang="en-US" sz="2400" dirty="0"/>
          </a:p>
        </p:txBody>
      </p:sp>
      <p:pic>
        <p:nvPicPr>
          <p:cNvPr id="6" name="Picture 5" descr="tech 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733800"/>
            <a:ext cx="2619375" cy="1743075"/>
          </a:xfrm>
          <a:prstGeom prst="rect">
            <a:avLst/>
          </a:prstGeom>
        </p:spPr>
      </p:pic>
      <p:pic>
        <p:nvPicPr>
          <p:cNvPr id="7" name="Picture 6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273" y="56388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705451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Why?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Overwhelming, undocumented, and unchecked demand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Incomplete alignment of resource with campus business goals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Insufficient coordination and communication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our first attempt to create a dashboard, we had well over 150 projects identified 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…yet a self-reported capacity study showed that staff perceived they spent only about 7% of their time on project work</a:t>
            </a:r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4864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 descr="plate spin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1676400" cy="1451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295400"/>
            <a:ext cx="6248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What are the specifics of your process?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Quarterly cycle designed to allow opportunities for prioritization by VPs/Exec Cabinet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Standard and Accelerated Request/Initiation Process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Proof of Concept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5"/>
              </a:rPr>
              <a:t>User-facing Origination form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Origination review dashboard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 Dashboard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in Google Apps</a:t>
            </a:r>
          </a:p>
        </p:txBody>
      </p:sp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5410200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latts-LITS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585162"/>
            <a:ext cx="1643527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420" y="190500"/>
            <a:ext cx="397174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4479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or-business-backgrounds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019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>
                <a:solidFill>
                  <a:srgbClr val="002060"/>
                </a:solidFill>
              </a:rPr>
              <a:t>Keeping the plates spinning: developing and implementing IT project planning cycles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" b="9671"/>
          <a:stretch/>
        </p:blipFill>
        <p:spPr>
          <a:xfrm>
            <a:off x="1676400" y="304800"/>
            <a:ext cx="5122719" cy="5737562"/>
          </a:xfrm>
          <a:prstGeom prst="rect">
            <a:avLst/>
          </a:prstGeom>
        </p:spPr>
      </p:pic>
      <p:pic>
        <p:nvPicPr>
          <p:cNvPr id="6" name="Picture 5" descr="Platts-LITS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20" y="5559119"/>
            <a:ext cx="16435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48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1376</Words>
  <Application>Microsoft Office PowerPoint</Application>
  <PresentationFormat>On-screen Show (4:3)</PresentationFormat>
  <Paragraphs>236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Keeping the plates spinning:  developing and implementing  IT project planning cycles.   Three steely-eyed SUNY CIOs and assistants discuss their experiences while one CIO tries to coordinate the show.  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Slide 8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Cayuga Community College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Keeping the plates spinning: developing and implementing IT project planning cycles</vt:lpstr>
      <vt:lpstr>SUNY Oneonta History</vt:lpstr>
      <vt:lpstr>SUNY Oneonta Current</vt:lpstr>
      <vt:lpstr>SUNY Oneonta Current</vt:lpstr>
      <vt:lpstr>SUNY Oneonta Future</vt:lpstr>
      <vt:lpstr>SUNY Oneonta Thoughts .. Semi-random</vt:lpstr>
      <vt:lpstr>Keeping the plates spinning: developing and implementing IT project planning cycles</vt:lpstr>
    </vt:vector>
  </TitlesOfParts>
  <Company>Plattsburgh State University of New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Educational Technology Fee for 2015-16  March 2015Presentation to SUNY Plattsburgh Student Association  Holly Heller-Ross, Dean of Library and Information Technology Services (LITS)</dc:title>
  <dc:creator>Windows User</dc:creator>
  <cp:lastModifiedBy>Administrator</cp:lastModifiedBy>
  <cp:revision>94</cp:revision>
  <dcterms:created xsi:type="dcterms:W3CDTF">2015-03-11T18:05:29Z</dcterms:created>
  <dcterms:modified xsi:type="dcterms:W3CDTF">2016-06-15T14:30:05Z</dcterms:modified>
</cp:coreProperties>
</file>