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61" r:id="rId6"/>
    <p:sldId id="264" r:id="rId7"/>
    <p:sldId id="262" r:id="rId8"/>
    <p:sldId id="265" r:id="rId9"/>
    <p:sldId id="263" r:id="rId10"/>
    <p:sldId id="25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9A63DC2-7A06-46DD-9545-A4C1B172821C}" type="datetimeFigureOut">
              <a:rPr lang="en-US" smtClean="0"/>
              <a:pPr/>
              <a:t>6/16/2016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4CA6A7F-C148-4A78-9505-1180DE392F9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A63DC2-7A06-46DD-9545-A4C1B172821C}" type="datetimeFigureOut">
              <a:rPr lang="en-US" smtClean="0"/>
              <a:pPr/>
              <a:t>6/16/2016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CA6A7F-C148-4A78-9505-1180DE392F9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A63DC2-7A06-46DD-9545-A4C1B172821C}" type="datetimeFigureOut">
              <a:rPr lang="en-US" smtClean="0"/>
              <a:pPr/>
              <a:t>6/16/2016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CA6A7F-C148-4A78-9505-1180DE392F9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A63DC2-7A06-46DD-9545-A4C1B172821C}" type="datetimeFigureOut">
              <a:rPr lang="en-US" smtClean="0"/>
              <a:pPr/>
              <a:t>6/16/2016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CA6A7F-C148-4A78-9505-1180DE392F9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pic>
        <p:nvPicPr>
          <p:cNvPr id="8" name="Picture 2" descr="Image result for p2pe"/>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732207" y="5029200"/>
            <a:ext cx="914400" cy="914401"/>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A63DC2-7A06-46DD-9545-A4C1B172821C}" type="datetimeFigureOut">
              <a:rPr lang="en-US" smtClean="0"/>
              <a:pPr/>
              <a:t>6/16/2016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CA6A7F-C148-4A78-9505-1180DE392F9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A63DC2-7A06-46DD-9545-A4C1B172821C}" type="datetimeFigureOut">
              <a:rPr lang="en-US" smtClean="0"/>
              <a:pPr/>
              <a:t>6/16/2016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CA6A7F-C148-4A78-9505-1180DE392F9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A63DC2-7A06-46DD-9545-A4C1B172821C}" type="datetimeFigureOut">
              <a:rPr lang="en-US" smtClean="0"/>
              <a:pPr/>
              <a:t>6/16/2016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4CA6A7F-C148-4A78-9505-1180DE392F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9A63DC2-7A06-46DD-9545-A4C1B172821C}" type="datetimeFigureOut">
              <a:rPr lang="en-US" smtClean="0"/>
              <a:pPr/>
              <a:t>6/16/2016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4CA6A7F-C148-4A78-9505-1180DE392F9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9A63DC2-7A06-46DD-9545-A4C1B172821C}" type="datetimeFigureOut">
              <a:rPr lang="en-US" smtClean="0"/>
              <a:pPr/>
              <a:t>6/16/2016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4CA6A7F-C148-4A78-9505-1180DE392F96}"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9A63DC2-7A06-46DD-9545-A4C1B172821C}" type="datetimeFigureOut">
              <a:rPr lang="en-US" smtClean="0"/>
              <a:pPr/>
              <a:t>6/16/2016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CA6A7F-C148-4A78-9505-1180DE392F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9A63DC2-7A06-46DD-9545-A4C1B172821C}" type="datetimeFigureOut">
              <a:rPr lang="en-US" smtClean="0"/>
              <a:pPr/>
              <a:t>6/16/2016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4CA6A7F-C148-4A78-9505-1180DE392F9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9A63DC2-7A06-46DD-9545-A4C1B172821C}" type="datetimeFigureOut">
              <a:rPr lang="en-US" smtClean="0"/>
              <a:pPr/>
              <a:t>6/16/2016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4CA6A7F-C148-4A78-9505-1180DE392F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hyperlink" Target="http://www.suny.edu/sunypp/documents.cfm?doc_id=583" TargetMode="External"/><Relationship Id="rId2" Type="http://schemas.openxmlformats.org/officeDocument/2006/relationships/hyperlink" Target="https://www.pcisecuritystandards.org/documents/PCI_DSS_v3-1.pdf" TargetMode="External"/><Relationship Id="rId1" Type="http://schemas.openxmlformats.org/officeDocument/2006/relationships/slideLayout" Target="../slideLayouts/slideLayout2.xml"/><Relationship Id="rId4" Type="http://schemas.openxmlformats.org/officeDocument/2006/relationships/hyperlink" Target="https://www.pcisecuritystandards.org/pci_security/glossar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xmlns="" val="1559932724"/>
              </p:ext>
            </p:extLst>
          </p:nvPr>
        </p:nvGraphicFramePr>
        <p:xfrm>
          <a:off x="0" y="2971800"/>
          <a:ext cx="8457336" cy="1828800"/>
        </p:xfrm>
        <a:graphic>
          <a:graphicData uri="http://schemas.openxmlformats.org/drawingml/2006/table">
            <a:tbl>
              <a:tblPr>
                <a:tableStyleId>{5940675A-B579-460E-94D1-54222C63F5DA}</a:tableStyleId>
              </a:tblPr>
              <a:tblGrid>
                <a:gridCol w="2057400"/>
                <a:gridCol w="2105429"/>
                <a:gridCol w="2286000"/>
                <a:gridCol w="2008507"/>
              </a:tblGrid>
              <a:tr h="1828800">
                <a:tc>
                  <a:txBody>
                    <a:bodyPr/>
                    <a:lstStyle/>
                    <a:p>
                      <a:pPr marL="119063" marR="0" lvl="0" indent="0" algn="l" defTabSz="914400" rtl="0" eaLnBrk="1" fontAlgn="auto" latinLnBrk="0" hangingPunct="1">
                        <a:lnSpc>
                          <a:spcPct val="100000"/>
                        </a:lnSpc>
                        <a:spcBef>
                          <a:spcPts val="400"/>
                        </a:spcBef>
                        <a:spcAft>
                          <a:spcPts val="0"/>
                        </a:spcAft>
                        <a:buClr>
                          <a:srgbClr val="2DA2BF"/>
                        </a:buClr>
                        <a:buSzPct val="68000"/>
                        <a:buFont typeface="Wingdings 3"/>
                        <a:buNone/>
                        <a:tabLst/>
                        <a:defRPr/>
                      </a:pPr>
                      <a:r>
                        <a:rPr lang="en-US" sz="1600" dirty="0" smtClean="0"/>
                        <a:t>Ken Runyon, Chief Information Security Officer</a:t>
                      </a:r>
                      <a:br>
                        <a:rPr lang="en-US" sz="1600" dirty="0" smtClean="0"/>
                      </a:br>
                      <a:r>
                        <a:rPr lang="en-US" sz="1600" dirty="0" smtClean="0"/>
                        <a:t>Office of Information and Technology</a:t>
                      </a:r>
                      <a:br>
                        <a:rPr lang="en-US" sz="1600" dirty="0" smtClean="0"/>
                      </a:br>
                      <a:r>
                        <a:rPr lang="en-US" sz="1600" dirty="0" smtClean="0"/>
                        <a:t>SUNY</a:t>
                      </a:r>
                      <a:endParaRPr lang="en-US" sz="1600" b="0" dirty="0" smtClean="0">
                        <a:solidFill>
                          <a:schemeClr val="tx1"/>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Josh </a:t>
                      </a:r>
                      <a:r>
                        <a:rPr lang="en-US" sz="1600" dirty="0" err="1" smtClean="0"/>
                        <a:t>Peluso</a:t>
                      </a:r>
                      <a:r>
                        <a:rPr lang="en-US" sz="1600" dirty="0" smtClean="0"/>
                        <a:t>, Director</a:t>
                      </a:r>
                      <a:br>
                        <a:rPr lang="en-US" sz="1600" dirty="0" smtClean="0"/>
                      </a:br>
                      <a:r>
                        <a:rPr lang="en-US" sz="1600" dirty="0" smtClean="0"/>
                        <a:t>Systems Administration and Web Services</a:t>
                      </a:r>
                      <a:br>
                        <a:rPr lang="en-US" sz="1600" dirty="0" smtClean="0"/>
                      </a:br>
                      <a:r>
                        <a:rPr lang="en-US" sz="1600" dirty="0" smtClean="0"/>
                        <a:t>SUNY Cortland</a:t>
                      </a:r>
                      <a:endParaRPr lang="en-US" sz="1600" b="0" dirty="0" smtClean="0">
                        <a:solidFill>
                          <a:schemeClr val="tx1"/>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Michael Pisa, Associate Director</a:t>
                      </a:r>
                      <a:br>
                        <a:rPr lang="en-US" sz="1600" dirty="0" smtClean="0"/>
                      </a:br>
                      <a:r>
                        <a:rPr lang="en-US" sz="1600" dirty="0" smtClean="0"/>
                        <a:t>Infrastructure</a:t>
                      </a:r>
                      <a:br>
                        <a:rPr lang="en-US" sz="1600" dirty="0" smtClean="0"/>
                      </a:br>
                      <a:r>
                        <a:rPr lang="en-US" sz="1600" dirty="0" smtClean="0"/>
                        <a:t>SUNY Oswego</a:t>
                      </a:r>
                      <a:endParaRPr lang="en-US" sz="1600" b="0" dirty="0" smtClean="0">
                        <a:solidFill>
                          <a:schemeClr val="tx1"/>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John Bradley</a:t>
                      </a:r>
                      <a:br>
                        <a:rPr lang="en-US" sz="1600" dirty="0" smtClean="0"/>
                      </a:br>
                      <a:r>
                        <a:rPr lang="en-US" sz="1600" dirty="0" smtClean="0"/>
                        <a:t>Assistant CIO</a:t>
                      </a:r>
                      <a:br>
                        <a:rPr lang="en-US" sz="1600" dirty="0" smtClean="0"/>
                      </a:br>
                      <a:r>
                        <a:rPr lang="en-US" sz="1600" dirty="0" smtClean="0"/>
                        <a:t>SUNY Plattsburgh</a:t>
                      </a:r>
                      <a:endParaRPr lang="en-US" sz="1600" b="0" dirty="0" smtClean="0">
                        <a:solidFill>
                          <a:schemeClr val="tx1"/>
                        </a:solidFill>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2" name="Title 1"/>
          <p:cNvSpPr>
            <a:spLocks noGrp="1"/>
          </p:cNvSpPr>
          <p:nvPr>
            <p:ph type="ctrTitle"/>
          </p:nvPr>
        </p:nvSpPr>
        <p:spPr/>
        <p:txBody>
          <a:bodyPr/>
          <a:lstStyle/>
          <a:p>
            <a:r>
              <a:rPr lang="en-US" dirty="0" smtClean="0"/>
              <a:t>PCI DSS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0743" y="381000"/>
            <a:ext cx="1524000" cy="15240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118498" y="990600"/>
            <a:ext cx="1524000" cy="1524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953000" y="533400"/>
            <a:ext cx="1524000" cy="152400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362200" y="1110343"/>
            <a:ext cx="1524000" cy="1524000"/>
          </a:xfrm>
          <a:prstGeom prst="rect">
            <a:avLst/>
          </a:prstGeom>
        </p:spPr>
      </p:pic>
      <p:pic>
        <p:nvPicPr>
          <p:cNvPr id="1028" name="Picture 4" descr="Cortland Logo"/>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057400" y="6055443"/>
            <a:ext cx="1983708" cy="497757"/>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The State University of New York"/>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61257" y="5878364"/>
            <a:ext cx="1524000" cy="751036"/>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Plattsburgh State University of New York"/>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6553200" y="5924549"/>
            <a:ext cx="2286000" cy="628651"/>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https://www.oswego.edu/publications/sites/www.oswego.edu.publications/files/styles/panopoly_image_original/public/logo-horizontal-green.png?itok=8RfCnyoF"/>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4267200" y="5803399"/>
            <a:ext cx="2063592" cy="7566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357416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1030"/>
                                        </p:tgtEl>
                                        <p:attrNameLst>
                                          <p:attrName>style.visibility</p:attrName>
                                        </p:attrNameLst>
                                      </p:cBhvr>
                                      <p:to>
                                        <p:strVal val="visible"/>
                                      </p:to>
                                    </p:set>
                                    <p:animEffect transition="in" filter="fade">
                                      <p:cBhvr>
                                        <p:cTn id="33" dur="1000"/>
                                        <p:tgtEl>
                                          <p:spTgt spid="1030"/>
                                        </p:tgtEl>
                                      </p:cBhvr>
                                    </p:animEffect>
                                    <p:anim calcmode="lin" valueType="num">
                                      <p:cBhvr>
                                        <p:cTn id="34" dur="1000" fill="hold"/>
                                        <p:tgtEl>
                                          <p:spTgt spid="1030"/>
                                        </p:tgtEl>
                                        <p:attrNameLst>
                                          <p:attrName>ppt_x</p:attrName>
                                        </p:attrNameLst>
                                      </p:cBhvr>
                                      <p:tavLst>
                                        <p:tav tm="0">
                                          <p:val>
                                            <p:strVal val="#ppt_x"/>
                                          </p:val>
                                        </p:tav>
                                        <p:tav tm="100000">
                                          <p:val>
                                            <p:strVal val="#ppt_x"/>
                                          </p:val>
                                        </p:tav>
                                      </p:tavLst>
                                    </p:anim>
                                    <p:anim calcmode="lin" valueType="num">
                                      <p:cBhvr>
                                        <p:cTn id="35" dur="1000" fill="hold"/>
                                        <p:tgtEl>
                                          <p:spTgt spid="1030"/>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1028"/>
                                        </p:tgtEl>
                                        <p:attrNameLst>
                                          <p:attrName>style.visibility</p:attrName>
                                        </p:attrNameLst>
                                      </p:cBhvr>
                                      <p:to>
                                        <p:strVal val="visible"/>
                                      </p:to>
                                    </p:set>
                                    <p:animEffect transition="in" filter="fade">
                                      <p:cBhvr>
                                        <p:cTn id="38" dur="1000"/>
                                        <p:tgtEl>
                                          <p:spTgt spid="1028"/>
                                        </p:tgtEl>
                                      </p:cBhvr>
                                    </p:animEffect>
                                    <p:anim calcmode="lin" valueType="num">
                                      <p:cBhvr>
                                        <p:cTn id="39" dur="1000" fill="hold"/>
                                        <p:tgtEl>
                                          <p:spTgt spid="1028"/>
                                        </p:tgtEl>
                                        <p:attrNameLst>
                                          <p:attrName>ppt_x</p:attrName>
                                        </p:attrNameLst>
                                      </p:cBhvr>
                                      <p:tavLst>
                                        <p:tav tm="0">
                                          <p:val>
                                            <p:strVal val="#ppt_x"/>
                                          </p:val>
                                        </p:tav>
                                        <p:tav tm="100000">
                                          <p:val>
                                            <p:strVal val="#ppt_x"/>
                                          </p:val>
                                        </p:tav>
                                      </p:tavLst>
                                    </p:anim>
                                    <p:anim calcmode="lin" valueType="num">
                                      <p:cBhvr>
                                        <p:cTn id="40" dur="1000" fill="hold"/>
                                        <p:tgtEl>
                                          <p:spTgt spid="1028"/>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1036"/>
                                        </p:tgtEl>
                                        <p:attrNameLst>
                                          <p:attrName>style.visibility</p:attrName>
                                        </p:attrNameLst>
                                      </p:cBhvr>
                                      <p:to>
                                        <p:strVal val="visible"/>
                                      </p:to>
                                    </p:set>
                                    <p:animEffect transition="in" filter="fade">
                                      <p:cBhvr>
                                        <p:cTn id="43" dur="1000"/>
                                        <p:tgtEl>
                                          <p:spTgt spid="1036"/>
                                        </p:tgtEl>
                                      </p:cBhvr>
                                    </p:animEffect>
                                    <p:anim calcmode="lin" valueType="num">
                                      <p:cBhvr>
                                        <p:cTn id="44" dur="1000" fill="hold"/>
                                        <p:tgtEl>
                                          <p:spTgt spid="1036"/>
                                        </p:tgtEl>
                                        <p:attrNameLst>
                                          <p:attrName>ppt_x</p:attrName>
                                        </p:attrNameLst>
                                      </p:cBhvr>
                                      <p:tavLst>
                                        <p:tav tm="0">
                                          <p:val>
                                            <p:strVal val="#ppt_x"/>
                                          </p:val>
                                        </p:tav>
                                        <p:tav tm="100000">
                                          <p:val>
                                            <p:strVal val="#ppt_x"/>
                                          </p:val>
                                        </p:tav>
                                      </p:tavLst>
                                    </p:anim>
                                    <p:anim calcmode="lin" valueType="num">
                                      <p:cBhvr>
                                        <p:cTn id="45" dur="1000" fill="hold"/>
                                        <p:tgtEl>
                                          <p:spTgt spid="1036"/>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1034"/>
                                        </p:tgtEl>
                                        <p:attrNameLst>
                                          <p:attrName>style.visibility</p:attrName>
                                        </p:attrNameLst>
                                      </p:cBhvr>
                                      <p:to>
                                        <p:strVal val="visible"/>
                                      </p:to>
                                    </p:set>
                                    <p:animEffect transition="in" filter="fade">
                                      <p:cBhvr>
                                        <p:cTn id="48" dur="1000"/>
                                        <p:tgtEl>
                                          <p:spTgt spid="1034"/>
                                        </p:tgtEl>
                                      </p:cBhvr>
                                    </p:animEffect>
                                    <p:anim calcmode="lin" valueType="num">
                                      <p:cBhvr>
                                        <p:cTn id="49" dur="1000" fill="hold"/>
                                        <p:tgtEl>
                                          <p:spTgt spid="1034"/>
                                        </p:tgtEl>
                                        <p:attrNameLst>
                                          <p:attrName>ppt_x</p:attrName>
                                        </p:attrNameLst>
                                      </p:cBhvr>
                                      <p:tavLst>
                                        <p:tav tm="0">
                                          <p:val>
                                            <p:strVal val="#ppt_x"/>
                                          </p:val>
                                        </p:tav>
                                        <p:tav tm="100000">
                                          <p:val>
                                            <p:strVal val="#ppt_x"/>
                                          </p:val>
                                        </p:tav>
                                      </p:tavLst>
                                    </p:anim>
                                    <p:anim calcmode="lin" valueType="num">
                                      <p:cBhvr>
                                        <p:cTn id="50" dur="1000" fill="hold"/>
                                        <p:tgtEl>
                                          <p:spTgt spid="10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endParaRPr lang="en-US" dirty="0" smtClean="0"/>
          </a:p>
          <a:p>
            <a:r>
              <a:rPr lang="en-US" u="sng" dirty="0">
                <a:hlinkClick r:id="rId2"/>
              </a:rPr>
              <a:t>https://</a:t>
            </a:r>
            <a:r>
              <a:rPr lang="en-US" u="sng" dirty="0" smtClean="0">
                <a:hlinkClick r:id="rId2"/>
              </a:rPr>
              <a:t>www.pcisecuritystandards.org/documents/PCI_DSS_v3-2.pdf</a:t>
            </a:r>
          </a:p>
          <a:p>
            <a:r>
              <a:rPr lang="en-US" u="sng" dirty="0" smtClean="0">
                <a:hlinkClick r:id="rId2"/>
              </a:rPr>
              <a:t>https</a:t>
            </a:r>
            <a:r>
              <a:rPr lang="en-US" u="sng" dirty="0">
                <a:hlinkClick r:id="rId2"/>
              </a:rPr>
              <a:t>://</a:t>
            </a:r>
            <a:r>
              <a:rPr lang="en-US" u="sng" dirty="0" smtClean="0">
                <a:hlinkClick r:id="rId2"/>
              </a:rPr>
              <a:t>www.pcisecuritystandards.org/documents/PCI_DSS_v3-1.pdf</a:t>
            </a:r>
            <a:endParaRPr lang="en-US" u="sng" dirty="0" smtClean="0"/>
          </a:p>
          <a:p>
            <a:r>
              <a:rPr lang="en-US" u="sng" dirty="0" smtClean="0">
                <a:hlinkClick r:id="rId3"/>
              </a:rPr>
              <a:t>http</a:t>
            </a:r>
            <a:r>
              <a:rPr lang="en-US" u="sng">
                <a:hlinkClick r:id="rId3"/>
              </a:rPr>
              <a:t>://</a:t>
            </a:r>
            <a:r>
              <a:rPr lang="en-US" u="sng" smtClean="0">
                <a:hlinkClick r:id="rId3"/>
              </a:rPr>
              <a:t>www.suny.edu/sunypp/documents.cfm?doc_id=583</a:t>
            </a:r>
            <a:endParaRPr lang="en-US" dirty="0" smtClean="0"/>
          </a:p>
          <a:p>
            <a:r>
              <a:rPr lang="en-US" dirty="0" smtClean="0">
                <a:hlinkClick r:id="rId4"/>
              </a:rPr>
              <a:t>https://www.pcisecuritystandards.org/pci_security/glossary</a:t>
            </a:r>
            <a:endParaRPr lang="en-US" dirty="0" smtClean="0"/>
          </a:p>
          <a:p>
            <a:endParaRPr lang="en-US" dirty="0"/>
          </a:p>
        </p:txBody>
      </p:sp>
      <p:sp>
        <p:nvSpPr>
          <p:cNvPr id="2" name="Title 1"/>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xmlns="" val="35534276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“Do... or do not. There is no try.”</a:t>
            </a:r>
          </a:p>
          <a:p>
            <a:pPr marL="1144588" indent="-255588">
              <a:buNone/>
            </a:pPr>
            <a:r>
              <a:rPr lang="en-US" sz="1400" dirty="0" smtClean="0"/>
              <a:t>-- Yoda, “Star Wars: Episode V - The Empire Strikes Back” </a:t>
            </a:r>
            <a:br>
              <a:rPr lang="en-US" sz="1400" dirty="0" smtClean="0"/>
            </a:br>
            <a:r>
              <a:rPr lang="en-US" sz="1400" dirty="0" smtClean="0"/>
              <a:t>(http://www.imdb.com/character/ch0000015/quotes)</a:t>
            </a:r>
          </a:p>
          <a:p>
            <a:r>
              <a:rPr lang="en-US" dirty="0" smtClean="0"/>
              <a:t>“Either you karate do "yes" or karate do "no." You karate do "guess so,"[</a:t>
            </a:r>
            <a:r>
              <a:rPr lang="en-US" i="1" dirty="0" smtClean="0"/>
              <a:t>makes squish gesture</a:t>
            </a:r>
            <a:r>
              <a:rPr lang="en-US" dirty="0" smtClean="0"/>
              <a:t>] “just like grape.”</a:t>
            </a:r>
          </a:p>
          <a:p>
            <a:pPr marL="1144588" indent="-255588">
              <a:buNone/>
            </a:pPr>
            <a:r>
              <a:rPr lang="en-US" sz="1400" dirty="0" smtClean="0"/>
              <a:t>-- Mr. </a:t>
            </a:r>
            <a:r>
              <a:rPr lang="en-US" sz="1400" dirty="0" err="1" smtClean="0"/>
              <a:t>Myagi</a:t>
            </a:r>
            <a:r>
              <a:rPr lang="en-US" sz="1400" dirty="0" smtClean="0"/>
              <a:t>, “The Karate Kid” </a:t>
            </a:r>
            <a:br>
              <a:rPr lang="en-US" sz="1400" dirty="0" smtClean="0"/>
            </a:br>
            <a:r>
              <a:rPr lang="en-US" sz="1400" dirty="0" smtClean="0"/>
              <a:t>(http://www.imdb.com/title/tt0087538/quotes)</a:t>
            </a:r>
          </a:p>
          <a:p>
            <a:r>
              <a:rPr lang="en-US" dirty="0" smtClean="0"/>
              <a:t>“What would you be if you were attached to another object by an inclined plane, wrapped helically around an axis?”</a:t>
            </a:r>
          </a:p>
          <a:p>
            <a:pPr marL="1144588" indent="-255588">
              <a:buNone/>
            </a:pPr>
            <a:r>
              <a:rPr lang="en-US" sz="1500" dirty="0" smtClean="0"/>
              <a:t>-- Leonard Hofstadter, “The Big Bang Theory”</a:t>
            </a:r>
            <a:br>
              <a:rPr lang="en-US" sz="1500" dirty="0" smtClean="0"/>
            </a:br>
            <a:r>
              <a:rPr lang="en-US" sz="1500" dirty="0" smtClean="0"/>
              <a:t>(http://the-big-bang-theory.com/quotes/character/Leonard/)</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How does your campus or institution view PCI Compliance?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dirty="0" smtClean="0"/>
              <a:t>PCI DSS - Payment Card Industry Data Security Standard</a:t>
            </a:r>
          </a:p>
          <a:p>
            <a:r>
              <a:rPr lang="en-US" dirty="0" smtClean="0"/>
              <a:t>SAQ - “Self-Assessment Questionnaire.” Reporting tool used to document self-assessment results from an entity’s PCI DSS assessment </a:t>
            </a:r>
          </a:p>
          <a:p>
            <a:r>
              <a:rPr lang="en-US" dirty="0" smtClean="0"/>
              <a:t>PA-QSA - “Payment Application Qualified Security Assessor.”</a:t>
            </a:r>
          </a:p>
          <a:p>
            <a:r>
              <a:rPr lang="en-US" dirty="0" smtClean="0"/>
              <a:t>P2PE – Point to Point Encryption.</a:t>
            </a:r>
          </a:p>
          <a:p>
            <a:r>
              <a:rPr lang="en-US" dirty="0" smtClean="0"/>
              <a:t>CHD – Card Holder Data</a:t>
            </a:r>
          </a:p>
          <a:p>
            <a:r>
              <a:rPr lang="en-US" dirty="0" smtClean="0"/>
              <a:t>Merchant - For </a:t>
            </a:r>
            <a:r>
              <a:rPr lang="en-US" dirty="0"/>
              <a:t>the purposes of the PCI DSS, a merchant is defined as any entity that accepts payment cards bearing the logos of any of the five members of PCI SSC (American Express, Discover, JCB, MasterCard or Visa) as payment for goods and/or services</a:t>
            </a:r>
          </a:p>
          <a:p>
            <a:r>
              <a:rPr lang="en-US" dirty="0" smtClean="0"/>
              <a:t>PA-“Payment Application Data Security Standard.”</a:t>
            </a:r>
          </a:p>
          <a:p>
            <a:r>
              <a:rPr lang="en-US" dirty="0" smtClean="0"/>
              <a:t>ROC - “</a:t>
            </a:r>
            <a:r>
              <a:rPr lang="en-US" dirty="0"/>
              <a:t>Report on Compliance.” Report documenting detailed results from an entity’s PCI DSS </a:t>
            </a:r>
            <a:r>
              <a:rPr lang="en-US" dirty="0" smtClean="0"/>
              <a:t>assessment.</a:t>
            </a:r>
          </a:p>
          <a:p>
            <a:r>
              <a:rPr lang="en-US" dirty="0" smtClean="0"/>
              <a:t>ROV  - “Report on Validation.” Report documenting detailed results from a PA-DSS assessment for purposes of the PA-DSS program.</a:t>
            </a:r>
          </a:p>
          <a:p>
            <a:pPr>
              <a:buNone/>
            </a:pPr>
            <a:endParaRPr lang="en-US" sz="3200" dirty="0" smtClean="0"/>
          </a:p>
          <a:p>
            <a:pPr marL="754063" indent="-255588">
              <a:buNone/>
            </a:pPr>
            <a:r>
              <a:rPr lang="en-US" sz="5100" dirty="0" smtClean="0"/>
              <a:t>“I'm too old for this ****!”</a:t>
            </a:r>
          </a:p>
          <a:p>
            <a:pPr marL="1144588" indent="-255588">
              <a:buNone/>
            </a:pPr>
            <a:r>
              <a:rPr lang="en-US" sz="2200" dirty="0" smtClean="0"/>
              <a:t>-- Roger </a:t>
            </a:r>
            <a:r>
              <a:rPr lang="en-US" sz="2200" dirty="0" err="1" smtClean="0"/>
              <a:t>Murtaugh</a:t>
            </a:r>
            <a:r>
              <a:rPr lang="en-US" sz="2200" dirty="0" smtClean="0"/>
              <a:t>, “Lethal Weapon”</a:t>
            </a:r>
            <a:br>
              <a:rPr lang="en-US" sz="2200" dirty="0" smtClean="0"/>
            </a:br>
            <a:r>
              <a:rPr lang="en-US" sz="2200" dirty="0" smtClean="0"/>
              <a:t>(http://www.imdb.com/title/tt0093409/quotes</a:t>
            </a:r>
            <a:r>
              <a:rPr lang="en-US" dirty="0" smtClean="0"/>
              <a:t>)</a:t>
            </a:r>
            <a:endParaRPr lang="en-US" dirty="0"/>
          </a:p>
          <a:p>
            <a:endParaRPr lang="en-US" b="1" dirty="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Lexicon </a:t>
            </a:r>
            <a:r>
              <a:rPr lang="en-US" sz="2200" dirty="0" smtClean="0"/>
              <a:t>(https://www.pcisecuritystandards.org/pci_security/glossary)</a:t>
            </a:r>
            <a:endParaRPr lang="en-US" sz="2200" dirty="0"/>
          </a:p>
        </p:txBody>
      </p:sp>
    </p:spTree>
    <p:extLst>
      <p:ext uri="{BB962C8B-B14F-4D97-AF65-F5344CB8AC3E}">
        <p14:creationId xmlns:p14="http://schemas.microsoft.com/office/powerpoint/2010/main" xmlns="" val="1254422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fade">
                                      <p:cBhvr>
                                        <p:cTn id="41"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How important is this topic on your </a:t>
            </a:r>
            <a:r>
              <a:rPr lang="en-US" dirty="0" smtClean="0"/>
              <a:t>campus or institution?</a:t>
            </a:r>
          </a:p>
          <a:p>
            <a:pPr marL="109728" lvl="0" indent="0">
              <a:buNone/>
            </a:pPr>
            <a:endParaRPr lang="en-US" dirty="0" smtClean="0"/>
          </a:p>
          <a:p>
            <a:pPr lvl="0"/>
            <a:r>
              <a:rPr lang="en-US" dirty="0" smtClean="0"/>
              <a:t>What </a:t>
            </a:r>
            <a:r>
              <a:rPr lang="en-US" dirty="0"/>
              <a:t>is the scope? Does it include auxiliary services? Foundation/Development</a:t>
            </a:r>
            <a:r>
              <a:rPr lang="en-US" dirty="0" smtClean="0"/>
              <a:t>?</a:t>
            </a:r>
          </a:p>
          <a:p>
            <a:pPr lvl="0">
              <a:buNone/>
            </a:pPr>
            <a:endParaRPr lang="en-US" dirty="0" smtClean="0"/>
          </a:p>
          <a:p>
            <a:r>
              <a:rPr lang="en-US" dirty="0" smtClean="0"/>
              <a:t>Request/approval process/governance (GRC)?</a:t>
            </a:r>
          </a:p>
          <a:p>
            <a:pPr lvl="0"/>
            <a:endParaRPr lang="en-US" dirty="0"/>
          </a:p>
        </p:txBody>
      </p:sp>
      <p:sp>
        <p:nvSpPr>
          <p:cNvPr id="2" name="Title 1"/>
          <p:cNvSpPr>
            <a:spLocks noGrp="1"/>
          </p:cNvSpPr>
          <p:nvPr>
            <p:ph type="title"/>
          </p:nvPr>
        </p:nvSpPr>
        <p:spPr/>
        <p:txBody>
          <a:bodyPr/>
          <a:lstStyle/>
          <a:p>
            <a:r>
              <a:rPr lang="en-US" dirty="0" smtClean="0"/>
              <a:t>Priority?</a:t>
            </a:r>
            <a:endParaRPr lang="en-US" dirty="0"/>
          </a:p>
        </p:txBody>
      </p:sp>
    </p:spTree>
    <p:extLst>
      <p:ext uri="{BB962C8B-B14F-4D97-AF65-F5344CB8AC3E}">
        <p14:creationId xmlns:p14="http://schemas.microsoft.com/office/powerpoint/2010/main" xmlns="" val="3995148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How are you evaluating your risk? </a:t>
            </a:r>
          </a:p>
          <a:p>
            <a:endParaRPr lang="en-US" dirty="0" smtClean="0"/>
          </a:p>
          <a:p>
            <a:r>
              <a:rPr lang="en-US" dirty="0" smtClean="0"/>
              <a:t>Do you have a process to work with the rest of the campus?</a:t>
            </a:r>
          </a:p>
          <a:p>
            <a:endParaRPr lang="en-US" dirty="0" smtClean="0"/>
          </a:p>
          <a:p>
            <a:pPr lvl="0"/>
            <a:r>
              <a:rPr lang="en-US" dirty="0" smtClean="0"/>
              <a:t>How are you evaluating business practices?</a:t>
            </a:r>
          </a:p>
          <a:p>
            <a:pPr lvl="0"/>
            <a:endParaRPr lang="en-US" dirty="0" smtClean="0"/>
          </a:p>
          <a:p>
            <a:endParaRPr lang="en-US" dirty="0"/>
          </a:p>
        </p:txBody>
      </p:sp>
      <p:sp>
        <p:nvSpPr>
          <p:cNvPr id="2" name="Title 1"/>
          <p:cNvSpPr>
            <a:spLocks noGrp="1"/>
          </p:cNvSpPr>
          <p:nvPr>
            <p:ph type="title"/>
          </p:nvPr>
        </p:nvSpPr>
        <p:spPr/>
        <p:txBody>
          <a:bodyPr/>
          <a:lstStyle/>
          <a:p>
            <a:r>
              <a:rPr lang="en-US" dirty="0" smtClean="0"/>
              <a:t>Risk Management Environment</a:t>
            </a:r>
            <a:endParaRPr lang="en-US" dirty="0"/>
          </a:p>
        </p:txBody>
      </p:sp>
    </p:spTree>
    <p:extLst>
      <p:ext uri="{BB962C8B-B14F-4D97-AF65-F5344CB8AC3E}">
        <p14:creationId xmlns:p14="http://schemas.microsoft.com/office/powerpoint/2010/main" xmlns="" val="4201807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Point person or team?</a:t>
            </a:r>
          </a:p>
          <a:p>
            <a:pPr marL="109728" indent="0">
              <a:buNone/>
            </a:pPr>
            <a:endParaRPr lang="en-US" dirty="0" smtClean="0"/>
          </a:p>
          <a:p>
            <a:r>
              <a:rPr lang="en-US" dirty="0" smtClean="0"/>
              <a:t>Enterprise Risk Management Officer?</a:t>
            </a:r>
          </a:p>
          <a:p>
            <a:pPr marL="109728" indent="0">
              <a:buNone/>
            </a:pPr>
            <a:endParaRPr lang="en-US" dirty="0" smtClean="0"/>
          </a:p>
          <a:p>
            <a:pPr lvl="0"/>
            <a:r>
              <a:rPr lang="en-US" dirty="0" smtClean="0"/>
              <a:t>Other groups</a:t>
            </a:r>
          </a:p>
          <a:p>
            <a:pPr lvl="1"/>
            <a:r>
              <a:rPr lang="en-US" dirty="0" smtClean="0"/>
              <a:t>Business Office</a:t>
            </a:r>
          </a:p>
          <a:p>
            <a:pPr lvl="1"/>
            <a:r>
              <a:rPr lang="en-US" dirty="0" smtClean="0"/>
              <a:t>Internal Controls</a:t>
            </a:r>
          </a:p>
          <a:p>
            <a:pPr lvl="1"/>
            <a:r>
              <a:rPr lang="en-US" dirty="0" smtClean="0"/>
              <a:t>Faculty Senate</a:t>
            </a:r>
          </a:p>
          <a:p>
            <a:pPr lvl="1"/>
            <a:r>
              <a:rPr lang="en-US" dirty="0" smtClean="0"/>
              <a:t>E-Discovery Team</a:t>
            </a:r>
          </a:p>
          <a:p>
            <a:endParaRPr lang="en-US" dirty="0" smtClean="0"/>
          </a:p>
          <a:p>
            <a:endParaRPr lang="en-US" dirty="0"/>
          </a:p>
        </p:txBody>
      </p:sp>
      <p:sp>
        <p:nvSpPr>
          <p:cNvPr id="2" name="Title 1"/>
          <p:cNvSpPr>
            <a:spLocks noGrp="1"/>
          </p:cNvSpPr>
          <p:nvPr>
            <p:ph type="title"/>
          </p:nvPr>
        </p:nvSpPr>
        <p:spPr/>
        <p:txBody>
          <a:bodyPr/>
          <a:lstStyle/>
          <a:p>
            <a:r>
              <a:rPr lang="en-US" dirty="0" smtClean="0"/>
              <a:t>How are you staffing this?</a:t>
            </a:r>
            <a:endParaRPr lang="en-US" dirty="0"/>
          </a:p>
        </p:txBody>
      </p:sp>
    </p:spTree>
    <p:extLst>
      <p:ext uri="{BB962C8B-B14F-4D97-AF65-F5344CB8AC3E}">
        <p14:creationId xmlns:p14="http://schemas.microsoft.com/office/powerpoint/2010/main" xmlns="" val="29541624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par>
                          <p:cTn id="27" fill="hold">
                            <p:stCondLst>
                              <p:cond delay="1000"/>
                            </p:stCondLst>
                            <p:childTnLst>
                              <p:par>
                                <p:cTn id="28" presetID="10" presetClass="entr" presetSubtype="0" fill="hold" nodeType="after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par>
                          <p:cTn id="31" fill="hold">
                            <p:stCondLst>
                              <p:cond delay="1500"/>
                            </p:stCondLst>
                            <p:childTnLst>
                              <p:par>
                                <p:cTn id="32" presetID="10" presetClass="entr" presetSubtype="0" fill="hold" nodeType="after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smtClean="0"/>
              <a:t>What are the technical issues that have arisen as you have worked on this project? </a:t>
            </a:r>
          </a:p>
          <a:p>
            <a:pPr lvl="0"/>
            <a:endParaRPr lang="en-US" dirty="0"/>
          </a:p>
          <a:p>
            <a:pPr lvl="0"/>
            <a:endParaRPr lang="en-US" dirty="0" smtClean="0"/>
          </a:p>
          <a:p>
            <a:pPr lvl="0"/>
            <a:r>
              <a:rPr lang="en-US" dirty="0" smtClean="0"/>
              <a:t>How are you minimizing scope and what changes have you had to make to the campus or institution?</a:t>
            </a:r>
          </a:p>
          <a:p>
            <a:endParaRPr lang="en-US" dirty="0"/>
          </a:p>
        </p:txBody>
      </p:sp>
      <p:sp>
        <p:nvSpPr>
          <p:cNvPr id="2" name="Title 1"/>
          <p:cNvSpPr>
            <a:spLocks noGrp="1"/>
          </p:cNvSpPr>
          <p:nvPr>
            <p:ph type="title"/>
          </p:nvPr>
        </p:nvSpPr>
        <p:spPr/>
        <p:txBody>
          <a:bodyPr/>
          <a:lstStyle/>
          <a:p>
            <a:r>
              <a:rPr lang="en-US" dirty="0" smtClean="0"/>
              <a:t>Technical Issues/Challenges</a:t>
            </a:r>
            <a:endParaRPr lang="en-US" dirty="0"/>
          </a:p>
        </p:txBody>
      </p:sp>
    </p:spTree>
    <p:extLst>
      <p:ext uri="{BB962C8B-B14F-4D97-AF65-F5344CB8AC3E}">
        <p14:creationId xmlns:p14="http://schemas.microsoft.com/office/powerpoint/2010/main" xmlns="" val="20479798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Consultants?</a:t>
            </a:r>
          </a:p>
          <a:p>
            <a:pPr marL="109728" indent="0">
              <a:buNone/>
            </a:pPr>
            <a:endParaRPr lang="en-US" dirty="0" smtClean="0"/>
          </a:p>
          <a:p>
            <a:r>
              <a:rPr lang="en-US" dirty="0" smtClean="0"/>
              <a:t>Staffing</a:t>
            </a:r>
            <a:r>
              <a:rPr lang="en-US" dirty="0"/>
              <a:t>?</a:t>
            </a:r>
          </a:p>
          <a:p>
            <a:pPr marL="109728" indent="0">
              <a:buNone/>
            </a:pPr>
            <a:endParaRPr lang="en-US" dirty="0" smtClean="0"/>
          </a:p>
          <a:p>
            <a:r>
              <a:rPr lang="en-US" dirty="0" smtClean="0"/>
              <a:t>Training?</a:t>
            </a:r>
          </a:p>
          <a:p>
            <a:pPr marL="109728" indent="0">
              <a:buNone/>
            </a:pPr>
            <a:endParaRPr lang="en-US" dirty="0" smtClean="0"/>
          </a:p>
          <a:p>
            <a:r>
              <a:rPr lang="en-US" dirty="0" smtClean="0"/>
              <a:t>Hardware/Software?</a:t>
            </a:r>
          </a:p>
          <a:p>
            <a:pPr marL="109728" indent="0">
              <a:buNone/>
            </a:pPr>
            <a:endParaRPr lang="en-US" dirty="0" smtClean="0"/>
          </a:p>
          <a:p>
            <a:r>
              <a:rPr lang="en-US" dirty="0" smtClean="0"/>
              <a:t>Scope/Scale?</a:t>
            </a:r>
            <a:endParaRPr lang="en-US" dirty="0"/>
          </a:p>
        </p:txBody>
      </p:sp>
      <p:sp>
        <p:nvSpPr>
          <p:cNvPr id="3" name="Title 2"/>
          <p:cNvSpPr>
            <a:spLocks noGrp="1"/>
          </p:cNvSpPr>
          <p:nvPr>
            <p:ph type="title"/>
          </p:nvPr>
        </p:nvSpPr>
        <p:spPr/>
        <p:txBody>
          <a:bodyPr/>
          <a:lstStyle/>
          <a:p>
            <a:r>
              <a:rPr lang="en-US" dirty="0" smtClean="0"/>
              <a:t>Costs</a:t>
            </a:r>
            <a:endParaRPr lang="en-US" dirty="0"/>
          </a:p>
        </p:txBody>
      </p:sp>
    </p:spTree>
    <p:extLst>
      <p:ext uri="{BB962C8B-B14F-4D97-AF65-F5344CB8AC3E}">
        <p14:creationId xmlns:p14="http://schemas.microsoft.com/office/powerpoint/2010/main" xmlns="" val="13779466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What have you learned as you have worked on this project? What has surprised you?</a:t>
            </a:r>
          </a:p>
          <a:p>
            <a:pPr lvl="0">
              <a:buNone/>
            </a:pPr>
            <a:endParaRPr lang="en-US" dirty="0"/>
          </a:p>
          <a:p>
            <a:pPr marL="109728" lvl="0" indent="0">
              <a:buNone/>
            </a:pPr>
            <a:endParaRPr lang="en-US" dirty="0" smtClean="0"/>
          </a:p>
          <a:p>
            <a:pPr marL="109728" lvl="0" indent="0">
              <a:buNone/>
            </a:pPr>
            <a:endParaRPr lang="en-US" dirty="0" smtClean="0"/>
          </a:p>
          <a:p>
            <a:pPr lvl="0"/>
            <a:r>
              <a:rPr lang="en-US" dirty="0"/>
              <a:t>W</a:t>
            </a:r>
            <a:r>
              <a:rPr lang="en-US" dirty="0" smtClean="0"/>
              <a:t>hat advice would you give other schools just starting to look at this?</a:t>
            </a:r>
          </a:p>
          <a:p>
            <a:pPr marL="0" indent="0">
              <a:buNone/>
            </a:pPr>
            <a:endParaRPr lang="en-US" dirty="0"/>
          </a:p>
        </p:txBody>
      </p:sp>
      <p:sp>
        <p:nvSpPr>
          <p:cNvPr id="2" name="Title 1"/>
          <p:cNvSpPr>
            <a:spLocks noGrp="1"/>
          </p:cNvSpPr>
          <p:nvPr>
            <p:ph type="title"/>
          </p:nvPr>
        </p:nvSpPr>
        <p:spPr/>
        <p:txBody>
          <a:bodyPr/>
          <a:lstStyle/>
          <a:p>
            <a:r>
              <a:rPr lang="en-US" dirty="0" smtClean="0"/>
              <a:t>Lessons Learned</a:t>
            </a:r>
            <a:endParaRPr lang="en-US" dirty="0"/>
          </a:p>
        </p:txBody>
      </p:sp>
    </p:spTree>
    <p:extLst>
      <p:ext uri="{BB962C8B-B14F-4D97-AF65-F5344CB8AC3E}">
        <p14:creationId xmlns:p14="http://schemas.microsoft.com/office/powerpoint/2010/main" xmlns="" val="22523486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1303</TotalTime>
  <Words>408</Words>
  <Application>Microsoft Office PowerPoint</Application>
  <PresentationFormat>On-screen Show (4:3)</PresentationFormat>
  <Paragraphs>75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PCI DSS</vt:lpstr>
      <vt:lpstr>How does your campus or institution view PCI Compliance?</vt:lpstr>
      <vt:lpstr>Lexicon (https://www.pcisecuritystandards.org/pci_security/glossary)</vt:lpstr>
      <vt:lpstr>Priority?</vt:lpstr>
      <vt:lpstr>Risk Management Environment</vt:lpstr>
      <vt:lpstr>How are you staffing this?</vt:lpstr>
      <vt:lpstr>Technical Issues/Challenges</vt:lpstr>
      <vt:lpstr>Costs</vt:lpstr>
      <vt:lpstr>Lessons Learned</vt:lpstr>
      <vt:lpstr>References</vt:lpstr>
    </vt:vector>
  </TitlesOfParts>
  <Company>State University of New York at Plattsburgh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PCI DSS</dc:title>
  <dc:creator>John Bradley</dc:creator>
  <cp:lastModifiedBy>Administrator</cp:lastModifiedBy>
  <cp:revision>21</cp:revision>
  <dcterms:created xsi:type="dcterms:W3CDTF">2016-06-02T17:49:58Z</dcterms:created>
  <dcterms:modified xsi:type="dcterms:W3CDTF">2016-06-16T12:42:24Z</dcterms:modified>
</cp:coreProperties>
</file>