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4" r:id="rId5"/>
    <p:sldId id="260" r:id="rId6"/>
    <p:sldId id="261" r:id="rId7"/>
    <p:sldId id="263" r:id="rId8"/>
    <p:sldId id="262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6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E20071"/>
    <a:srgbClr val="E20087"/>
    <a:srgbClr val="FFABCB"/>
    <a:srgbClr val="EF720B"/>
    <a:srgbClr val="F79B4F"/>
    <a:srgbClr val="6F4001"/>
    <a:srgbClr val="CC9900"/>
    <a:srgbClr val="F7E289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A61B0-0B80-B44D-8114-259CD5515A8A}" type="datetimeFigureOut">
              <a:rPr lang="en-US" smtClean="0"/>
              <a:t>6/17/16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34FE6-CBB7-6749-BCEC-CDEF438F7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66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BFC04-2F55-6646-BE47-E2E69FD3FAFE}" type="datetimeFigureOut">
              <a:rPr lang="en-US" smtClean="0"/>
              <a:t>6/17/16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863E3-D4CD-9940-92ED-9FB2DEA0E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680310"/>
            <a:ext cx="8246070" cy="763525"/>
          </a:xfrm>
          <a:effectLst>
            <a:outerShdw blurRad="50800" dist="25400" dir="2700000" algn="tl" rotWithShape="0">
              <a:srgbClr val="002060">
                <a:alpha val="56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443835"/>
            <a:ext cx="6400800" cy="61082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3AB46-DED5-7349-9EDE-1E2AC5DD72FA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43CDC-4377-CA43-824D-6EBD9F97F33F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4AAE-357F-944F-91A1-D8022A93BD06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1D5D-10A2-594E-BA1D-9A74987780A7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46070" cy="610820"/>
          </a:xfrm>
          <a:effectLst>
            <a:outerShdw blurRad="50800" dist="25400" dir="2700000" algn="ctr" rotWithShape="0">
              <a:srgbClr val="002060">
                <a:alpha val="82000"/>
              </a:srgb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4123035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FB7C2-F763-874C-B585-839A35BC5510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168900" cy="684885"/>
          </a:xfrm>
          <a:effectLst>
            <a:outerShdw blurRad="50800" dist="25400" dir="2700000" algn="ctr" rotWithShape="0">
              <a:srgbClr val="002060">
                <a:alpha val="60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7168900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8E36-754E-6942-8BC9-2CA4A9A8620E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4656-8A6C-FE4E-AB56-EFC590318177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7F99-D2C4-5F41-8652-E875778024C7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  <a:effectLst>
            <a:outerShdw blurRad="50800" dist="25400" dir="2700000" algn="ctr" rotWithShape="0">
              <a:srgbClr val="002060">
                <a:alpha val="75000"/>
              </a:srgb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8180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2054655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818180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F4DA-35F8-9441-9E62-AB9502CFC922}" type="datetime1">
              <a:rPr lang="en-US" smtClean="0"/>
              <a:t>6/17/16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7502A-201A-5149-A302-BF2F133A9DA0}" type="datetime1">
              <a:rPr lang="en-US" smtClean="0"/>
              <a:t>6/17/16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C440-3D2B-B145-A683-30BDF53EAAA0}" type="datetime1">
              <a:rPr lang="en-US" smtClean="0"/>
              <a:t>6/17/16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2042-DF27-BB4B-8D25-138620102B4B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3AAF-9AD0-8C43-9610-5132E920BA42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(c) Doug Kahn,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093365" cy="91623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Do You See That Piano in the Sky?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8080555" cy="458115"/>
          </a:xfrm>
        </p:spPr>
        <p:txBody>
          <a:bodyPr>
            <a:noAutofit/>
          </a:bodyPr>
          <a:lstStyle/>
          <a:p>
            <a:r>
              <a:rPr lang="en-US" sz="3200" dirty="0" smtClean="0"/>
              <a:t>Middle States is Coming for You!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586835" y="4497935"/>
            <a:ext cx="5179160" cy="763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Doug Kahn</a:t>
            </a:r>
          </a:p>
          <a:p>
            <a:r>
              <a:rPr lang="en-US" dirty="0" smtClean="0"/>
              <a:t>Suffolk County Community College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Effectiveness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Useful</a:t>
            </a:r>
          </a:p>
          <a:p>
            <a:r>
              <a:rPr lang="en-US" dirty="0" smtClean="0"/>
              <a:t>Cost Effective</a:t>
            </a:r>
          </a:p>
          <a:p>
            <a:r>
              <a:rPr lang="en-US" dirty="0" smtClean="0"/>
              <a:t>Reasonably Accurate and Truthful</a:t>
            </a:r>
          </a:p>
          <a:p>
            <a:r>
              <a:rPr lang="en-US" dirty="0" smtClean="0"/>
              <a:t>Planned</a:t>
            </a:r>
          </a:p>
          <a:p>
            <a:r>
              <a:rPr lang="en-US" dirty="0" smtClean="0"/>
              <a:t>Organized, Systemic and Sustainable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5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5" y="1443834"/>
            <a:ext cx="7329840" cy="5039266"/>
          </a:xfrm>
        </p:spPr>
        <p:txBody>
          <a:bodyPr>
            <a:normAutofit/>
          </a:bodyPr>
          <a:lstStyle/>
          <a:p>
            <a:r>
              <a:rPr lang="en-US" dirty="0" smtClean="0"/>
              <a:t>Documented and Organized</a:t>
            </a:r>
          </a:p>
          <a:p>
            <a:pPr lvl="1"/>
            <a:r>
              <a:rPr lang="en-US" dirty="0" smtClean="0"/>
              <a:t>Founded in Organization Goals</a:t>
            </a:r>
          </a:p>
          <a:p>
            <a:pPr lvl="1"/>
            <a:r>
              <a:rPr lang="en-US" dirty="0" smtClean="0"/>
              <a:t>Systemic, Sustained, Quantitative</a:t>
            </a:r>
          </a:p>
          <a:p>
            <a:pPr lvl="1"/>
            <a:r>
              <a:rPr lang="en-US" dirty="0" smtClean="0"/>
              <a:t>Collaborative Between Stakeholders</a:t>
            </a:r>
          </a:p>
          <a:p>
            <a:pPr lvl="1"/>
            <a:r>
              <a:rPr lang="en-US" dirty="0" smtClean="0"/>
              <a:t>Realistic Guidelines and Timetable</a:t>
            </a:r>
          </a:p>
          <a:p>
            <a:pPr lvl="1"/>
            <a:r>
              <a:rPr lang="en-US" dirty="0" smtClean="0"/>
              <a:t>Simplistic and Detailed</a:t>
            </a:r>
          </a:p>
          <a:p>
            <a:pPr lvl="1"/>
            <a:r>
              <a:rPr lang="en-US" dirty="0" smtClean="0"/>
              <a:t>Periodically Evaluated</a:t>
            </a:r>
          </a:p>
          <a:p>
            <a:r>
              <a:rPr lang="en-US" dirty="0" smtClean="0"/>
              <a:t>Evidence Results are Shared With Constituents</a:t>
            </a:r>
          </a:p>
          <a:p>
            <a:r>
              <a:rPr lang="en-US" dirty="0" smtClean="0"/>
              <a:t>Written Plans that Reflect Results are Used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05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Are REAL Goals and Objectives for the Unit</a:t>
            </a:r>
          </a:p>
          <a:p>
            <a:r>
              <a:rPr lang="en-US" dirty="0" smtClean="0"/>
              <a:t>The Goals are Aligned with Institution</a:t>
            </a:r>
          </a:p>
          <a:p>
            <a:r>
              <a:rPr lang="en-US" dirty="0" smtClean="0"/>
              <a:t>The Unit Assesses Itself</a:t>
            </a:r>
          </a:p>
          <a:p>
            <a:r>
              <a:rPr lang="en-US" dirty="0" smtClean="0"/>
              <a:t>Stakeholders are Involved</a:t>
            </a:r>
          </a:p>
          <a:p>
            <a:r>
              <a:rPr lang="en-US" dirty="0" smtClean="0"/>
              <a:t>The Assessment is Used for Continual Improvement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6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1: Reactive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It’s a Retrofit</a:t>
            </a:r>
          </a:p>
          <a:p>
            <a:r>
              <a:rPr lang="en-US" dirty="0" smtClean="0"/>
              <a:t>Strategic Plan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Find Criteria for Assessment</a:t>
            </a:r>
          </a:p>
          <a:p>
            <a:r>
              <a:rPr lang="en-US" dirty="0" smtClean="0"/>
              <a:t>Assess</a:t>
            </a:r>
          </a:p>
          <a:p>
            <a:r>
              <a:rPr lang="en-US" dirty="0" smtClean="0"/>
              <a:t>Write a Report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03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Reacting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Shows</a:t>
            </a:r>
          </a:p>
          <a:p>
            <a:r>
              <a:rPr lang="en-US" dirty="0" smtClean="0"/>
              <a:t>It Isn’t Comprehensive</a:t>
            </a:r>
          </a:p>
          <a:p>
            <a:r>
              <a:rPr lang="en-US" dirty="0" smtClean="0"/>
              <a:t>It Isn’t a Culture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01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2: Proactive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Starts With an Honest Strategic Planning Culture</a:t>
            </a:r>
          </a:p>
          <a:p>
            <a:pPr lvl="1"/>
            <a:r>
              <a:rPr lang="en-US" dirty="0" smtClean="0"/>
              <a:t>Strategic Planning</a:t>
            </a:r>
          </a:p>
          <a:p>
            <a:pPr lvl="1"/>
            <a:r>
              <a:rPr lang="en-US" dirty="0" smtClean="0"/>
              <a:t>Tactical Planning</a:t>
            </a:r>
          </a:p>
          <a:p>
            <a:pPr lvl="1"/>
            <a:r>
              <a:rPr lang="en-US" dirty="0" smtClean="0"/>
              <a:t>Annual Assessment</a:t>
            </a:r>
          </a:p>
          <a:p>
            <a:pPr lvl="1"/>
            <a:r>
              <a:rPr lang="en-US" dirty="0" smtClean="0"/>
              <a:t>Annual Report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89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Strategic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Five Year Roadmap</a:t>
            </a:r>
          </a:p>
          <a:p>
            <a:r>
              <a:rPr lang="en-US" dirty="0" smtClean="0"/>
              <a:t>Aligns to Institutional Goals and Objectives</a:t>
            </a:r>
          </a:p>
          <a:p>
            <a:r>
              <a:rPr lang="en-US" dirty="0" smtClean="0"/>
              <a:t>Long Term Goals</a:t>
            </a:r>
          </a:p>
          <a:p>
            <a:pPr lvl="1"/>
            <a:r>
              <a:rPr lang="en-US" dirty="0" smtClean="0"/>
              <a:t>Measurable and Time Bound</a:t>
            </a:r>
          </a:p>
          <a:p>
            <a:r>
              <a:rPr lang="en-US" dirty="0" smtClean="0"/>
              <a:t>Drives the Tactical Planning and Operations</a:t>
            </a:r>
          </a:p>
          <a:p>
            <a:endParaRPr lang="en-US" dirty="0"/>
          </a:p>
          <a:p>
            <a:r>
              <a:rPr lang="en-US" dirty="0" smtClean="0"/>
              <a:t>Should be Adjusted Annually Based on Performance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48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Tactical Planning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We Are Doing This Year</a:t>
            </a:r>
          </a:p>
          <a:p>
            <a:r>
              <a:rPr lang="en-US" dirty="0" smtClean="0"/>
              <a:t>Specific, Measurable Goals</a:t>
            </a:r>
          </a:p>
          <a:p>
            <a:pPr lvl="1"/>
            <a:r>
              <a:rPr lang="en-US" dirty="0" smtClean="0"/>
              <a:t>Broken Down by Quarter</a:t>
            </a:r>
          </a:p>
          <a:p>
            <a:r>
              <a:rPr lang="en-US" dirty="0" smtClean="0"/>
              <a:t>Drives Operations</a:t>
            </a:r>
          </a:p>
          <a:p>
            <a:pPr lvl="1"/>
            <a:r>
              <a:rPr lang="en-US" dirty="0" smtClean="0"/>
              <a:t>What We Do, Day to Day is Determined by the Plan</a:t>
            </a:r>
          </a:p>
          <a:p>
            <a:pPr lvl="1"/>
            <a:r>
              <a:rPr lang="en-US" dirty="0" smtClean="0"/>
              <a:t>Of Course, Things Happen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34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Because We Have Goals That Are Measurable</a:t>
            </a:r>
          </a:p>
          <a:p>
            <a:r>
              <a:rPr lang="en-US" dirty="0" smtClean="0"/>
              <a:t>We Are Measuring</a:t>
            </a:r>
          </a:p>
          <a:p>
            <a:r>
              <a:rPr lang="en-US" dirty="0" smtClean="0"/>
              <a:t>Measuring is Assessing</a:t>
            </a:r>
          </a:p>
          <a:p>
            <a:r>
              <a:rPr lang="en-US" dirty="0" smtClean="0"/>
              <a:t>We Are Doing It Already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68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Report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It’s Not Just Work</a:t>
            </a:r>
          </a:p>
          <a:p>
            <a:r>
              <a:rPr lang="en-US" dirty="0" smtClean="0"/>
              <a:t>Two Fold Purpose</a:t>
            </a:r>
          </a:p>
          <a:p>
            <a:pPr lvl="1"/>
            <a:r>
              <a:rPr lang="en-US" dirty="0" smtClean="0"/>
              <a:t>Proves Performance…</a:t>
            </a:r>
          </a:p>
          <a:p>
            <a:pPr lvl="1"/>
            <a:r>
              <a:rPr lang="en-US" dirty="0" smtClean="0"/>
              <a:t>Marketing Document</a:t>
            </a:r>
          </a:p>
          <a:p>
            <a:r>
              <a:rPr lang="en-US" dirty="0" smtClean="0"/>
              <a:t>Document Achievements</a:t>
            </a:r>
          </a:p>
          <a:p>
            <a:r>
              <a:rPr lang="en-US" dirty="0" smtClean="0"/>
              <a:t>Notes Adjustments to Strategic Plan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4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MSCHE – Standard 7.3.f</a:t>
            </a:r>
          </a:p>
          <a:p>
            <a:r>
              <a:rPr lang="en-US" dirty="0" smtClean="0"/>
              <a:t>Route 1:  Responsive Approach</a:t>
            </a:r>
          </a:p>
          <a:p>
            <a:r>
              <a:rPr lang="en-US" dirty="0" smtClean="0"/>
              <a:t>Route 2:  The Planned Approach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Are Planning</a:t>
            </a:r>
          </a:p>
          <a:p>
            <a:r>
              <a:rPr lang="en-US" dirty="0" smtClean="0"/>
              <a:t>The Constituents Are Involved</a:t>
            </a:r>
          </a:p>
          <a:p>
            <a:r>
              <a:rPr lang="en-US" dirty="0" smtClean="0"/>
              <a:t>We Are Documenting</a:t>
            </a:r>
          </a:p>
          <a:p>
            <a:r>
              <a:rPr lang="en-US" dirty="0" smtClean="0"/>
              <a:t>We Are Measuring</a:t>
            </a:r>
          </a:p>
          <a:p>
            <a:endParaRPr lang="en-US" dirty="0"/>
          </a:p>
          <a:p>
            <a:r>
              <a:rPr lang="en-US" dirty="0" smtClean="0"/>
              <a:t>All We Need to Do, Is Report on Our Existing Process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35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You Have to Do the Work</a:t>
            </a:r>
          </a:p>
          <a:p>
            <a:endParaRPr lang="en-US" dirty="0"/>
          </a:p>
          <a:p>
            <a:r>
              <a:rPr lang="en-US" dirty="0" smtClean="0"/>
              <a:t>Do you want it easy or hard?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49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4039820"/>
            <a:ext cx="5497380" cy="1679755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2800" dirty="0" smtClean="0">
                <a:solidFill>
                  <a:srgbClr val="FFFFFF"/>
                </a:solidFill>
              </a:rPr>
              <a:t>Doug Kahn</a:t>
            </a:r>
          </a:p>
          <a:p>
            <a:pPr marL="0" indent="0">
              <a:buNone/>
            </a:pPr>
            <a:r>
              <a:rPr lang="en-US" sz="12800" dirty="0" err="1" smtClean="0">
                <a:solidFill>
                  <a:srgbClr val="FFFFFF"/>
                </a:solidFill>
              </a:rPr>
              <a:t>kahnd@sunysuffolk.edu</a:t>
            </a:r>
            <a:endParaRPr lang="en-US" sz="12800" dirty="0" smtClean="0">
              <a:solidFill>
                <a:srgbClr val="FFFFFF"/>
              </a:solidFill>
            </a:endParaRPr>
          </a:p>
        </p:txBody>
      </p:sp>
      <p:pic>
        <p:nvPicPr>
          <p:cNvPr id="2" name="Picture 1" descr="question-mark-nothin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820" y="680310"/>
            <a:ext cx="2818180" cy="281818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No, This is Not Fun…</a:t>
            </a:r>
          </a:p>
          <a:p>
            <a:endParaRPr lang="en-US" dirty="0" smtClean="0"/>
          </a:p>
          <a:p>
            <a:r>
              <a:rPr lang="en-US" dirty="0" smtClean="0"/>
              <a:t>Yes, It is Our Job…</a:t>
            </a:r>
          </a:p>
          <a:p>
            <a:endParaRPr lang="en-US" dirty="0" smtClean="0"/>
          </a:p>
          <a:p>
            <a:r>
              <a:rPr lang="en-US" dirty="0" smtClean="0"/>
              <a:t>Yes, We Have to Do It…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VII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institution has developed and implemented and assessment process that evaluates its overall effectiveness in achieving its mission and goals and its compliance with accreditation standards.”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Repeat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“overall </a:t>
            </a:r>
            <a:r>
              <a:rPr lang="en-US" sz="3600" dirty="0">
                <a:solidFill>
                  <a:schemeClr val="bg1"/>
                </a:solidFill>
              </a:rPr>
              <a:t>effectiveness </a:t>
            </a:r>
            <a:r>
              <a:rPr lang="en-US" sz="3600" dirty="0" smtClean="0">
                <a:solidFill>
                  <a:schemeClr val="bg1"/>
                </a:solidFill>
              </a:rPr>
              <a:t>in: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achieving its mission and </a:t>
            </a:r>
            <a:r>
              <a:rPr lang="en-US" sz="3600" dirty="0" smtClean="0">
                <a:solidFill>
                  <a:schemeClr val="bg1"/>
                </a:solidFill>
              </a:rPr>
              <a:t>goals”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5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Specifically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“systematic procedures for evaluating administrative units and for using assessment data to enhance operations;…”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8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Repeat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FFFF"/>
                </a:solidFill>
              </a:rPr>
              <a:t>“…evaluating administrative units…using assessment data…”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0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Territory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is Not Our World</a:t>
            </a:r>
          </a:p>
          <a:p>
            <a:r>
              <a:rPr lang="en-US" dirty="0" smtClean="0"/>
              <a:t>Middle States Says “NOW”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9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States Process - 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Third Element of a Four Step Process</a:t>
            </a:r>
          </a:p>
          <a:p>
            <a:pPr lvl="1"/>
            <a:r>
              <a:rPr lang="en-US" dirty="0" smtClean="0"/>
              <a:t>Develop Clear, written, measurable institutional and unit level goals</a:t>
            </a:r>
          </a:p>
          <a:p>
            <a:pPr lvl="1"/>
            <a:r>
              <a:rPr lang="en-US" dirty="0" smtClean="0"/>
              <a:t>Design objectives to reach goals</a:t>
            </a:r>
          </a:p>
          <a:p>
            <a:pPr lvl="1"/>
            <a:r>
              <a:rPr lang="en-US" b="1" dirty="0" smtClean="0">
                <a:solidFill>
                  <a:srgbClr val="FFFFFF"/>
                </a:solidFill>
              </a:rPr>
              <a:t>Assess Achievement of Goals</a:t>
            </a:r>
          </a:p>
          <a:p>
            <a:pPr lvl="1"/>
            <a:r>
              <a:rPr lang="en-US" dirty="0" smtClean="0"/>
              <a:t>Using Assessment, Improve Programs and Services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(c) Doug Kahn,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0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2763</TotalTime>
  <Words>645</Words>
  <Application>Microsoft Macintosh PowerPoint</Application>
  <PresentationFormat>On-screen Show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Do You See That Piano in the Sky?</vt:lpstr>
      <vt:lpstr>Agenda</vt:lpstr>
      <vt:lpstr>Perspective</vt:lpstr>
      <vt:lpstr>Standard VII</vt:lpstr>
      <vt:lpstr>Let’s Repeat</vt:lpstr>
      <vt:lpstr>More Specifically</vt:lpstr>
      <vt:lpstr>Let’s Repeat</vt:lpstr>
      <vt:lpstr>New Territory</vt:lpstr>
      <vt:lpstr>Middle States Process - Assessment</vt:lpstr>
      <vt:lpstr>Definition of Effectiveness</vt:lpstr>
      <vt:lpstr>Elements of Assessment</vt:lpstr>
      <vt:lpstr>Assumptions</vt:lpstr>
      <vt:lpstr>Route 1: Reactive Approach</vt:lpstr>
      <vt:lpstr>The Problem With Reacting</vt:lpstr>
      <vt:lpstr>Route 2: Proactive Approach</vt:lpstr>
      <vt:lpstr>The Strategic Plan</vt:lpstr>
      <vt:lpstr>Tactical Planning</vt:lpstr>
      <vt:lpstr>Annual Assessment</vt:lpstr>
      <vt:lpstr>Annual Report</vt:lpstr>
      <vt:lpstr>The Result</vt:lpstr>
      <vt:lpstr>The Moral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Doug Kahn</cp:lastModifiedBy>
  <cp:revision>54</cp:revision>
  <dcterms:created xsi:type="dcterms:W3CDTF">2013-08-21T19:17:07Z</dcterms:created>
  <dcterms:modified xsi:type="dcterms:W3CDTF">2016-06-17T18:42:57Z</dcterms:modified>
</cp:coreProperties>
</file>