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1" r:id="rId3"/>
  </p:sldMasterIdLst>
  <p:notesMasterIdLst>
    <p:notesMasterId r:id="rId44"/>
  </p:notesMasterIdLst>
  <p:handoutMasterIdLst>
    <p:handoutMasterId r:id="rId45"/>
  </p:handoutMasterIdLst>
  <p:sldIdLst>
    <p:sldId id="263" r:id="rId4"/>
    <p:sldId id="271" r:id="rId5"/>
    <p:sldId id="261" r:id="rId6"/>
    <p:sldId id="276" r:id="rId7"/>
    <p:sldId id="272" r:id="rId8"/>
    <p:sldId id="297" r:id="rId9"/>
    <p:sldId id="257" r:id="rId10"/>
    <p:sldId id="262" r:id="rId11"/>
    <p:sldId id="275" r:id="rId12"/>
    <p:sldId id="298" r:id="rId13"/>
    <p:sldId id="299" r:id="rId14"/>
    <p:sldId id="300" r:id="rId15"/>
    <p:sldId id="265" r:id="rId16"/>
    <p:sldId id="264" r:id="rId17"/>
    <p:sldId id="266" r:id="rId18"/>
    <p:sldId id="267" r:id="rId19"/>
    <p:sldId id="301" r:id="rId20"/>
    <p:sldId id="302" r:id="rId21"/>
    <p:sldId id="268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3" r:id="rId33"/>
    <p:sldId id="294" r:id="rId34"/>
    <p:sldId id="292" r:id="rId35"/>
    <p:sldId id="288" r:id="rId36"/>
    <p:sldId id="289" r:id="rId37"/>
    <p:sldId id="290" r:id="rId38"/>
    <p:sldId id="291" r:id="rId39"/>
    <p:sldId id="295" r:id="rId40"/>
    <p:sldId id="274" r:id="rId41"/>
    <p:sldId id="296" r:id="rId42"/>
    <p:sldId id="303" r:id="rId43"/>
  </p:sldIdLst>
  <p:sldSz cx="12192000" cy="6858000"/>
  <p:notesSz cx="7010400" cy="92964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78035" autoAdjust="0"/>
  </p:normalViewPr>
  <p:slideViewPr>
    <p:cSldViewPr snapToGrid="0">
      <p:cViewPr>
        <p:scale>
          <a:sx n="55" d="100"/>
          <a:sy n="55" d="100"/>
        </p:scale>
        <p:origin x="-614" y="-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2" d="100"/>
          <a:sy n="82" d="100"/>
        </p:scale>
        <p:origin x="-1430" y="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01304-C9CD-4A40-B7B6-DC8BA3DBE166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401E3-5225-47BE-96A7-969812403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21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4A25B18B-9640-49F3-AE4F-4F3BA5B51442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3BBD3710-F183-45BA-97B0-145217C41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23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51033"/>
            <a:ext cx="5608320" cy="1679179"/>
          </a:xfrm>
        </p:spPr>
        <p:txBody>
          <a:bodyPr/>
          <a:lstStyle/>
          <a:p>
            <a:r>
              <a:rPr lang="en-US" sz="1600" dirty="0" smtClean="0"/>
              <a:t>Good morning and welcome SUNY colleagues. </a:t>
            </a:r>
          </a:p>
          <a:p>
            <a:r>
              <a:rPr lang="en-US" sz="1600" dirty="0" smtClean="0"/>
              <a:t>Individual Development Award</a:t>
            </a:r>
            <a:r>
              <a:rPr lang="en-US" sz="1600" baseline="0" dirty="0" smtClean="0"/>
              <a:t> - </a:t>
            </a:r>
            <a:r>
              <a:rPr lang="en-US" sz="1600" dirty="0" smtClean="0"/>
              <a:t>The award committee selects individuals whose ideas will benefit SUNY. I am grateful to have been chosen among many qualified candidates to be presenting the </a:t>
            </a:r>
            <a:r>
              <a:rPr lang="en-US" sz="1600" dirty="0" err="1" smtClean="0"/>
              <a:t>vRealize</a:t>
            </a:r>
            <a:r>
              <a:rPr lang="en-US" sz="1600" dirty="0" smtClean="0"/>
              <a:t> technology today.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61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306128"/>
          </a:xfrm>
        </p:spPr>
        <p:txBody>
          <a:bodyPr/>
          <a:lstStyle/>
          <a:p>
            <a:r>
              <a:rPr lang="en-US" sz="1600" dirty="0" smtClean="0">
                <a:solidFill>
                  <a:srgbClr val="FF6600"/>
                </a:solidFill>
              </a:rPr>
              <a:t>Calendar, Inbox, News all on one customizable dashboard.</a:t>
            </a:r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96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306128"/>
          </a:xfrm>
        </p:spPr>
        <p:txBody>
          <a:bodyPr/>
          <a:lstStyle/>
          <a:p>
            <a:r>
              <a:rPr lang="en-US" sz="1600" dirty="0" smtClean="0"/>
              <a:t>Under the catalog tab you can display the services you provide and deploy</a:t>
            </a: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02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306128"/>
          </a:xfrm>
        </p:spPr>
        <p:txBody>
          <a:bodyPr/>
          <a:lstStyle/>
          <a:p>
            <a:r>
              <a:rPr lang="en-US" sz="1600" dirty="0" smtClean="0"/>
              <a:t>It further shows the blueprint, description and cost of the deployment of the w2012 OS.</a:t>
            </a: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87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4106228"/>
          </a:xfrm>
        </p:spPr>
        <p:txBody>
          <a:bodyPr/>
          <a:lstStyle/>
          <a:p>
            <a:pPr marL="349396" indent="-349396">
              <a:buFont typeface="Arial" panose="020B0604020202020204" pitchFamily="34" charset="0"/>
              <a:buChar char="•"/>
            </a:pPr>
            <a:r>
              <a:rPr lang="en-US" sz="1400" dirty="0" smtClean="0"/>
              <a:t>There are 3 type of clouds; private, public and hybrid.  A private </a:t>
            </a:r>
            <a:r>
              <a:rPr lang="en-US" sz="1400" dirty="0"/>
              <a:t>cloud is dedicated to a single organization</a:t>
            </a:r>
            <a:r>
              <a:rPr lang="en-US" sz="1400" dirty="0" smtClean="0"/>
              <a:t>.(like ITEC), a </a:t>
            </a:r>
            <a:r>
              <a:rPr lang="en-US" sz="1400" dirty="0"/>
              <a:t>public cloud has resources, such as applications and storage, available to the general public over the Internet. Hybrid cloud is a cloud computing environment which uses a mix of on-premises, private cloud and third-party, public cloud services with orchestration between the two platforms</a:t>
            </a:r>
            <a:r>
              <a:rPr lang="en-US" sz="1400" dirty="0" smtClean="0"/>
              <a:t>.</a:t>
            </a:r>
          </a:p>
          <a:p>
            <a:pPr marL="349396" indent="-349396">
              <a:buFont typeface="Arial" panose="020B0604020202020204" pitchFamily="34" charset="0"/>
              <a:buChar char="•"/>
            </a:pPr>
            <a:r>
              <a:rPr lang="en-US" sz="1400" dirty="0" err="1" smtClean="0"/>
              <a:t>vRealize</a:t>
            </a:r>
            <a:r>
              <a:rPr lang="en-US" sz="1400" dirty="0" smtClean="0"/>
              <a:t> for the Cloud </a:t>
            </a:r>
            <a:r>
              <a:rPr lang="en-US" sz="1400" dirty="0"/>
              <a:t>automates cloud costing and consumption analysis to deliver the insight you need to efficiently deploy and manage cloud environments (click)</a:t>
            </a:r>
          </a:p>
          <a:p>
            <a:pPr marL="349396" indent="-349396">
              <a:buFont typeface="Arial" panose="020B0604020202020204" pitchFamily="34" charset="0"/>
              <a:buChar char="•"/>
            </a:pPr>
            <a:r>
              <a:rPr lang="en-US" sz="1400" dirty="0" smtClean="0"/>
              <a:t>You </a:t>
            </a:r>
            <a:r>
              <a:rPr lang="en-US" sz="1400" dirty="0"/>
              <a:t>can track your private cloud and your public cloud costs from a single pane of glass. (click)</a:t>
            </a:r>
          </a:p>
          <a:p>
            <a:pPr marL="349396" indent="-349396">
              <a:buFont typeface="Arial" panose="020B0604020202020204" pitchFamily="34" charset="0"/>
              <a:buChar char="•"/>
            </a:pPr>
            <a:r>
              <a:rPr lang="en-US" sz="1400" dirty="0" smtClean="0"/>
              <a:t>You </a:t>
            </a:r>
            <a:r>
              <a:rPr lang="en-US" sz="1400" dirty="0"/>
              <a:t>can track cloud consumption by quickly identifying which </a:t>
            </a:r>
            <a:r>
              <a:rPr lang="en-US" sz="1400" dirty="0" smtClean="0"/>
              <a:t>applications </a:t>
            </a:r>
            <a:r>
              <a:rPr lang="en-US" sz="1400" dirty="0"/>
              <a:t>or services are consuming </a:t>
            </a:r>
            <a:r>
              <a:rPr lang="en-US" sz="1400" dirty="0" smtClean="0"/>
              <a:t>cloud resources. </a:t>
            </a:r>
            <a:r>
              <a:rPr lang="en-US" sz="1400" dirty="0"/>
              <a:t>(click)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037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Cloud costing provides hardware cost, storage, licensing, labor and network analysis all in one simple report provided from an information database</a:t>
            </a:r>
            <a:r>
              <a:rPr lang="en-US" sz="1600" dirty="0" smtClean="0"/>
              <a:t>.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57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 Insight – log</a:t>
            </a:r>
            <a:r>
              <a:rPr lang="en-US" baseline="0" dirty="0" smtClean="0"/>
              <a:t> management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36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One holistic dashboard view, displaying meaningful data</a:t>
            </a:r>
          </a:p>
          <a:p>
            <a:r>
              <a:rPr lang="en-US" sz="1600" dirty="0"/>
              <a:t># of hosts, # of events by hostname and </a:t>
            </a:r>
            <a:r>
              <a:rPr lang="en-US" sz="1600" dirty="0" smtClean="0"/>
              <a:t>over time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80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Searches by key words.  This example search on SCSI disk performance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07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This shows the results over 5 minutes and you can set that to 24 hour period.  Its customizable.</a:t>
            </a:r>
          </a:p>
          <a:p>
            <a:r>
              <a:rPr lang="en-US" sz="1600" dirty="0" smtClean="0"/>
              <a:t>You can see it shows disk latency.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58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4334828"/>
          </a:xfrm>
        </p:spPr>
        <p:txBody>
          <a:bodyPr/>
          <a:lstStyle/>
          <a:p>
            <a:pPr marL="349396" indent="-349396">
              <a:buFont typeface="Arial" panose="020B0604020202020204" pitchFamily="34" charset="0"/>
              <a:buChar char="•"/>
            </a:pPr>
            <a:r>
              <a:rPr lang="en-US" sz="1600" dirty="0" smtClean="0"/>
              <a:t>What is </a:t>
            </a:r>
            <a:r>
              <a:rPr lang="en-US" sz="1600" dirty="0" err="1" smtClean="0"/>
              <a:t>vRealize</a:t>
            </a:r>
            <a:r>
              <a:rPr lang="en-US" sz="1600" dirty="0" smtClean="0"/>
              <a:t> Operations Manager – Basically it is used to know the health of your environment. But it does a lot more than that. It flags anomalies and helps eliminate finger pointing. </a:t>
            </a:r>
          </a:p>
          <a:p>
            <a:pPr marL="349396" indent="-349396">
              <a:buFont typeface="Arial" panose="020B0604020202020204" pitchFamily="34" charset="0"/>
              <a:buChar char="•"/>
            </a:pPr>
            <a:r>
              <a:rPr lang="en-US" sz="1600" dirty="0" smtClean="0"/>
              <a:t>It is capable of being integrated with many packages like EMC’s </a:t>
            </a:r>
            <a:r>
              <a:rPr lang="en-US" sz="1600" dirty="0" err="1" smtClean="0"/>
              <a:t>Avamar</a:t>
            </a:r>
            <a:r>
              <a:rPr lang="en-US" sz="1600" dirty="0" smtClean="0"/>
              <a:t> backup and recovery software. 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383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7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378363"/>
            <a:ext cx="5608320" cy="3629564"/>
          </a:xfrm>
        </p:spPr>
        <p:txBody>
          <a:bodyPr/>
          <a:lstStyle/>
          <a:p>
            <a:r>
              <a:rPr lang="en-US" sz="1600" dirty="0" smtClean="0"/>
              <a:t>•</a:t>
            </a:r>
            <a:r>
              <a:rPr lang="en-US" sz="1600" b="1" dirty="0" smtClean="0">
                <a:solidFill>
                  <a:schemeClr val="accent6"/>
                </a:solidFill>
              </a:rPr>
              <a:t>Alerts</a:t>
            </a:r>
            <a:r>
              <a:rPr lang="en-US" sz="1600" b="1" dirty="0">
                <a:solidFill>
                  <a:schemeClr val="accent6"/>
                </a:solidFill>
              </a:rPr>
              <a:t>: </a:t>
            </a:r>
            <a:r>
              <a:rPr lang="en-US" sz="1600" dirty="0"/>
              <a:t>Provides a list of current and building issues with recommendations and remedial actions</a:t>
            </a:r>
          </a:p>
          <a:p>
            <a:r>
              <a:rPr lang="en-US" sz="1600" dirty="0" smtClean="0"/>
              <a:t>•</a:t>
            </a:r>
            <a:r>
              <a:rPr lang="en-US" sz="1600" b="1" dirty="0" smtClean="0">
                <a:solidFill>
                  <a:schemeClr val="accent6"/>
                </a:solidFill>
              </a:rPr>
              <a:t>Environment</a:t>
            </a:r>
            <a:r>
              <a:rPr lang="en-US" sz="1600" b="1" dirty="0">
                <a:solidFill>
                  <a:schemeClr val="accent6"/>
                </a:solidFill>
              </a:rPr>
              <a:t>: </a:t>
            </a:r>
            <a:r>
              <a:rPr lang="en-US" sz="1600" dirty="0"/>
              <a:t>Provides access to the inventory of objects, such as applications, virtual machines, storage, networking, resource pools, hosts, and clusters</a:t>
            </a:r>
          </a:p>
          <a:p>
            <a:r>
              <a:rPr lang="en-US" sz="1600" dirty="0" smtClean="0"/>
              <a:t>•</a:t>
            </a:r>
            <a:r>
              <a:rPr lang="en-US" sz="1600" b="1" dirty="0" smtClean="0">
                <a:solidFill>
                  <a:schemeClr val="accent6"/>
                </a:solidFill>
              </a:rPr>
              <a:t>Content:</a:t>
            </a:r>
            <a:r>
              <a:rPr lang="en-US" sz="1600" dirty="0" smtClean="0"/>
              <a:t> </a:t>
            </a:r>
            <a:r>
              <a:rPr lang="en-US" sz="1600" dirty="0"/>
              <a:t>Content includes dashboards, views, reports, alert definitions, symptom definitions, and super metrics, and so on.</a:t>
            </a:r>
          </a:p>
          <a:p>
            <a:r>
              <a:rPr lang="en-US" sz="1600" dirty="0" smtClean="0"/>
              <a:t>•</a:t>
            </a:r>
            <a:r>
              <a:rPr lang="en-US" sz="1600" b="1" dirty="0" smtClean="0">
                <a:solidFill>
                  <a:schemeClr val="accent6"/>
                </a:solidFill>
              </a:rPr>
              <a:t>Administration</a:t>
            </a:r>
            <a:r>
              <a:rPr lang="en-US" sz="1600" b="1" dirty="0">
                <a:solidFill>
                  <a:schemeClr val="accent6"/>
                </a:solidFill>
              </a:rPr>
              <a:t>: </a:t>
            </a:r>
            <a:r>
              <a:rPr lang="en-US" sz="1600" dirty="0"/>
              <a:t>Provides the vehicle for </a:t>
            </a:r>
            <a:r>
              <a:rPr lang="en-US" sz="1600" dirty="0" smtClean="0"/>
              <a:t>administrative </a:t>
            </a:r>
            <a:r>
              <a:rPr lang="en-US" sz="1600" dirty="0"/>
              <a:t>tasks, such as product setup, installation of solutions, licensing, and user access configuration</a:t>
            </a:r>
            <a:r>
              <a:rPr lang="en-US" sz="1600" dirty="0" smtClean="0"/>
              <a:t>.“</a:t>
            </a: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078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8363" y="4445900"/>
            <a:ext cx="5608320" cy="555308"/>
          </a:xfrm>
        </p:spPr>
        <p:txBody>
          <a:bodyPr/>
          <a:lstStyle/>
          <a:p>
            <a:r>
              <a:rPr lang="en-US" sz="1600" dirty="0" smtClean="0"/>
              <a:t>3 badges Health, Risk, Efficiency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040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Health </a:t>
            </a:r>
            <a:r>
              <a:rPr lang="en-US" sz="1600" b="1" dirty="0">
                <a:solidFill>
                  <a:schemeClr val="accent1"/>
                </a:solidFill>
              </a:rPr>
              <a:t>Badge: </a:t>
            </a:r>
            <a:r>
              <a:rPr lang="en-US" sz="1600" dirty="0">
                <a:solidFill>
                  <a:srgbClr val="00B050"/>
                </a:solidFill>
              </a:rPr>
              <a:t>The Health badge answers the question "How is my system doing right now</a:t>
            </a:r>
            <a:r>
              <a:rPr lang="en-US" sz="1600" dirty="0" smtClean="0">
                <a:solidFill>
                  <a:srgbClr val="00B050"/>
                </a:solidFill>
              </a:rPr>
              <a:t>?"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249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>
                <a:solidFill>
                  <a:schemeClr val="accent1"/>
                </a:solidFill>
              </a:rPr>
              <a:t>Risk Badge:  The Risk Badge </a:t>
            </a:r>
            <a:r>
              <a:rPr lang="en-US" sz="1600" dirty="0">
                <a:solidFill>
                  <a:srgbClr val="00B050"/>
                </a:solidFill>
              </a:rPr>
              <a:t>indicates potential problems that might eventually degrade the performance of the system. Risk does not necessarily imply a current problem. Risk indicates problems that might require your attention in the near future, but not immediately.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240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00B050"/>
                </a:solidFill>
              </a:rPr>
              <a:t>Efficiency Badge: Efficiency badge </a:t>
            </a:r>
            <a:r>
              <a:rPr lang="en-US" sz="1600" dirty="0"/>
              <a:t>helps you identify optimization opportunities in your systems. Efficiency does not tell you about current or future performance problems, but tells you how to run a more efficient datacenter.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175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45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803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1378268"/>
          </a:xfrm>
        </p:spPr>
        <p:txBody>
          <a:bodyPr/>
          <a:lstStyle/>
          <a:p>
            <a:r>
              <a:rPr lang="en-US" sz="1600" dirty="0"/>
              <a:t>Graphical representation of the virtual environment (Cluster/host to </a:t>
            </a:r>
            <a:r>
              <a:rPr lang="en-US" sz="1600" dirty="0" err="1"/>
              <a:t>vm</a:t>
            </a:r>
            <a:r>
              <a:rPr lang="en-US" sz="1600" dirty="0"/>
              <a:t> to disk relationship)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735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2453381"/>
          </a:xfrm>
        </p:spPr>
        <p:txBody>
          <a:bodyPr/>
          <a:lstStyle/>
          <a:p>
            <a:r>
              <a:rPr lang="en-US" dirty="0" smtClean="0"/>
              <a:t>Heat Maps and Stress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639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61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45900"/>
            <a:ext cx="5608320" cy="3660458"/>
          </a:xfrm>
        </p:spPr>
        <p:txBody>
          <a:bodyPr/>
          <a:lstStyle/>
          <a:p>
            <a:r>
              <a:rPr lang="en-US" sz="1600" dirty="0"/>
              <a:t>VMworld each year comes up with these eye catching phrases like “no limits”  on </a:t>
            </a:r>
            <a:r>
              <a:rPr lang="en-US" sz="1600" dirty="0" smtClean="0"/>
              <a:t>what their  </a:t>
            </a:r>
            <a:r>
              <a:rPr lang="en-US" sz="1600" dirty="0"/>
              <a:t>VMware </a:t>
            </a:r>
            <a:r>
              <a:rPr lang="en-US" sz="1600" dirty="0" smtClean="0"/>
              <a:t>technology can do </a:t>
            </a:r>
            <a:r>
              <a:rPr lang="en-US" sz="1600" dirty="0"/>
              <a:t>or “ready for any”  </a:t>
            </a:r>
            <a:r>
              <a:rPr lang="en-US" sz="1600" dirty="0" smtClean="0"/>
              <a:t>like ready for any </a:t>
            </a:r>
            <a:r>
              <a:rPr lang="en-US" sz="1600" dirty="0"/>
              <a:t>IT </a:t>
            </a:r>
            <a:r>
              <a:rPr lang="en-US" sz="1600" dirty="0" smtClean="0"/>
              <a:t>disaster by implementing a recovery plan.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055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76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The report can be created into 2 formats.  PDF and CSV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258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859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List of Powered off VMs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495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CPU Configuration list  - provides host name, cores, CPU’s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041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035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930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Referencing Material and hands on </a:t>
            </a:r>
            <a:r>
              <a:rPr lang="en-US" sz="1600" dirty="0" smtClean="0"/>
              <a:t>labs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23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56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Contact and on-line survey information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2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672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93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79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Contact information and on-line survey. Survey is case sensitive.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2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2379" y="4445900"/>
            <a:ext cx="5608320" cy="4018943"/>
          </a:xfrm>
        </p:spPr>
        <p:txBody>
          <a:bodyPr/>
          <a:lstStyle/>
          <a:p>
            <a:r>
              <a:rPr lang="en-US" sz="1600" dirty="0" err="1" smtClean="0"/>
              <a:t>vRealize</a:t>
            </a:r>
            <a:r>
              <a:rPr lang="en-US" sz="1600" dirty="0" smtClean="0"/>
              <a:t> </a:t>
            </a:r>
            <a:r>
              <a:rPr lang="en-US" sz="1600" dirty="0"/>
              <a:t>Suite is comprised of 4 </a:t>
            </a:r>
            <a:r>
              <a:rPr lang="en-US" sz="1600" dirty="0" smtClean="0"/>
              <a:t>components</a:t>
            </a:r>
            <a:r>
              <a:rPr lang="en-US" sz="1600" dirty="0"/>
              <a:t> </a:t>
            </a:r>
            <a:r>
              <a:rPr lang="en-US" sz="1600" dirty="0" smtClean="0"/>
              <a:t>but you can use each one independently.   </a:t>
            </a:r>
            <a:r>
              <a:rPr lang="en-US" sz="1600" dirty="0"/>
              <a:t>Automation, Business for the Cloud, Log Insight and Operations </a:t>
            </a:r>
            <a:r>
              <a:rPr lang="en-US" sz="1600" dirty="0" smtClean="0"/>
              <a:t>Manager. </a:t>
            </a:r>
            <a:r>
              <a:rPr lang="en-US" sz="1600" dirty="0" err="1" smtClean="0"/>
              <a:t>vRealize</a:t>
            </a:r>
            <a:r>
              <a:rPr lang="en-US" sz="1600" dirty="0" smtClean="0"/>
              <a:t> </a:t>
            </a:r>
            <a:r>
              <a:rPr lang="en-US" sz="1600" dirty="0"/>
              <a:t>Operations (</a:t>
            </a:r>
            <a:r>
              <a:rPr lang="en-US" sz="1600" dirty="0" err="1"/>
              <a:t>vROps</a:t>
            </a:r>
            <a:r>
              <a:rPr lang="en-US" sz="1600" dirty="0"/>
              <a:t>) is the key tool for any VMware administrator to manage their virtual infrastructure. </a:t>
            </a:r>
            <a:r>
              <a:rPr lang="en-US" sz="1600" dirty="0" smtClean="0"/>
              <a:t>It is the </a:t>
            </a:r>
            <a:r>
              <a:rPr lang="en-US" sz="1600" dirty="0"/>
              <a:t>foundation of the entire </a:t>
            </a:r>
            <a:r>
              <a:rPr lang="en-US" sz="1600" dirty="0" smtClean="0"/>
              <a:t>suite</a:t>
            </a:r>
            <a:r>
              <a:rPr lang="en-US" sz="1600" dirty="0"/>
              <a:t> </a:t>
            </a:r>
            <a:r>
              <a:rPr lang="en-US" sz="1600" dirty="0" smtClean="0"/>
              <a:t>but the entire package unifies each software component.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8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93532"/>
            <a:ext cx="5608320" cy="409801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6600"/>
                </a:solidFill>
              </a:rPr>
              <a:t>Helps </a:t>
            </a:r>
            <a:r>
              <a:rPr lang="en-US" sz="1400" b="1" dirty="0">
                <a:solidFill>
                  <a:srgbClr val="FF6600"/>
                </a:solidFill>
              </a:rPr>
              <a:t>you be in control of your apps, desktops or any IT functions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6600"/>
                </a:solidFill>
              </a:rPr>
              <a:t>Servers </a:t>
            </a:r>
            <a:r>
              <a:rPr lang="en-US" sz="1400" b="1" dirty="0">
                <a:solidFill>
                  <a:srgbClr val="FF6600"/>
                </a:solidFill>
              </a:rPr>
              <a:t>can be easily managed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6600"/>
                </a:solidFill>
              </a:rPr>
              <a:t>One </a:t>
            </a:r>
            <a:r>
              <a:rPr lang="en-US" sz="1400" b="1" dirty="0">
                <a:solidFill>
                  <a:srgbClr val="FF6600"/>
                </a:solidFill>
              </a:rPr>
              <a:t>solution for both DevOps and production environments</a:t>
            </a:r>
          </a:p>
          <a:p>
            <a:r>
              <a:rPr lang="en-US" sz="1400" dirty="0" smtClean="0"/>
              <a:t>DevOps </a:t>
            </a:r>
            <a:r>
              <a:rPr lang="en-US" sz="1400" dirty="0"/>
              <a:t>is the high-level </a:t>
            </a:r>
            <a:r>
              <a:rPr lang="en-US" sz="1400" dirty="0" smtClean="0"/>
              <a:t>collaboration between </a:t>
            </a:r>
            <a:r>
              <a:rPr lang="en-US" sz="1400" dirty="0"/>
              <a:t>development teams and operations teams.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6600"/>
                </a:solidFill>
              </a:rPr>
              <a:t>Hurray</a:t>
            </a:r>
            <a:r>
              <a:rPr lang="en-US" sz="1400" b="1" dirty="0">
                <a:solidFill>
                  <a:srgbClr val="FF6600"/>
                </a:solidFill>
              </a:rPr>
              <a:t>!</a:t>
            </a:r>
            <a:r>
              <a:rPr lang="en-US" sz="1400" b="1" dirty="0" smtClean="0">
                <a:solidFill>
                  <a:srgbClr val="FF6600"/>
                </a:solidFill>
              </a:rPr>
              <a:t> </a:t>
            </a:r>
            <a:r>
              <a:rPr lang="en-US" sz="1400" b="1" dirty="0">
                <a:solidFill>
                  <a:srgbClr val="FF6600"/>
                </a:solidFill>
              </a:rPr>
              <a:t>development and production in sync.</a:t>
            </a:r>
          </a:p>
          <a:p>
            <a:r>
              <a:rPr lang="en-US" sz="1400" dirty="0"/>
              <a:t>It streamlines your environment so that development and production stays in sync.  How many times do you say “it worked on the development server but not on prod</a:t>
            </a:r>
            <a:r>
              <a:rPr lang="en-US" sz="1400" dirty="0" smtClean="0"/>
              <a:t>”  </a:t>
            </a:r>
            <a:r>
              <a:rPr lang="en-US" sz="1400" dirty="0" err="1" smtClean="0"/>
              <a:t>vRealize</a:t>
            </a:r>
            <a:r>
              <a:rPr lang="en-US" sz="1400" dirty="0" smtClean="0"/>
              <a:t> Automation eliminates that from happening by the synchronization </a:t>
            </a:r>
            <a:r>
              <a:rPr lang="en-US" sz="1400" dirty="0"/>
              <a:t>process.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1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306128"/>
          </a:xfrm>
        </p:spPr>
        <p:txBody>
          <a:bodyPr/>
          <a:lstStyle/>
          <a:p>
            <a:r>
              <a:rPr lang="en-US" sz="1600" dirty="0" err="1" smtClean="0">
                <a:solidFill>
                  <a:srgbClr val="FF6600"/>
                </a:solidFill>
              </a:rPr>
              <a:t>vRealize</a:t>
            </a:r>
            <a:r>
              <a:rPr lang="en-US" sz="1600" dirty="0" smtClean="0">
                <a:solidFill>
                  <a:srgbClr val="FF6600"/>
                </a:solidFill>
              </a:rPr>
              <a:t> automation improves IT agility.  But what is Agility? Agility</a:t>
            </a:r>
            <a:r>
              <a:rPr lang="en-US" sz="1600" dirty="0" smtClean="0"/>
              <a:t> </a:t>
            </a:r>
            <a:r>
              <a:rPr lang="en-US" sz="1600" dirty="0"/>
              <a:t>is a term that is used to measure how fast IT will respond to </a:t>
            </a:r>
            <a:r>
              <a:rPr lang="en-US" sz="1600" dirty="0" smtClean="0"/>
              <a:t>changes</a:t>
            </a:r>
            <a:r>
              <a:rPr lang="en-US" sz="1600" dirty="0"/>
              <a:t>. </a:t>
            </a:r>
            <a:endParaRPr lang="en-US" sz="1600" dirty="0" smtClean="0"/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3710-F183-45BA-97B0-145217C411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8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6667-472F-42B2-9211-95353737642D}" type="datetime8">
              <a:rPr lang="en-US" smtClean="0"/>
              <a:t>6/20/2016 2:38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Organizational Identity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5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3A67-11E8-4D8B-8EE5-E2532A960CE8}" type="datetime8">
              <a:rPr lang="en-US" smtClean="0"/>
              <a:t>6/20/2016 2:38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Organizational Identity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5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AE56-054B-438C-9919-C28F81B22EF6}" type="datetime8">
              <a:rPr lang="en-US" smtClean="0"/>
              <a:t>6/20/2016 2:38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Organizational Identity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21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Fade on Path">
    <p:bg>
      <p:bgPr>
        <a:gradFill>
          <a:gsLst>
            <a:gs pos="0">
              <a:srgbClr val="FFFFFF"/>
            </a:gs>
            <a:gs pos="28000">
              <a:srgbClr val="FEFEFE"/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12125"/>
            <a:ext cx="11541512" cy="2895600"/>
          </a:xfrm>
          <a:prstGeom prst="rect">
            <a:avLst/>
          </a:prstGeom>
          <a:gradFill flip="none" rotWithShape="1">
            <a:gsLst>
              <a:gs pos="36000">
                <a:schemeClr val="accent2">
                  <a:lumMod val="85000"/>
                </a:schemeClr>
              </a:gs>
              <a:gs pos="0">
                <a:schemeClr val="accent2">
                  <a:lumMod val="50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1091398"/>
            <a:ext cx="7086600" cy="584775"/>
          </a:xfrm>
        </p:spPr>
        <p:txBody>
          <a:bodyPr anchor="t">
            <a:noAutofit/>
          </a:bodyPr>
          <a:lstStyle>
            <a:lvl1pPr>
              <a:defRPr sz="3800" b="1">
                <a:gradFill>
                  <a:gsLst>
                    <a:gs pos="0">
                      <a:schemeClr val="accent2">
                        <a:lumMod val="85000"/>
                      </a:schemeClr>
                    </a:gs>
                    <a:gs pos="100000">
                      <a:schemeClr val="accent2">
                        <a:lumMod val="85000"/>
                      </a:schemeClr>
                    </a:gs>
                  </a:gsLst>
                  <a:lin ang="0" scaled="1"/>
                </a:gra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267200" y="2194560"/>
            <a:ext cx="7086600" cy="21084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8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None/>
              <a:defRPr sz="28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buNone/>
              <a:defRPr sz="28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buNone/>
              <a:defRPr sz="28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buNone/>
              <a:defRPr sz="28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buNone/>
              <a:defRPr sz="28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buNone/>
              <a:defRPr sz="28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buNone/>
              <a:defRPr sz="28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buNone/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14400" y="0"/>
            <a:ext cx="2390503" cy="4645152"/>
          </a:xfrm>
          <a:effectLst>
            <a:glow rad="101600">
              <a:srgbClr val="FFFFFF">
                <a:alpha val="40000"/>
              </a:srgbClr>
            </a:glow>
            <a:reflection blurRad="6350" stA="50000" endA="300" endPos="55000" dir="5400000" sy="-100000" algn="bl" rotWithShape="0"/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2565117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</a:t>
            </a:r>
            <a:r>
              <a:rPr lang="en-US" sz="1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short phrases.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the sample image, select the picture and delete it. Now click the Pictures icon in the placeholder to insert your own image.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  <a:p>
            <a:pPr>
              <a:spcBef>
                <a:spcPts val="600"/>
              </a:spcBef>
            </a:pPr>
            <a:endParaRPr lang="en-US" sz="1600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76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353E-6 L -0.86666 3.78353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 build="p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7809-B8F4-4B63-A511-A807D81BEB45}" type="datetime8">
              <a:rPr lang="en-US" smtClean="0"/>
              <a:t>6/20/2016 2:38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Organizational Identity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07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CAA8-6704-435E-92EF-54623235B638}" type="datetime8">
              <a:rPr lang="en-US" smtClean="0"/>
              <a:t>6/20/2016 2:38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Organizational Identity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359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0C78-9B4E-4EEE-91EF-35881A48D348}" type="datetime8">
              <a:rPr lang="en-US" smtClean="0"/>
              <a:t>6/20/2016 2:38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Organizational Identity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39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6D8DC-405F-4391-94D2-035675DB0B88}" type="datetime8">
              <a:rPr lang="en-US" smtClean="0"/>
              <a:t>6/20/2016 2:38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Organizational Identity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929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7607-DF63-4669-90F3-547101C2122E}" type="datetime8">
              <a:rPr lang="en-US" smtClean="0"/>
              <a:t>6/20/2016 2:38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Organizational Identity Task Force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04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F2CE-7417-42F3-98A7-6F977F759882}" type="datetime8">
              <a:rPr lang="en-US" smtClean="0"/>
              <a:t>6/20/2016 2:38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Organizational Identity Task Force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62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A4DE6-51CA-4A6E-BF83-1E9BB6C806FC}" type="datetime8">
              <a:rPr lang="en-US" smtClean="0"/>
              <a:t>6/20/2016 2:38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Organizational Identity Task Force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2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8DAD-9C90-4E99-AF56-70D5CEEB789A}" type="datetime8">
              <a:rPr lang="en-US" smtClean="0"/>
              <a:t>6/20/2016 2:38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Organizational Identity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54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FB98-AB89-42B8-8D18-5064C45ADAB3}" type="datetime8">
              <a:rPr lang="en-US" smtClean="0"/>
              <a:t>6/20/2016 2:38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Organizational Identity Task Force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54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9F129BE-32B9-4B25-A892-CB73F9F928AE}" type="datetime8">
              <a:rPr lang="en-US" smtClean="0"/>
              <a:t>6/20/2016 2:38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Organizational Identity Task Force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4EBABB-164C-4B21-A7DC-1011164A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47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B7DC-5CC0-4DCE-B415-75AE1860BBCE}" type="datetime8">
              <a:rPr lang="en-US" smtClean="0"/>
              <a:t>6/20/2016 2:38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Organizational Identity Task Force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5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B635-BF98-4C3E-AC28-F7849B0B6DA3}" type="datetime8">
              <a:rPr lang="en-US" smtClean="0"/>
              <a:t>6/20/2016 2:38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Organizational Identity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90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E487-97CF-4647-9D82-B35B1FBB7045}" type="datetime8">
              <a:rPr lang="en-US" smtClean="0"/>
              <a:t>6/20/2016 2:38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Organizational Identity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31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85F-9C2D-41E3-B024-5E8E8120827A}" type="datetime8">
              <a:rPr lang="en-US" smtClean="0"/>
              <a:t>6/20/2016 2:38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Organizational Identity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939C-C828-4930-8BC0-C36317F39004}" type="datetime8">
              <a:rPr lang="en-US" smtClean="0"/>
              <a:t>6/20/2016 2:38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Organizational Identity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4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85AA-0876-47C0-A37D-F113FD77D727}" type="datetime8">
              <a:rPr lang="en-US" smtClean="0"/>
              <a:t>6/20/2016 2:38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Organizational Identity Task Force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42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511D-C0C3-4E2F-AFAC-1BED68D4CED4}" type="datetime8">
              <a:rPr lang="en-US" smtClean="0"/>
              <a:t>6/20/2016 2:38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Organizational Identity Task Force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2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7551-FAAE-4E22-BD70-0CC68B36F4B3}" type="datetime8">
              <a:rPr lang="en-US" smtClean="0"/>
              <a:t>6/20/2016 2:38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Organizational Identity Task Force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5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BDFC7-D312-4F9E-8303-E5D616A0B0A1}" type="datetime8">
              <a:rPr lang="en-US" smtClean="0"/>
              <a:t>6/20/2016 2:38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Organizational Identity Task Force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61E7-0692-48FE-BF99-5E177F86DD76}" type="datetime8">
              <a:rPr lang="en-US" smtClean="0"/>
              <a:t>6/20/2016 2:38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Organizational Identity Task Force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2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16E8-6565-4C19-8533-65DF459EF0CD}" type="datetime8">
              <a:rPr lang="en-US" smtClean="0"/>
              <a:t>6/20/2016 2:38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Organizational Identity Task Force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6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F7ED2-8330-4083-BCCA-EE14AB43DDB6}" type="datetime8">
              <a:rPr lang="en-US" smtClean="0"/>
              <a:t>6/20/2016 2:38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Organizational Identity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EBABB-164C-4B21-A7DC-1011164A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5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29C549C-4E0F-4D95-AC53-28496F85A965}" type="datetime8">
              <a:rPr lang="en-US" smtClean="0"/>
              <a:t>6/20/2016 2:38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Organizational Identity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04EBABB-164C-4B21-A7DC-1011164A546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9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://www.vmware.com/products/vrealize-business-for-cloud/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hyperlink" Target="http://www.vmware.com/products/vrealize-log-insight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mware.com/products/vrealize-automation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5.xml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://labs.hol.vmware.com/" TargetMode="External"/><Relationship Id="rId4" Type="http://schemas.openxmlformats.org/officeDocument/2006/relationships/hyperlink" Target="http://www.vmware.com/go/getmore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tags" Target="../tags/tag12.xml"/><Relationship Id="rId7" Type="http://schemas.openxmlformats.org/officeDocument/2006/relationships/oleObject" Target="../embeddings/oleObject4.bin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38.xml"/><Relationship Id="rId5" Type="http://schemas.openxmlformats.org/officeDocument/2006/relationships/slideLayout" Target="../slideLayouts/slideLayout25.xml"/><Relationship Id="rId4" Type="http://schemas.openxmlformats.org/officeDocument/2006/relationships/tags" Target="../tags/tag13.xml"/><Relationship Id="rId9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mcalvanese@vmware.com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Relationship Id="rId6" Type="http://schemas.openxmlformats.org/officeDocument/2006/relationships/hyperlink" Target="mailto:davisd@vmware.com" TargetMode="External"/><Relationship Id="rId5" Type="http://schemas.openxmlformats.org/officeDocument/2006/relationships/hyperlink" Target="https://goo.gl/9B1Vq2" TargetMode="External"/><Relationship Id="rId4" Type="http://schemas.openxmlformats.org/officeDocument/2006/relationships/hyperlink" Target="mailto:hejnamc@buffalostate.edu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6.xml"/><Relationship Id="rId7" Type="http://schemas.openxmlformats.org/officeDocument/2006/relationships/oleObject" Target="../embeddings/oleObject2.bin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5.xml"/><Relationship Id="rId4" Type="http://schemas.openxmlformats.org/officeDocument/2006/relationships/tags" Target="../tags/tag7.xml"/><Relationship Id="rId9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9.xml"/><Relationship Id="rId7" Type="http://schemas.openxmlformats.org/officeDocument/2006/relationships/oleObject" Target="../embeddings/oleObject3.bin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5.xml"/><Relationship Id="rId4" Type="http://schemas.openxmlformats.org/officeDocument/2006/relationships/tags" Target="../tags/tag10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goo.gl/9B1Vq2" TargetMode="External"/><Relationship Id="rId4" Type="http://schemas.openxmlformats.org/officeDocument/2006/relationships/hyperlink" Target="mailto:hejnamc@buffalostate.ed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youtube.com/watch?v=eqSvPmuY9a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mware.com/products/vrealize-automatio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730"/>
            <a:ext cx="2649682" cy="60942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849301" y="6439257"/>
            <a:ext cx="3268214" cy="365125"/>
          </a:xfrm>
        </p:spPr>
        <p:txBody>
          <a:bodyPr/>
          <a:lstStyle/>
          <a:p>
            <a:pPr algn="r"/>
            <a:fld id="{006A551A-816F-4D8D-ABF0-56F72CB843E0}" type="datetime8">
              <a:rPr lang="en-US" sz="1800" b="1" smtClean="0"/>
              <a:t>6/20/2016 2:38 PM</a:t>
            </a:fld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20590" y="6435050"/>
            <a:ext cx="309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VMware </a:t>
            </a:r>
            <a:r>
              <a:rPr lang="en-US" b="1" dirty="0" err="1">
                <a:solidFill>
                  <a:schemeClr val="bg1"/>
                </a:solidFill>
              </a:rPr>
              <a:t>vRealize</a:t>
            </a:r>
            <a:r>
              <a:rPr lang="en-US" b="1" dirty="0">
                <a:solidFill>
                  <a:schemeClr val="bg1"/>
                </a:solidFill>
              </a:rPr>
              <a:t> Cloud Suite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3184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6600"/>
                </a:solidFill>
              </a:rPr>
              <a:t>Do you REALIZE your situation?</a:t>
            </a:r>
          </a:p>
          <a:p>
            <a:pPr algn="ctr"/>
            <a:r>
              <a:rPr lang="en-US" sz="3600" b="1" dirty="0" smtClean="0">
                <a:solidFill>
                  <a:srgbClr val="FF6600"/>
                </a:solidFill>
              </a:rPr>
              <a:t>VMware </a:t>
            </a:r>
            <a:r>
              <a:rPr lang="en-US" sz="3600" b="1" dirty="0" err="1">
                <a:solidFill>
                  <a:srgbClr val="FF6600"/>
                </a:solidFill>
              </a:rPr>
              <a:t>vRealize</a:t>
            </a:r>
            <a:r>
              <a:rPr lang="en-US" sz="3600" b="1" dirty="0">
                <a:solidFill>
                  <a:srgbClr val="FF6600"/>
                </a:solidFill>
              </a:rPr>
              <a:t> Cloud Suite</a:t>
            </a:r>
          </a:p>
        </p:txBody>
      </p:sp>
      <p:sp>
        <p:nvSpPr>
          <p:cNvPr id="5" name="Rectangle 4"/>
          <p:cNvSpPr/>
          <p:nvPr/>
        </p:nvSpPr>
        <p:spPr>
          <a:xfrm>
            <a:off x="-1" y="1420272"/>
            <a:ext cx="1219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Maria C. Garrity; MS Ed, MCP and ITIL Certified</a:t>
            </a:r>
          </a:p>
          <a:p>
            <a:pPr algn="ctr"/>
            <a:r>
              <a:rPr lang="en-US" sz="2400" b="1" dirty="0" smtClean="0"/>
              <a:t>Individual Development Award (IDA) </a:t>
            </a:r>
            <a:r>
              <a:rPr lang="en-US" sz="2400" b="1" dirty="0"/>
              <a:t>Recipient </a:t>
            </a:r>
          </a:p>
          <a:p>
            <a:pPr algn="ctr"/>
            <a:r>
              <a:rPr lang="en-US" sz="2400" b="1" i="1" dirty="0" smtClean="0"/>
              <a:t>Sr. Systems Programmer</a:t>
            </a:r>
          </a:p>
          <a:p>
            <a:pPr algn="ctr"/>
            <a:r>
              <a:rPr lang="en-US" sz="2400" b="1" i="1" dirty="0" smtClean="0"/>
              <a:t>SUNY Buffalo State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71" y="3051488"/>
            <a:ext cx="4650811" cy="32053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591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730"/>
            <a:ext cx="2649682" cy="60942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849301" y="6439257"/>
            <a:ext cx="3268214" cy="365125"/>
          </a:xfrm>
        </p:spPr>
        <p:txBody>
          <a:bodyPr/>
          <a:lstStyle/>
          <a:p>
            <a:pPr algn="ctr"/>
            <a:fld id="{F557BDC3-BEE1-4642-A1AF-53D2A97DF719}" type="datetime8">
              <a:rPr lang="en-US" sz="1800" b="1" smtClean="0"/>
              <a:t>6/20/2016 2:38 PM</a:t>
            </a:fld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20590" y="6435050"/>
            <a:ext cx="309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VMware </a:t>
            </a:r>
            <a:r>
              <a:rPr lang="en-US" b="1" dirty="0" err="1">
                <a:solidFill>
                  <a:schemeClr val="bg1"/>
                </a:solidFill>
              </a:rPr>
              <a:t>vRealize</a:t>
            </a:r>
            <a:r>
              <a:rPr lang="en-US" b="1" dirty="0">
                <a:solidFill>
                  <a:schemeClr val="bg1"/>
                </a:solidFill>
              </a:rPr>
              <a:t> Cloud Suite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97678"/>
            <a:ext cx="11513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Calendar, Inbox, News all on one dashboard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164" y="461346"/>
            <a:ext cx="9549244" cy="573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2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730"/>
            <a:ext cx="2649682" cy="60942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849301" y="6439257"/>
            <a:ext cx="3268214" cy="365125"/>
          </a:xfrm>
        </p:spPr>
        <p:txBody>
          <a:bodyPr/>
          <a:lstStyle/>
          <a:p>
            <a:pPr algn="ctr"/>
            <a:fld id="{8221505F-4006-4620-A39F-43BE90F87BF2}" type="datetime8">
              <a:rPr lang="en-US" sz="1800" b="1" smtClean="0"/>
              <a:t>6/20/2016 2:38 PM</a:t>
            </a:fld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20590" y="6435050"/>
            <a:ext cx="309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VMware </a:t>
            </a:r>
            <a:r>
              <a:rPr lang="en-US" b="1" dirty="0" err="1">
                <a:solidFill>
                  <a:schemeClr val="bg1"/>
                </a:solidFill>
              </a:rPr>
              <a:t>vRealize</a:t>
            </a:r>
            <a:r>
              <a:rPr lang="en-US" b="1" dirty="0">
                <a:solidFill>
                  <a:schemeClr val="bg1"/>
                </a:solidFill>
              </a:rPr>
              <a:t> Cloud Suite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255" y="81291"/>
            <a:ext cx="11513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Catalog of Services and Software to deploy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83" y="505474"/>
            <a:ext cx="9528030" cy="56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7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730"/>
            <a:ext cx="2649682" cy="60942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849301" y="6439257"/>
            <a:ext cx="3268214" cy="365125"/>
          </a:xfrm>
        </p:spPr>
        <p:txBody>
          <a:bodyPr/>
          <a:lstStyle/>
          <a:p>
            <a:pPr algn="ctr"/>
            <a:fld id="{DA20AD89-5C4E-4408-A122-6A9C3074C441}" type="datetime8">
              <a:rPr lang="en-US" sz="1800" b="1" smtClean="0"/>
              <a:t>6/20/2016 2:38 PM</a:t>
            </a:fld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20590" y="6435050"/>
            <a:ext cx="309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VMware </a:t>
            </a:r>
            <a:r>
              <a:rPr lang="en-US" b="1" dirty="0" err="1">
                <a:solidFill>
                  <a:schemeClr val="bg1"/>
                </a:solidFill>
              </a:rPr>
              <a:t>vRealize</a:t>
            </a:r>
            <a:r>
              <a:rPr lang="en-US" b="1" dirty="0">
                <a:solidFill>
                  <a:schemeClr val="bg1"/>
                </a:solidFill>
              </a:rPr>
              <a:t> Cloud Suite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255" y="81291"/>
            <a:ext cx="11513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Provides the blueprint, description and cost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64" y="483584"/>
            <a:ext cx="9340561" cy="556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25" y="802640"/>
            <a:ext cx="11451266" cy="584775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What is </a:t>
            </a:r>
            <a:r>
              <a:rPr lang="en-US" sz="3200" dirty="0" err="1">
                <a:solidFill>
                  <a:schemeClr val="tx1"/>
                </a:solidFill>
              </a:rPr>
              <a:t>vRealize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Business for the Cloud?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1520190"/>
            <a:ext cx="11557591" cy="2308324"/>
          </a:xfr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It automates </a:t>
            </a:r>
            <a:r>
              <a:rPr lang="en-US" sz="2400" dirty="0"/>
              <a:t>cloud </a:t>
            </a:r>
            <a:r>
              <a:rPr lang="en-US" sz="2400" dirty="0" smtClean="0"/>
              <a:t>costing, delivering </a:t>
            </a:r>
            <a:r>
              <a:rPr lang="en-US" sz="2400" dirty="0"/>
              <a:t>the insight you need to efficiently </a:t>
            </a:r>
            <a:r>
              <a:rPr lang="en-US" sz="2400" dirty="0" smtClean="0"/>
              <a:t>manage </a:t>
            </a:r>
            <a:r>
              <a:rPr lang="en-US" sz="2400" dirty="0"/>
              <a:t>cloud </a:t>
            </a:r>
            <a:r>
              <a:rPr lang="en-US" sz="2400" dirty="0" smtClean="0"/>
              <a:t>environments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You </a:t>
            </a:r>
            <a:r>
              <a:rPr lang="en-US" sz="2200" dirty="0"/>
              <a:t>can track your </a:t>
            </a:r>
            <a:r>
              <a:rPr lang="en-US" sz="2200" dirty="0" smtClean="0"/>
              <a:t>cloud costs from </a:t>
            </a:r>
            <a:r>
              <a:rPr lang="en-US" sz="2200" dirty="0"/>
              <a:t>a single pane of glass</a:t>
            </a:r>
            <a:r>
              <a:rPr lang="en-US" sz="2200" dirty="0" smtClean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You </a:t>
            </a:r>
            <a:r>
              <a:rPr lang="en-US" sz="2200" dirty="0"/>
              <a:t>can track cloud </a:t>
            </a:r>
            <a:r>
              <a:rPr lang="en-US" sz="2200" dirty="0" smtClean="0"/>
              <a:t>consumption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8646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730"/>
            <a:ext cx="2649682" cy="60942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849301" y="6439257"/>
            <a:ext cx="3268214" cy="365125"/>
          </a:xfrm>
        </p:spPr>
        <p:txBody>
          <a:bodyPr/>
          <a:lstStyle/>
          <a:p>
            <a:pPr algn="ctr"/>
            <a:fld id="{F8F13046-7890-4945-B928-348C09D7F6B5}" type="datetime8">
              <a:rPr lang="en-US" sz="1800" b="1" smtClean="0"/>
              <a:t>6/20/2016 2:38 PM</a:t>
            </a:fld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20590" y="6435050"/>
            <a:ext cx="309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VMware </a:t>
            </a:r>
            <a:r>
              <a:rPr lang="en-US" b="1" dirty="0" err="1">
                <a:solidFill>
                  <a:schemeClr val="bg1"/>
                </a:solidFill>
              </a:rPr>
              <a:t>vRealize</a:t>
            </a:r>
            <a:r>
              <a:rPr lang="en-US" b="1" dirty="0">
                <a:solidFill>
                  <a:schemeClr val="bg1"/>
                </a:solidFill>
              </a:rPr>
              <a:t> Cloud Suite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761581"/>
            <a:ext cx="8598477" cy="52027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850114"/>
            <a:ext cx="12117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/>
              <a:t>You can receive more information at </a:t>
            </a:r>
            <a:r>
              <a:rPr lang="en-US" dirty="0">
                <a:hlinkClick r:id="rId5"/>
              </a:rPr>
              <a:t>http://www.vmware.com/products/vrealize-business-for-cloud/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97678"/>
            <a:ext cx="11513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What is Cloud Costing? It’s a database management breakdown of all cloud hosting services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25" y="802640"/>
            <a:ext cx="11451266" cy="584775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What is </a:t>
            </a:r>
            <a:r>
              <a:rPr lang="en-US" sz="3200" dirty="0" err="1">
                <a:solidFill>
                  <a:schemeClr val="tx1"/>
                </a:solidFill>
              </a:rPr>
              <a:t>vRealize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Log Insight?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1520190"/>
            <a:ext cx="11557591" cy="1908215"/>
          </a:xfr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Real time log management </a:t>
            </a:r>
            <a:r>
              <a:rPr lang="en-US" sz="2200" dirty="0" smtClean="0"/>
              <a:t>and </a:t>
            </a:r>
            <a:r>
              <a:rPr lang="en-US" sz="2200" dirty="0"/>
              <a:t>analysis</a:t>
            </a:r>
            <a:r>
              <a:rPr lang="en-US" sz="2200" dirty="0" smtClean="0"/>
              <a:t>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Delivers highly </a:t>
            </a:r>
            <a:r>
              <a:rPr lang="en-US" sz="2200" dirty="0"/>
              <a:t>scalable log management </a:t>
            </a:r>
            <a:endParaRPr lang="en-US" sz="22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Scalable </a:t>
            </a:r>
            <a:r>
              <a:rPr lang="en-US" sz="2200" dirty="0"/>
              <a:t>log analytics and log </a:t>
            </a:r>
            <a:r>
              <a:rPr lang="en-US" sz="2200" dirty="0" smtClean="0"/>
              <a:t>management</a:t>
            </a:r>
          </a:p>
          <a:p>
            <a:pPr lvl="0"/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4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730"/>
            <a:ext cx="2649682" cy="60942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849301" y="6439257"/>
            <a:ext cx="3268214" cy="365125"/>
          </a:xfrm>
        </p:spPr>
        <p:txBody>
          <a:bodyPr/>
          <a:lstStyle/>
          <a:p>
            <a:pPr algn="ctr"/>
            <a:fld id="{398ED4C2-C81B-4010-BD40-5DAE255740D3}" type="datetime8">
              <a:rPr lang="en-US" sz="1800" b="1" smtClean="0"/>
              <a:t>6/20/2016 2:38 PM</a:t>
            </a:fld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20590" y="6435050"/>
            <a:ext cx="309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VMware </a:t>
            </a:r>
            <a:r>
              <a:rPr lang="en-US" b="1" dirty="0" err="1">
                <a:solidFill>
                  <a:schemeClr val="bg1"/>
                </a:solidFill>
              </a:rPr>
              <a:t>vRealize</a:t>
            </a:r>
            <a:r>
              <a:rPr lang="en-US" b="1" dirty="0">
                <a:solidFill>
                  <a:schemeClr val="bg1"/>
                </a:solidFill>
              </a:rPr>
              <a:t> Cloud Suite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97678"/>
            <a:ext cx="11513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Dashboard of Log Insight. Powerful real time log management in a graphical view 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33" y="467010"/>
            <a:ext cx="10032885" cy="53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730"/>
            <a:ext cx="2649682" cy="60942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849301" y="6439257"/>
            <a:ext cx="3268214" cy="365125"/>
          </a:xfrm>
        </p:spPr>
        <p:txBody>
          <a:bodyPr/>
          <a:lstStyle/>
          <a:p>
            <a:pPr algn="ctr"/>
            <a:fld id="{7527F5E8-E382-4F55-91A4-18FE593AE98C}" type="datetime8">
              <a:rPr lang="en-US" sz="1800" b="1" smtClean="0"/>
              <a:t>6/20/2016 2:38 PM</a:t>
            </a:fld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20590" y="6435050"/>
            <a:ext cx="309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VMware </a:t>
            </a:r>
            <a:r>
              <a:rPr lang="en-US" b="1" dirty="0" err="1">
                <a:solidFill>
                  <a:schemeClr val="bg1"/>
                </a:solidFill>
              </a:rPr>
              <a:t>vRealize</a:t>
            </a:r>
            <a:r>
              <a:rPr lang="en-US" b="1" dirty="0">
                <a:solidFill>
                  <a:schemeClr val="bg1"/>
                </a:solidFill>
              </a:rPr>
              <a:t> Cloud Suite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97678"/>
            <a:ext cx="11513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Search for key words like SCSI performance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47" y="586294"/>
            <a:ext cx="100679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730"/>
            <a:ext cx="2649682" cy="60942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849301" y="6439257"/>
            <a:ext cx="3268214" cy="365125"/>
          </a:xfrm>
        </p:spPr>
        <p:txBody>
          <a:bodyPr/>
          <a:lstStyle/>
          <a:p>
            <a:pPr algn="ctr"/>
            <a:fld id="{322AD0C4-1482-46A3-8D90-C2CA45B847AE}" type="datetime8">
              <a:rPr lang="en-US" sz="1800" b="1" smtClean="0"/>
              <a:t>6/20/2016 2:38 PM</a:t>
            </a:fld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20590" y="6435050"/>
            <a:ext cx="309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VMware </a:t>
            </a:r>
            <a:r>
              <a:rPr lang="en-US" b="1" dirty="0" err="1">
                <a:solidFill>
                  <a:schemeClr val="bg1"/>
                </a:solidFill>
              </a:rPr>
              <a:t>vRealize</a:t>
            </a:r>
            <a:r>
              <a:rPr lang="en-US" b="1" dirty="0">
                <a:solidFill>
                  <a:schemeClr val="bg1"/>
                </a:solidFill>
              </a:rPr>
              <a:t> Cloud Suite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850114"/>
            <a:ext cx="12117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/>
              <a:t>You can receive more information at </a:t>
            </a:r>
            <a:r>
              <a:rPr lang="en-US" dirty="0">
                <a:hlinkClick r:id="rId4"/>
              </a:rPr>
              <a:t>http://www.vmware.com/products/vrealize-log-insight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97678"/>
            <a:ext cx="11513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Results over past 5 minutes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93" y="586294"/>
            <a:ext cx="11240582" cy="526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9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25" y="802640"/>
            <a:ext cx="11451266" cy="584775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What is </a:t>
            </a:r>
            <a:r>
              <a:rPr lang="en-US" sz="3200" dirty="0" err="1">
                <a:solidFill>
                  <a:schemeClr val="tx1"/>
                </a:solidFill>
              </a:rPr>
              <a:t>vRealize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Operations Manager?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1520190"/>
            <a:ext cx="11557591" cy="4124206"/>
          </a:xfr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Provides health</a:t>
            </a:r>
            <a:r>
              <a:rPr lang="en-US" sz="2200" dirty="0"/>
              <a:t>, performance, </a:t>
            </a:r>
            <a:r>
              <a:rPr lang="en-US" sz="2200" dirty="0" smtClean="0"/>
              <a:t>and capacity management </a:t>
            </a:r>
            <a:r>
              <a:rPr lang="en-US" sz="2200" dirty="0"/>
              <a:t>with predictive analytics</a:t>
            </a:r>
            <a:r>
              <a:rPr lang="en-US" sz="2200" dirty="0" smtClean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/>
              <a:t>Provides unified IT management to gain comprehensive visibility in one place and across applications, storage, and network devices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Increases </a:t>
            </a:r>
            <a:r>
              <a:rPr lang="en-US" sz="2400" dirty="0"/>
              <a:t>efficiency by streamlining key IT processes with out-of-the-box and customizable </a:t>
            </a:r>
            <a:r>
              <a:rPr lang="en-US" sz="2400" dirty="0" smtClean="0"/>
              <a:t>policies</a:t>
            </a:r>
            <a:endParaRPr lang="en-US" sz="22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lvl="0"/>
            <a:endParaRPr lang="en-US" sz="2200" dirty="0" smtClean="0">
              <a:solidFill>
                <a:schemeClr val="tx1"/>
              </a:solidFill>
            </a:endParaRPr>
          </a:p>
          <a:p>
            <a:pPr lvl="0"/>
            <a:r>
              <a:rPr lang="en-US" sz="2200" dirty="0" smtClean="0">
                <a:solidFill>
                  <a:schemeClr val="tx1"/>
                </a:solidFill>
              </a:rPr>
              <a:t>You can receive </a:t>
            </a:r>
            <a:r>
              <a:rPr lang="en-US" sz="2200" dirty="0">
                <a:solidFill>
                  <a:schemeClr val="tx1"/>
                </a:solidFill>
              </a:rPr>
              <a:t>more information at </a:t>
            </a:r>
            <a:r>
              <a:rPr lang="en-US" sz="2200" dirty="0">
                <a:solidFill>
                  <a:schemeClr val="tx1"/>
                </a:solidFill>
                <a:hlinkClick r:id="rId3"/>
              </a:rPr>
              <a:t>http://www.vmware.com/products/vrealize-operations</a:t>
            </a:r>
            <a:r>
              <a:rPr lang="en-US" sz="2200" dirty="0" smtClean="0">
                <a:solidFill>
                  <a:schemeClr val="tx1"/>
                </a:solidFill>
                <a:hlinkClick r:id="rId3"/>
              </a:rPr>
              <a:t>/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</a:p>
          <a:p>
            <a:pPr lvl="0"/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9"/>
            <a:ext cx="10058400" cy="826798"/>
          </a:xfrm>
        </p:spPr>
        <p:txBody>
          <a:bodyPr/>
          <a:lstStyle/>
          <a:p>
            <a:pPr algn="ctr"/>
            <a:r>
              <a:rPr lang="en-US" b="1" dirty="0"/>
              <a:t>Have you </a:t>
            </a:r>
            <a:r>
              <a:rPr lang="en-US" b="1" dirty="0" smtClean="0"/>
              <a:t>attended </a:t>
            </a:r>
            <a:r>
              <a:rPr lang="en-US" b="1" dirty="0"/>
              <a:t>VMworld?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2120705"/>
            <a:ext cx="4775982" cy="360484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Calibri" panose="020F0502020204030204" pitchFamily="34" charset="0"/>
              <a:buAutoNum type="alphaUcPeriod"/>
            </a:pPr>
            <a:r>
              <a:rPr lang="en-US" sz="3200" dirty="0" smtClean="0"/>
              <a:t>Yes 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Calibri" panose="020F0502020204030204" pitchFamily="34" charset="0"/>
              <a:buAutoNum type="alphaUcPeriod"/>
            </a:pPr>
            <a:r>
              <a:rPr lang="en-US" sz="3200" dirty="0" smtClean="0"/>
              <a:t>No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Calibri" panose="020F0502020204030204" pitchFamily="34" charset="0"/>
              <a:buAutoNum type="alphaUcPeriod"/>
            </a:pPr>
            <a:r>
              <a:rPr lang="en-US" sz="3200" dirty="0" smtClean="0"/>
              <a:t>Never heard of VMworld before today.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92046" y="6459784"/>
            <a:ext cx="2987660" cy="365125"/>
          </a:xfrm>
        </p:spPr>
        <p:txBody>
          <a:bodyPr/>
          <a:lstStyle/>
          <a:p>
            <a:pPr algn="r"/>
            <a:fld id="{C2522B1A-3D49-451B-B8E8-EB56584D47F5}" type="datetime8">
              <a:rPr lang="en-US" sz="1800" b="1" smtClean="0"/>
              <a:t>6/20/2016 2:38 PM</a:t>
            </a:fld>
            <a:endParaRPr lang="en-US" sz="1800" b="1" dirty="0"/>
          </a:p>
        </p:txBody>
      </p:sp>
      <p:graphicFrame>
        <p:nvGraphicFramePr>
          <p:cNvPr id="6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335120161"/>
              </p:ext>
            </p:extLst>
          </p:nvPr>
        </p:nvGraphicFramePr>
        <p:xfrm>
          <a:off x="4641850" y="1343025"/>
          <a:ext cx="60960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" name="Chart" r:id="rId7" imgW="6095913" imgH="5143422" progId="MSGraph.Chart.8">
                  <p:embed followColorScheme="full"/>
                </p:oleObj>
              </mc:Choice>
              <mc:Fallback>
                <p:oleObj name="Chart" r:id="rId7" imgW="6095913" imgH="5143422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41850" y="1343025"/>
                        <a:ext cx="6096000" cy="487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641755" y="3244334"/>
            <a:ext cx="2908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VMware </a:t>
            </a:r>
            <a:r>
              <a:rPr lang="en-US" dirty="0" err="1">
                <a:solidFill>
                  <a:schemeClr val="bg1"/>
                </a:solidFill>
              </a:rPr>
              <a:t>vRealize</a:t>
            </a:r>
            <a:r>
              <a:rPr lang="en-US" dirty="0">
                <a:solidFill>
                  <a:schemeClr val="bg1"/>
                </a:solidFill>
              </a:rPr>
              <a:t> Cloud Suite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730"/>
            <a:ext cx="2649682" cy="609427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9626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730"/>
            <a:ext cx="2649682" cy="60942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849301" y="6439257"/>
            <a:ext cx="3268214" cy="365125"/>
          </a:xfrm>
        </p:spPr>
        <p:txBody>
          <a:bodyPr/>
          <a:lstStyle/>
          <a:p>
            <a:pPr algn="ctr"/>
            <a:fld id="{DC7EDBD1-8F4B-4614-AC7F-F58CDD63D105}" type="datetime8">
              <a:rPr lang="en-US" sz="1800" b="1" smtClean="0"/>
              <a:t>6/20/2016 2:38 PM</a:t>
            </a:fld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20590" y="6435050"/>
            <a:ext cx="309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VMware </a:t>
            </a:r>
            <a:r>
              <a:rPr lang="en-US" b="1" dirty="0" err="1">
                <a:solidFill>
                  <a:schemeClr val="bg1"/>
                </a:solidFill>
              </a:rPr>
              <a:t>vRealize</a:t>
            </a:r>
            <a:r>
              <a:rPr lang="en-US" b="1" dirty="0">
                <a:solidFill>
                  <a:schemeClr val="bg1"/>
                </a:solidFill>
              </a:rPr>
              <a:t> Cloud Suite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97678"/>
            <a:ext cx="1151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Lets get started by accessing the </a:t>
            </a:r>
            <a:r>
              <a:rPr lang="en-US" sz="2400" b="1" dirty="0" err="1" smtClean="0">
                <a:solidFill>
                  <a:srgbClr val="00B050"/>
                </a:solidFill>
              </a:rPr>
              <a:t>vROPS</a:t>
            </a:r>
            <a:r>
              <a:rPr lang="en-US" sz="2400" b="1" dirty="0" smtClean="0">
                <a:solidFill>
                  <a:srgbClr val="00B050"/>
                </a:solidFill>
              </a:rPr>
              <a:t> dashboard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3291" y="503205"/>
            <a:ext cx="112637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operations console provides you with all capabilities that you need to monitor the cloud environment, troubleshoot issues, customize content, and administer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vRealize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Operations Manager.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Users can access one or more of the following sections, or pages: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•	</a:t>
            </a:r>
            <a:r>
              <a:rPr lang="en-US" b="1" dirty="0">
                <a:solidFill>
                  <a:srgbClr val="00B050"/>
                </a:solidFill>
              </a:rPr>
              <a:t>Home: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Provides a unified view of cloud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operations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•	</a:t>
            </a:r>
            <a:r>
              <a:rPr lang="en-US" b="1" dirty="0">
                <a:solidFill>
                  <a:srgbClr val="00B050"/>
                </a:solidFill>
              </a:rPr>
              <a:t>Alerts: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Provides a list of current and building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issues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•	</a:t>
            </a:r>
            <a:r>
              <a:rPr lang="en-US" b="1" dirty="0">
                <a:solidFill>
                  <a:srgbClr val="00B050"/>
                </a:solidFill>
              </a:rPr>
              <a:t>Environment: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Provides access to the inventory of objects, 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•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b="1" dirty="0">
                <a:solidFill>
                  <a:srgbClr val="00B050"/>
                </a:solidFill>
              </a:rPr>
              <a:t>Content: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Provides access to all content that is produced by VMware or third-party vendors. 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•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b="1" dirty="0">
                <a:solidFill>
                  <a:srgbClr val="00B050"/>
                </a:solidFill>
              </a:rPr>
              <a:t>Administration: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Provides the vehicle for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vRealize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Operations Manager administrative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tasks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036" y="3813352"/>
            <a:ext cx="3105070" cy="207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730"/>
            <a:ext cx="2649682" cy="60942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849301" y="6439257"/>
            <a:ext cx="3268214" cy="365125"/>
          </a:xfrm>
        </p:spPr>
        <p:txBody>
          <a:bodyPr/>
          <a:lstStyle/>
          <a:p>
            <a:pPr algn="ctr"/>
            <a:fld id="{A4563BEC-2ACE-471B-9529-8E0215B1409A}" type="datetime8">
              <a:rPr lang="en-US" sz="1800" b="1" smtClean="0"/>
              <a:t>6/20/2016 2:38 PM</a:t>
            </a:fld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20590" y="6435050"/>
            <a:ext cx="309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VMware </a:t>
            </a:r>
            <a:r>
              <a:rPr lang="en-US" b="1" dirty="0" err="1">
                <a:solidFill>
                  <a:schemeClr val="bg1"/>
                </a:solidFill>
              </a:rPr>
              <a:t>vRealize</a:t>
            </a:r>
            <a:r>
              <a:rPr lang="en-US" b="1" dirty="0">
                <a:solidFill>
                  <a:schemeClr val="bg1"/>
                </a:solidFill>
              </a:rPr>
              <a:t> Cloud Suite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97678"/>
            <a:ext cx="1151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3 Badges; Health, Risk, and Efficiency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3291" y="503205"/>
            <a:ext cx="112637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vRealize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Operations Manager gives you operational insights into the </a:t>
            </a:r>
            <a:r>
              <a:rPr lang="en-US" sz="2400" dirty="0">
                <a:solidFill>
                  <a:schemeClr val="accent1"/>
                </a:solidFill>
              </a:rPr>
              <a:t>health, risk,</a:t>
            </a:r>
            <a:r>
              <a:rPr lang="en-US" sz="2400" dirty="0">
                <a:solidFill>
                  <a:srgbClr val="00B050"/>
                </a:solidFill>
              </a:rPr>
              <a:t> and efficiency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for the infrastructure and applications.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With this knowledge, you can help ensure a certain level of service. You can also detect, earlier rather than later, immediate performance issues, potential resource capacity issues, and opportunities to optimize resource use.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93" y="2613935"/>
            <a:ext cx="11984122" cy="3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0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730"/>
            <a:ext cx="2649682" cy="60942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849301" y="6439257"/>
            <a:ext cx="3268214" cy="365125"/>
          </a:xfrm>
        </p:spPr>
        <p:txBody>
          <a:bodyPr/>
          <a:lstStyle/>
          <a:p>
            <a:pPr algn="ctr"/>
            <a:fld id="{3761EBDF-2039-4EFC-940C-E7327BCE98A0}" type="datetime8">
              <a:rPr lang="en-US" sz="1800" b="1" smtClean="0"/>
              <a:t>6/20/2016 2:38 PM</a:t>
            </a:fld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20590" y="6435050"/>
            <a:ext cx="309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VMware </a:t>
            </a:r>
            <a:r>
              <a:rPr lang="en-US" b="1" dirty="0" err="1">
                <a:solidFill>
                  <a:schemeClr val="bg1"/>
                </a:solidFill>
              </a:rPr>
              <a:t>vRealize</a:t>
            </a:r>
            <a:r>
              <a:rPr lang="en-US" b="1" dirty="0">
                <a:solidFill>
                  <a:schemeClr val="bg1"/>
                </a:solidFill>
              </a:rPr>
              <a:t> Cloud Suite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97678"/>
            <a:ext cx="1151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Health – Immediate Issues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3291" y="503205"/>
            <a:ext cx="11263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Health </a:t>
            </a:r>
            <a:r>
              <a:rPr lang="en-US" b="1" dirty="0">
                <a:solidFill>
                  <a:schemeClr val="accent1"/>
                </a:solidFill>
              </a:rPr>
              <a:t>Badge: </a:t>
            </a:r>
            <a:r>
              <a:rPr lang="en-US" dirty="0">
                <a:solidFill>
                  <a:srgbClr val="00B050"/>
                </a:solidFill>
              </a:rPr>
              <a:t>The Health badge answers the question "How is my system doing right now</a:t>
            </a:r>
            <a:r>
              <a:rPr lang="en-US" dirty="0" smtClean="0">
                <a:solidFill>
                  <a:srgbClr val="00B050"/>
                </a:solidFill>
              </a:rPr>
              <a:t>?"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641" y="4807660"/>
            <a:ext cx="3829584" cy="1143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66" y="1826644"/>
            <a:ext cx="4010585" cy="32008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3225" y="1826644"/>
            <a:ext cx="7946368" cy="449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730"/>
            <a:ext cx="2649682" cy="60942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849301" y="6439257"/>
            <a:ext cx="3268214" cy="365125"/>
          </a:xfrm>
        </p:spPr>
        <p:txBody>
          <a:bodyPr/>
          <a:lstStyle/>
          <a:p>
            <a:pPr algn="ctr"/>
            <a:fld id="{68A27158-2D0C-4101-95EF-E752FD00D86B}" type="datetime8">
              <a:rPr lang="en-US" sz="1800" b="1" smtClean="0"/>
              <a:t>6/20/2016 2:38 PM</a:t>
            </a:fld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20590" y="6435050"/>
            <a:ext cx="309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VMware </a:t>
            </a:r>
            <a:r>
              <a:rPr lang="en-US" b="1" dirty="0" err="1">
                <a:solidFill>
                  <a:schemeClr val="bg1"/>
                </a:solidFill>
              </a:rPr>
              <a:t>vRealize</a:t>
            </a:r>
            <a:r>
              <a:rPr lang="en-US" b="1" dirty="0">
                <a:solidFill>
                  <a:schemeClr val="bg1"/>
                </a:solidFill>
              </a:rPr>
              <a:t> Cloud Suite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97678"/>
            <a:ext cx="1151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Risk – Future Issues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3291" y="503205"/>
            <a:ext cx="11263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Risk </a:t>
            </a:r>
            <a:r>
              <a:rPr lang="en-US" b="1" dirty="0">
                <a:solidFill>
                  <a:schemeClr val="accent1"/>
                </a:solidFill>
              </a:rPr>
              <a:t>Badge: </a:t>
            </a:r>
            <a:r>
              <a:rPr lang="en-US" b="1" dirty="0" smtClean="0">
                <a:solidFill>
                  <a:schemeClr val="accent1"/>
                </a:solidFill>
              </a:rPr>
              <a:t> The Risk Badge </a:t>
            </a:r>
            <a:r>
              <a:rPr lang="en-US" dirty="0" smtClean="0">
                <a:solidFill>
                  <a:srgbClr val="00B050"/>
                </a:solidFill>
              </a:rPr>
              <a:t>indicates </a:t>
            </a:r>
            <a:r>
              <a:rPr lang="en-US" dirty="0">
                <a:solidFill>
                  <a:srgbClr val="00B050"/>
                </a:solidFill>
              </a:rPr>
              <a:t>potential problems that might eventually degrade the performance of the system. 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41" y="1473805"/>
            <a:ext cx="4010585" cy="32865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3458" y="1293113"/>
            <a:ext cx="7746909" cy="39231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5022443"/>
            <a:ext cx="4769427" cy="9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730"/>
            <a:ext cx="2649682" cy="60942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849301" y="6439257"/>
            <a:ext cx="3268214" cy="365125"/>
          </a:xfrm>
        </p:spPr>
        <p:txBody>
          <a:bodyPr/>
          <a:lstStyle/>
          <a:p>
            <a:pPr algn="ctr"/>
            <a:fld id="{7D45AEF6-1BEC-4603-BBDD-3346090677F3}" type="datetime8">
              <a:rPr lang="en-US" sz="1800" b="1" smtClean="0"/>
              <a:t>6/20/2016 2:38 PM</a:t>
            </a:fld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20590" y="6435050"/>
            <a:ext cx="309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VMware </a:t>
            </a:r>
            <a:r>
              <a:rPr lang="en-US" b="1" dirty="0" err="1">
                <a:solidFill>
                  <a:schemeClr val="bg1"/>
                </a:solidFill>
              </a:rPr>
              <a:t>vRealize</a:t>
            </a:r>
            <a:r>
              <a:rPr lang="en-US" b="1" dirty="0">
                <a:solidFill>
                  <a:schemeClr val="bg1"/>
                </a:solidFill>
              </a:rPr>
              <a:t> Cloud Suite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97678"/>
            <a:ext cx="1151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Efficiency – Optimization Opportunities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3291" y="503205"/>
            <a:ext cx="11263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Efficiency Badge: Efficiency badge </a:t>
            </a:r>
            <a:r>
              <a:rPr lang="en-US" dirty="0">
                <a:solidFill>
                  <a:srgbClr val="FFCC00"/>
                </a:solidFill>
              </a:rPr>
              <a:t>helps you identify optimization opportunities in your systems. </a:t>
            </a:r>
            <a:endParaRPr lang="en-US" sz="2000" dirty="0">
              <a:solidFill>
                <a:srgbClr val="FFCC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91" y="4701693"/>
            <a:ext cx="3943900" cy="7335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291" y="1262688"/>
            <a:ext cx="4058216" cy="32770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8978" y="1262688"/>
            <a:ext cx="60579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730"/>
            <a:ext cx="2649682" cy="60942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849301" y="6439257"/>
            <a:ext cx="3268214" cy="365125"/>
          </a:xfrm>
        </p:spPr>
        <p:txBody>
          <a:bodyPr/>
          <a:lstStyle/>
          <a:p>
            <a:pPr algn="ctr"/>
            <a:fld id="{94ABD41B-45A1-4F3E-9125-FD7B3B7E096E}" type="datetime8">
              <a:rPr lang="en-US" sz="1800" b="1" smtClean="0"/>
              <a:t>6/20/2016 2:38 PM</a:t>
            </a:fld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20590" y="6435050"/>
            <a:ext cx="309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VMware </a:t>
            </a:r>
            <a:r>
              <a:rPr lang="en-US" b="1" dirty="0" err="1">
                <a:solidFill>
                  <a:schemeClr val="bg1"/>
                </a:solidFill>
              </a:rPr>
              <a:t>vRealize</a:t>
            </a:r>
            <a:r>
              <a:rPr lang="en-US" b="1" dirty="0">
                <a:solidFill>
                  <a:schemeClr val="bg1"/>
                </a:solidFill>
              </a:rPr>
              <a:t> Cloud Suite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97678"/>
            <a:ext cx="1151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Efficiency – Optimization Opportunities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53" y="1149536"/>
            <a:ext cx="4058216" cy="32770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777838"/>
            <a:ext cx="4839375" cy="8192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5269" y="1187967"/>
            <a:ext cx="76581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5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730"/>
            <a:ext cx="2649682" cy="60942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849301" y="6439257"/>
            <a:ext cx="3268214" cy="365125"/>
          </a:xfrm>
        </p:spPr>
        <p:txBody>
          <a:bodyPr/>
          <a:lstStyle/>
          <a:p>
            <a:pPr algn="ctr"/>
            <a:fld id="{6898726A-1961-4563-ABF8-2E8A2584ED32}" type="datetime8">
              <a:rPr lang="en-US" sz="1800" b="1" smtClean="0"/>
              <a:t>6/20/2016 2:38 PM</a:t>
            </a:fld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20590" y="6435050"/>
            <a:ext cx="309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VMware </a:t>
            </a:r>
            <a:r>
              <a:rPr lang="en-US" b="1" dirty="0" err="1">
                <a:solidFill>
                  <a:schemeClr val="bg1"/>
                </a:solidFill>
              </a:rPr>
              <a:t>vRealize</a:t>
            </a:r>
            <a:r>
              <a:rPr lang="en-US" b="1" dirty="0">
                <a:solidFill>
                  <a:schemeClr val="bg1"/>
                </a:solidFill>
              </a:rPr>
              <a:t> Cloud Suite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599" y="57605"/>
            <a:ext cx="1151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Diagnose Relationships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3291" y="503205"/>
            <a:ext cx="11263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Relationships tab  </a:t>
            </a:r>
            <a:r>
              <a:rPr lang="en-US" dirty="0" smtClean="0">
                <a:solidFill>
                  <a:srgbClr val="C00000"/>
                </a:solidFill>
              </a:rPr>
              <a:t>helps </a:t>
            </a:r>
            <a:r>
              <a:rPr lang="en-US" dirty="0">
                <a:solidFill>
                  <a:srgbClr val="C00000"/>
                </a:solidFill>
              </a:rPr>
              <a:t>you identify </a:t>
            </a:r>
            <a:r>
              <a:rPr lang="en-US" dirty="0" smtClean="0">
                <a:solidFill>
                  <a:srgbClr val="C00000"/>
                </a:solidFill>
              </a:rPr>
              <a:t>the relationships of your licensing, to your </a:t>
            </a:r>
            <a:r>
              <a:rPr lang="en-US" dirty="0" err="1" smtClean="0">
                <a:solidFill>
                  <a:srgbClr val="C00000"/>
                </a:solidFill>
              </a:rPr>
              <a:t>datastores</a:t>
            </a:r>
            <a:r>
              <a:rPr lang="en-US" dirty="0" smtClean="0">
                <a:solidFill>
                  <a:srgbClr val="C00000"/>
                </a:solidFill>
              </a:rPr>
              <a:t>, to your virtual servers to your virtual hosts in </a:t>
            </a:r>
            <a:r>
              <a:rPr lang="en-US" dirty="0">
                <a:solidFill>
                  <a:srgbClr val="C00000"/>
                </a:solidFill>
              </a:rPr>
              <a:t>your </a:t>
            </a:r>
            <a:r>
              <a:rPr lang="en-US" dirty="0" smtClean="0">
                <a:solidFill>
                  <a:srgbClr val="C00000"/>
                </a:solidFill>
              </a:rPr>
              <a:t>systems in one graphical representation. 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" y="1149536"/>
            <a:ext cx="11696700" cy="4457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291" y="3164465"/>
            <a:ext cx="230505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7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730"/>
            <a:ext cx="2649682" cy="60942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849301" y="6439257"/>
            <a:ext cx="3268214" cy="365125"/>
          </a:xfrm>
        </p:spPr>
        <p:txBody>
          <a:bodyPr/>
          <a:lstStyle/>
          <a:p>
            <a:pPr algn="ctr"/>
            <a:fld id="{D5F220B4-442A-4F44-A2D3-BE799148BD74}" type="datetime8">
              <a:rPr lang="en-US" sz="1800" b="1" smtClean="0"/>
              <a:t>6/20/2016 2:38 PM</a:t>
            </a:fld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20590" y="6435050"/>
            <a:ext cx="309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VMware </a:t>
            </a:r>
            <a:r>
              <a:rPr lang="en-US" b="1" dirty="0" err="1">
                <a:solidFill>
                  <a:schemeClr val="bg1"/>
                </a:solidFill>
              </a:rPr>
              <a:t>vRealize</a:t>
            </a:r>
            <a:r>
              <a:rPr lang="en-US" b="1" dirty="0">
                <a:solidFill>
                  <a:schemeClr val="bg1"/>
                </a:solidFill>
              </a:rPr>
              <a:t> Cloud Suite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599" y="57605"/>
            <a:ext cx="1151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Diagnose Relationships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3291" y="503205"/>
            <a:ext cx="11263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This is another example of a graphical view of clusters, hosts, </a:t>
            </a:r>
            <a:r>
              <a:rPr lang="en-US" b="1" dirty="0" err="1" smtClean="0">
                <a:solidFill>
                  <a:srgbClr val="C00000"/>
                </a:solidFill>
              </a:rPr>
              <a:t>vms</a:t>
            </a:r>
            <a:r>
              <a:rPr lang="en-US" b="1" dirty="0" smtClean="0">
                <a:solidFill>
                  <a:srgbClr val="C00000"/>
                </a:solidFill>
              </a:rPr>
              <a:t> and </a:t>
            </a:r>
            <a:r>
              <a:rPr lang="en-US" b="1" dirty="0" err="1" smtClean="0">
                <a:solidFill>
                  <a:srgbClr val="C00000"/>
                </a:solidFill>
              </a:rPr>
              <a:t>datastores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95137"/>
            <a:ext cx="12142175" cy="357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730"/>
            <a:ext cx="2649682" cy="60942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849301" y="6439257"/>
            <a:ext cx="3268214" cy="365125"/>
          </a:xfrm>
        </p:spPr>
        <p:txBody>
          <a:bodyPr/>
          <a:lstStyle/>
          <a:p>
            <a:pPr algn="ctr"/>
            <a:fld id="{596A71C8-D7FC-4B79-AC54-62A0473C9677}" type="datetime8">
              <a:rPr lang="en-US" sz="1800" b="1" smtClean="0"/>
              <a:t>6/20/2016 2:38 PM</a:t>
            </a:fld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20590" y="6435050"/>
            <a:ext cx="309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VMware </a:t>
            </a:r>
            <a:r>
              <a:rPr lang="en-US" b="1" dirty="0" err="1">
                <a:solidFill>
                  <a:schemeClr val="bg1"/>
                </a:solidFill>
              </a:rPr>
              <a:t>vRealize</a:t>
            </a:r>
            <a:r>
              <a:rPr lang="en-US" b="1" dirty="0">
                <a:solidFill>
                  <a:schemeClr val="bg1"/>
                </a:solidFill>
              </a:rPr>
              <a:t> Cloud Suite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599" y="-69653"/>
            <a:ext cx="1151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Heat Maps &amp; Stress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981" y="235061"/>
            <a:ext cx="11263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A heat map </a:t>
            </a:r>
            <a:r>
              <a:rPr lang="en-US" dirty="0">
                <a:solidFill>
                  <a:srgbClr val="0070C0"/>
                </a:solidFill>
              </a:rPr>
              <a:t>is a graphical representation of data where the individual values contained in a matrix are represented as colors. </a:t>
            </a:r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Stress</a:t>
            </a:r>
            <a:r>
              <a:rPr lang="en-US" dirty="0" smtClean="0">
                <a:solidFill>
                  <a:srgbClr val="0070C0"/>
                </a:solidFill>
              </a:rPr>
              <a:t> accumulates when the workload exceeds the stress line.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" y="1541635"/>
            <a:ext cx="8144182" cy="47871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9301" y="2530440"/>
            <a:ext cx="2601517" cy="28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8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730"/>
            <a:ext cx="2649682" cy="60942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849301" y="6439257"/>
            <a:ext cx="3268214" cy="365125"/>
          </a:xfrm>
        </p:spPr>
        <p:txBody>
          <a:bodyPr/>
          <a:lstStyle/>
          <a:p>
            <a:pPr algn="ctr"/>
            <a:fld id="{E37F7821-EF0B-46E1-928B-D4406CCB2C84}" type="datetime8">
              <a:rPr lang="en-US" sz="1800" b="1" smtClean="0"/>
              <a:t>6/20/2016 2:38 PM</a:t>
            </a:fld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20590" y="6435050"/>
            <a:ext cx="309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VMware </a:t>
            </a:r>
            <a:r>
              <a:rPr lang="en-US" b="1" dirty="0" err="1">
                <a:solidFill>
                  <a:schemeClr val="bg1"/>
                </a:solidFill>
              </a:rPr>
              <a:t>vRealize</a:t>
            </a:r>
            <a:r>
              <a:rPr lang="en-US" b="1" dirty="0">
                <a:solidFill>
                  <a:schemeClr val="bg1"/>
                </a:solidFill>
              </a:rPr>
              <a:t> Cloud Suite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599" y="-69653"/>
            <a:ext cx="1151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Reports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981" y="235061"/>
            <a:ext cx="11263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There are standard predefined templates or you can create your own template.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39" y="532996"/>
            <a:ext cx="11622122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730"/>
            <a:ext cx="2649682" cy="60942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849301" y="6439257"/>
            <a:ext cx="3268214" cy="365125"/>
          </a:xfrm>
        </p:spPr>
        <p:txBody>
          <a:bodyPr/>
          <a:lstStyle/>
          <a:p>
            <a:pPr algn="ctr"/>
            <a:fld id="{2978932F-E8BC-4F39-8F4D-486F1F4A4794}" type="datetime8">
              <a:rPr lang="en-US" sz="1800" b="1" smtClean="0"/>
              <a:t>6/20/2016 2:38 PM</a:t>
            </a:fld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20590" y="6435050"/>
            <a:ext cx="309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VMware </a:t>
            </a:r>
            <a:r>
              <a:rPr lang="en-US" b="1" dirty="0" err="1">
                <a:solidFill>
                  <a:schemeClr val="bg1"/>
                </a:solidFill>
              </a:rPr>
              <a:t>vRealize</a:t>
            </a:r>
            <a:r>
              <a:rPr lang="en-US" b="1" dirty="0">
                <a:solidFill>
                  <a:schemeClr val="bg1"/>
                </a:solidFill>
              </a:rPr>
              <a:t> Cloud Suite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59" y="1175892"/>
            <a:ext cx="5464008" cy="40980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25" y="1207393"/>
            <a:ext cx="5422006" cy="40665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09093" y="399245"/>
            <a:ext cx="1168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VMWorld</a:t>
            </a:r>
            <a:r>
              <a:rPr lang="en-US" sz="2400" b="1" dirty="0" smtClean="0"/>
              <a:t> 2014 and 2015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87921" y="5750348"/>
            <a:ext cx="5729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Theme: Ready for Any - 2015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93" y="5709654"/>
            <a:ext cx="5859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Theme: No limits - 2014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1544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730"/>
            <a:ext cx="2649682" cy="60942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849301" y="6439257"/>
            <a:ext cx="3268214" cy="365125"/>
          </a:xfrm>
        </p:spPr>
        <p:txBody>
          <a:bodyPr/>
          <a:lstStyle/>
          <a:p>
            <a:pPr algn="ctr"/>
            <a:fld id="{ED162376-2404-4FB8-BC5B-FE2FAF11B190}" type="datetime8">
              <a:rPr lang="en-US" sz="1800" b="1" smtClean="0"/>
              <a:t>6/20/2016 2:38 PM</a:t>
            </a:fld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20590" y="6435050"/>
            <a:ext cx="309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VMware </a:t>
            </a:r>
            <a:r>
              <a:rPr lang="en-US" b="1" dirty="0" err="1">
                <a:solidFill>
                  <a:schemeClr val="bg1"/>
                </a:solidFill>
              </a:rPr>
              <a:t>vRealize</a:t>
            </a:r>
            <a:r>
              <a:rPr lang="en-US" b="1" dirty="0">
                <a:solidFill>
                  <a:schemeClr val="bg1"/>
                </a:solidFill>
              </a:rPr>
              <a:t> Cloud Suite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599" y="-69653"/>
            <a:ext cx="1151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Reports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127" y="235061"/>
            <a:ext cx="1189538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dirty="0" smtClean="0">
                <a:solidFill>
                  <a:srgbClr val="0070C0"/>
                </a:solidFill>
              </a:rPr>
              <a:t>Once you provide the name and description of the report, the cover page, table of contents and footer are automatically generated.</a:t>
            </a:r>
            <a:endParaRPr lang="en-US" sz="17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055" y="770935"/>
            <a:ext cx="11126453" cy="563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2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730"/>
            <a:ext cx="2649682" cy="60942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849301" y="6439257"/>
            <a:ext cx="3268214" cy="365125"/>
          </a:xfrm>
        </p:spPr>
        <p:txBody>
          <a:bodyPr/>
          <a:lstStyle/>
          <a:p>
            <a:pPr algn="ctr"/>
            <a:fld id="{E9987E22-890E-45AF-ADC1-658300ACE856}" type="datetime8">
              <a:rPr lang="en-US" sz="1800" b="1" smtClean="0"/>
              <a:t>6/20/2016 2:38 PM</a:t>
            </a:fld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20590" y="6435050"/>
            <a:ext cx="309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VMware </a:t>
            </a:r>
            <a:r>
              <a:rPr lang="en-US" b="1" dirty="0" err="1">
                <a:solidFill>
                  <a:schemeClr val="bg1"/>
                </a:solidFill>
              </a:rPr>
              <a:t>vRealize</a:t>
            </a:r>
            <a:r>
              <a:rPr lang="en-US" b="1" dirty="0">
                <a:solidFill>
                  <a:schemeClr val="bg1"/>
                </a:solidFill>
              </a:rPr>
              <a:t> Cloud Suite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599" y="-69653"/>
            <a:ext cx="1151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Reports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127" y="235061"/>
            <a:ext cx="1189538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dirty="0" smtClean="0">
                <a:solidFill>
                  <a:srgbClr val="0070C0"/>
                </a:solidFill>
              </a:rPr>
              <a:t>Reports can be PDF or CSV format for exporting and analysis.</a:t>
            </a:r>
            <a:endParaRPr lang="en-US" sz="17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36" y="521100"/>
            <a:ext cx="11567635" cy="582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6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730"/>
            <a:ext cx="2649682" cy="60942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849301" y="6439257"/>
            <a:ext cx="3268214" cy="365125"/>
          </a:xfrm>
        </p:spPr>
        <p:txBody>
          <a:bodyPr/>
          <a:lstStyle/>
          <a:p>
            <a:pPr algn="ctr"/>
            <a:fld id="{71A47C98-4EA8-40B0-BDBA-926EA7E43389}" type="datetime8">
              <a:rPr lang="en-US" sz="1800" b="1" smtClean="0"/>
              <a:t>6/20/2016 2:38 PM</a:t>
            </a:fld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20590" y="6435050"/>
            <a:ext cx="309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VMware </a:t>
            </a:r>
            <a:r>
              <a:rPr lang="en-US" b="1" dirty="0" err="1">
                <a:solidFill>
                  <a:schemeClr val="bg1"/>
                </a:solidFill>
              </a:rPr>
              <a:t>vRealize</a:t>
            </a:r>
            <a:r>
              <a:rPr lang="en-US" b="1" dirty="0">
                <a:solidFill>
                  <a:schemeClr val="bg1"/>
                </a:solidFill>
              </a:rPr>
              <a:t> Cloud Suite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599" y="-69653"/>
            <a:ext cx="1151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Reports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981" y="235061"/>
            <a:ext cx="11263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The Reports Table of Contents page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16523"/>
            <a:ext cx="6392167" cy="25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9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730"/>
            <a:ext cx="2649682" cy="60942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849301" y="6439257"/>
            <a:ext cx="3268214" cy="365125"/>
          </a:xfrm>
        </p:spPr>
        <p:txBody>
          <a:bodyPr/>
          <a:lstStyle/>
          <a:p>
            <a:pPr algn="ctr"/>
            <a:fld id="{9C52BFDB-6ABF-4D06-B7CA-A22149DF20A6}" type="datetime8">
              <a:rPr lang="en-US" sz="1800" b="1" smtClean="0"/>
              <a:t>6/20/2016 2:38 PM</a:t>
            </a:fld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20590" y="6435050"/>
            <a:ext cx="309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VMware </a:t>
            </a:r>
            <a:r>
              <a:rPr lang="en-US" b="1" dirty="0" err="1">
                <a:solidFill>
                  <a:schemeClr val="bg1"/>
                </a:solidFill>
              </a:rPr>
              <a:t>vRealize</a:t>
            </a:r>
            <a:r>
              <a:rPr lang="en-US" b="1" dirty="0">
                <a:solidFill>
                  <a:schemeClr val="bg1"/>
                </a:solidFill>
              </a:rPr>
              <a:t> Cloud Suite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599" y="-69653"/>
            <a:ext cx="1151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Reporting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981" y="385683"/>
            <a:ext cx="11263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Listed on the first page are the list of VMs that are powered off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125" y="1966708"/>
            <a:ext cx="9135750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730"/>
            <a:ext cx="2649682" cy="60942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849301" y="6439257"/>
            <a:ext cx="3268214" cy="365125"/>
          </a:xfrm>
        </p:spPr>
        <p:txBody>
          <a:bodyPr/>
          <a:lstStyle/>
          <a:p>
            <a:pPr algn="ctr"/>
            <a:fld id="{5C7BF468-EC56-4FAE-BBE8-CAF71B9E1050}" type="datetime8">
              <a:rPr lang="en-US" sz="1800" b="1" smtClean="0"/>
              <a:t>6/20/2016 2:38 PM</a:t>
            </a:fld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20590" y="6435050"/>
            <a:ext cx="309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VMware </a:t>
            </a:r>
            <a:r>
              <a:rPr lang="en-US" b="1" dirty="0" err="1">
                <a:solidFill>
                  <a:schemeClr val="bg1"/>
                </a:solidFill>
              </a:rPr>
              <a:t>vRealize</a:t>
            </a:r>
            <a:r>
              <a:rPr lang="en-US" b="1" dirty="0">
                <a:solidFill>
                  <a:schemeClr val="bg1"/>
                </a:solidFill>
              </a:rPr>
              <a:t> Cloud Suite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599" y="-69653"/>
            <a:ext cx="1151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Reporting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981" y="385683"/>
            <a:ext cx="11263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Page two displays the CPU Diagnostics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841" y="1587136"/>
            <a:ext cx="8783276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730"/>
            <a:ext cx="2649682" cy="60942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849301" y="6439257"/>
            <a:ext cx="3268214" cy="365125"/>
          </a:xfrm>
        </p:spPr>
        <p:txBody>
          <a:bodyPr/>
          <a:lstStyle/>
          <a:p>
            <a:pPr algn="ctr"/>
            <a:fld id="{5CF2B419-7298-4C1C-8B23-6FFD03555847}" type="datetime8">
              <a:rPr lang="en-US" sz="1800" b="1" smtClean="0"/>
              <a:t>6/20/2016 2:38 PM</a:t>
            </a:fld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20590" y="6435050"/>
            <a:ext cx="309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VMware </a:t>
            </a:r>
            <a:r>
              <a:rPr lang="en-US" b="1" dirty="0" err="1">
                <a:solidFill>
                  <a:schemeClr val="bg1"/>
                </a:solidFill>
              </a:rPr>
              <a:t>vRealize</a:t>
            </a:r>
            <a:r>
              <a:rPr lang="en-US" b="1" dirty="0">
                <a:solidFill>
                  <a:schemeClr val="bg1"/>
                </a:solidFill>
              </a:rPr>
              <a:t> Cloud Suite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599" y="-69653"/>
            <a:ext cx="1151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Reporting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981" y="385683"/>
            <a:ext cx="11263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Page three lists the VMs specifications, CPU, Memory, Disk space and NIC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471" y="1132315"/>
            <a:ext cx="9183382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8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730"/>
            <a:ext cx="2649682" cy="60942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849301" y="6439257"/>
            <a:ext cx="3268214" cy="365125"/>
          </a:xfrm>
        </p:spPr>
        <p:txBody>
          <a:bodyPr/>
          <a:lstStyle/>
          <a:p>
            <a:pPr algn="ctr"/>
            <a:fld id="{B797A730-633A-4D72-A6B9-366E45684A53}" type="datetime8">
              <a:rPr lang="en-US" sz="1800" b="1" smtClean="0"/>
              <a:t>6/20/2016 2:38 PM</a:t>
            </a:fld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20590" y="6435050"/>
            <a:ext cx="309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VMware </a:t>
            </a:r>
            <a:r>
              <a:rPr lang="en-US" b="1" dirty="0" err="1">
                <a:solidFill>
                  <a:schemeClr val="bg1"/>
                </a:solidFill>
              </a:rPr>
              <a:t>vRealize</a:t>
            </a:r>
            <a:r>
              <a:rPr lang="en-US" b="1" dirty="0">
                <a:solidFill>
                  <a:schemeClr val="bg1"/>
                </a:solidFill>
              </a:rPr>
              <a:t> Cloud Suite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599" y="-69653"/>
            <a:ext cx="11513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</a:rPr>
              <a:t>DEMO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599" y="1611045"/>
            <a:ext cx="112637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1"/>
                </a:solidFill>
              </a:rPr>
              <a:t>Live demonstration of </a:t>
            </a:r>
            <a:r>
              <a:rPr lang="en-US" sz="5400" dirty="0" err="1" smtClean="0">
                <a:solidFill>
                  <a:schemeClr val="accent1"/>
                </a:solidFill>
              </a:rPr>
              <a:t>vRealize</a:t>
            </a:r>
            <a:r>
              <a:rPr lang="en-US" sz="5400" dirty="0" smtClean="0">
                <a:solidFill>
                  <a:schemeClr val="accent1"/>
                </a:solidFill>
              </a:rPr>
              <a:t> Operations Manager and Log Insight</a:t>
            </a:r>
            <a:endParaRPr lang="en-US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9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730"/>
            <a:ext cx="2649682" cy="60942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849301" y="6439257"/>
            <a:ext cx="3268214" cy="365125"/>
          </a:xfrm>
        </p:spPr>
        <p:txBody>
          <a:bodyPr/>
          <a:lstStyle/>
          <a:p>
            <a:pPr algn="ctr"/>
            <a:fld id="{D84E7F4B-3B2A-4A80-8970-97A62837A0EA}" type="datetime8">
              <a:rPr lang="en-US" sz="1800" b="1" smtClean="0"/>
              <a:t>6/20/2016 2:38 PM</a:t>
            </a:fld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20590" y="6435050"/>
            <a:ext cx="309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VMware </a:t>
            </a:r>
            <a:r>
              <a:rPr lang="en-US" b="1" dirty="0" err="1">
                <a:solidFill>
                  <a:schemeClr val="bg1"/>
                </a:solidFill>
              </a:rPr>
              <a:t>vRealize</a:t>
            </a:r>
            <a:r>
              <a:rPr lang="en-US" b="1" dirty="0">
                <a:solidFill>
                  <a:schemeClr val="bg1"/>
                </a:solidFill>
              </a:rPr>
              <a:t> Cloud Suite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599" y="-69653"/>
            <a:ext cx="11513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</a:rPr>
              <a:t>References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599" y="699788"/>
            <a:ext cx="112637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Where to get started: VMware </a:t>
            </a:r>
            <a:r>
              <a:rPr lang="en-US" sz="2800" dirty="0"/>
              <a:t>Webinar Portal</a:t>
            </a:r>
          </a:p>
          <a:p>
            <a:pPr algn="ctr"/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www.vmware.com/go/getmore</a:t>
            </a:r>
            <a:r>
              <a:rPr lang="en-US" sz="2800" dirty="0" smtClean="0"/>
              <a:t> </a:t>
            </a:r>
          </a:p>
          <a:p>
            <a:pPr algn="ctr"/>
            <a:endParaRPr lang="en-US" sz="2800" dirty="0"/>
          </a:p>
          <a:p>
            <a:r>
              <a:rPr lang="en-US" sz="2800" dirty="0" err="1" smtClean="0"/>
              <a:t>vRealize</a:t>
            </a:r>
            <a:r>
              <a:rPr lang="en-US" sz="2800" dirty="0" smtClean="0"/>
              <a:t> </a:t>
            </a:r>
            <a:r>
              <a:rPr lang="en-US" sz="2800" dirty="0"/>
              <a:t>Operations 6.x Hands On </a:t>
            </a:r>
            <a:r>
              <a:rPr lang="en-US" sz="2800" dirty="0" smtClean="0"/>
              <a:t>Labs – </a:t>
            </a:r>
            <a:r>
              <a:rPr lang="en-US" sz="2800" dirty="0">
                <a:hlinkClick r:id="rId5"/>
              </a:rPr>
              <a:t>http://</a:t>
            </a:r>
            <a:r>
              <a:rPr lang="en-US" sz="2800" dirty="0" smtClean="0">
                <a:hlinkClick r:id="rId5"/>
              </a:rPr>
              <a:t>labs.hol.vmware.com</a:t>
            </a: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/>
              <a:t>– HOL-SDC-1601 </a:t>
            </a:r>
            <a:r>
              <a:rPr lang="en-US" sz="2800" dirty="0" err="1"/>
              <a:t>vRealize</a:t>
            </a:r>
            <a:r>
              <a:rPr lang="en-US" sz="2800" dirty="0"/>
              <a:t> </a:t>
            </a:r>
            <a:r>
              <a:rPr lang="en-US" sz="2800" dirty="0" smtClean="0"/>
              <a:t>Operations</a:t>
            </a:r>
          </a:p>
          <a:p>
            <a:r>
              <a:rPr lang="en-US" sz="2800" dirty="0" smtClean="0"/>
              <a:t>– </a:t>
            </a:r>
            <a:r>
              <a:rPr lang="en-US" sz="2800" dirty="0"/>
              <a:t>HOL-SDC-1634 </a:t>
            </a:r>
            <a:r>
              <a:rPr lang="en-US" sz="2800" dirty="0" err="1"/>
              <a:t>vRealize</a:t>
            </a:r>
            <a:r>
              <a:rPr lang="en-US" sz="2800" dirty="0"/>
              <a:t> Operations </a:t>
            </a:r>
            <a:r>
              <a:rPr lang="en-US" sz="2800" dirty="0" smtClean="0"/>
              <a:t>Overview</a:t>
            </a:r>
            <a:endParaRPr lang="en-US" sz="2800" dirty="0"/>
          </a:p>
          <a:p>
            <a:r>
              <a:rPr lang="en-US" sz="2800" dirty="0"/>
              <a:t>– HOL-SDC-1635 </a:t>
            </a:r>
            <a:r>
              <a:rPr lang="en-US" sz="2800" dirty="0" err="1"/>
              <a:t>vRealize</a:t>
            </a:r>
            <a:r>
              <a:rPr lang="en-US" sz="2800" dirty="0"/>
              <a:t> Log </a:t>
            </a:r>
            <a:r>
              <a:rPr lang="en-US" sz="2800" dirty="0" smtClean="0"/>
              <a:t>Insight</a:t>
            </a:r>
          </a:p>
          <a:p>
            <a:r>
              <a:rPr lang="en-US" sz="2800" dirty="0" smtClean="0"/>
              <a:t>– </a:t>
            </a:r>
            <a:r>
              <a:rPr lang="en-US" sz="2800" dirty="0"/>
              <a:t>HOL-SDC-1610 &amp; HOL-SDC-1602 vSphere with Operations Management 6</a:t>
            </a:r>
          </a:p>
          <a:p>
            <a:r>
              <a:rPr lang="en-US" sz="2800" dirty="0" smtClean="0"/>
              <a:t>– </a:t>
            </a:r>
            <a:r>
              <a:rPr lang="en-US" sz="2800" dirty="0" err="1"/>
              <a:t>vRealize</a:t>
            </a:r>
            <a:r>
              <a:rPr lang="en-US" sz="2800" dirty="0"/>
              <a:t> Operations Manager What's New [V6.x] Fundamentals</a:t>
            </a:r>
          </a:p>
          <a:p>
            <a:r>
              <a:rPr lang="en-US" sz="2800" dirty="0"/>
              <a:t>– </a:t>
            </a:r>
            <a:r>
              <a:rPr lang="en-US" sz="2800" dirty="0" err="1"/>
              <a:t>vRealize</a:t>
            </a:r>
            <a:r>
              <a:rPr lang="en-US" sz="2800" dirty="0"/>
              <a:t> Operations Manager: Install, Configure, Manage [V6.2</a:t>
            </a:r>
            <a:r>
              <a:rPr lang="en-US" sz="2800" dirty="0" smtClean="0"/>
              <a:t>]</a:t>
            </a:r>
          </a:p>
          <a:p>
            <a:r>
              <a:rPr lang="en-US" sz="800" b="1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908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278081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On a scale of 1 – 5, with 5 being  great and 1 being poor,  how would you rate the presentation on </a:t>
            </a:r>
            <a:r>
              <a:rPr lang="en-US" sz="3600" b="1" dirty="0" err="1" smtClean="0"/>
              <a:t>vRealize</a:t>
            </a:r>
            <a:r>
              <a:rPr lang="en-US" sz="3600" b="1" dirty="0" smtClean="0"/>
              <a:t> Cloud Suite?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44571" y="2120704"/>
            <a:ext cx="4410222" cy="323908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Calibri" panose="020F0502020204030204" pitchFamily="34" charset="0"/>
              <a:buAutoNum type="alphaUcPeriod"/>
            </a:pPr>
            <a:r>
              <a:rPr lang="en-US" sz="3200" dirty="0" smtClean="0"/>
              <a:t>1 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Calibri" panose="020F0502020204030204" pitchFamily="34" charset="0"/>
              <a:buAutoNum type="alphaUcPeriod"/>
            </a:pPr>
            <a:r>
              <a:rPr lang="en-US" sz="3200" dirty="0" smtClean="0"/>
              <a:t>2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Calibri" panose="020F0502020204030204" pitchFamily="34" charset="0"/>
              <a:buAutoNum type="alphaUcPeriod"/>
            </a:pPr>
            <a:r>
              <a:rPr lang="en-US" sz="3200" dirty="0" smtClean="0"/>
              <a:t>3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Calibri" panose="020F0502020204030204" pitchFamily="34" charset="0"/>
              <a:buAutoNum type="alphaUcPeriod"/>
            </a:pPr>
            <a:r>
              <a:rPr lang="en-US" sz="3200" dirty="0" smtClean="0"/>
              <a:t>4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Calibri" panose="020F0502020204030204" pitchFamily="34" charset="0"/>
              <a:buAutoNum type="alphaUcPeriod"/>
            </a:pPr>
            <a:r>
              <a:rPr lang="en-US" sz="3200" dirty="0"/>
              <a:t>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24455" y="6459785"/>
            <a:ext cx="3449782" cy="361765"/>
          </a:xfrm>
        </p:spPr>
        <p:txBody>
          <a:bodyPr/>
          <a:lstStyle/>
          <a:p>
            <a:pPr algn="r"/>
            <a:fld id="{74533B8E-0D8A-4B02-9FD1-41B48E92EFBC}" type="datetime8">
              <a:rPr lang="en-US" sz="1800" b="1" smtClean="0"/>
              <a:t>6/20/2016 2:38 PM</a:t>
            </a:fld>
            <a:endParaRPr lang="en-US" sz="1800" b="1" dirty="0"/>
          </a:p>
        </p:txBody>
      </p:sp>
      <p:graphicFrame>
        <p:nvGraphicFramePr>
          <p:cNvPr id="6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323060152"/>
              </p:ext>
            </p:extLst>
          </p:nvPr>
        </p:nvGraphicFramePr>
        <p:xfrm>
          <a:off x="4919002" y="1656471"/>
          <a:ext cx="6096000" cy="4561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" name="Chart" r:id="rId7" imgW="6095913" imgH="5143422" progId="MSGraph.Chart.8">
                  <p:embed followColorScheme="full"/>
                </p:oleObj>
              </mc:Choice>
              <mc:Fallback>
                <p:oleObj name="Chart" r:id="rId7" imgW="6095913" imgH="5143422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19002" y="1656471"/>
                        <a:ext cx="6096000" cy="4561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730"/>
            <a:ext cx="2649682" cy="609427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7035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730"/>
            <a:ext cx="2649682" cy="60942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849301" y="6439257"/>
            <a:ext cx="3268214" cy="365125"/>
          </a:xfrm>
        </p:spPr>
        <p:txBody>
          <a:bodyPr/>
          <a:lstStyle/>
          <a:p>
            <a:pPr algn="ctr"/>
            <a:fld id="{F8D4C92D-6FBE-4C9A-98FA-1E6E8E6C40DA}" type="datetime8">
              <a:rPr lang="en-US" sz="1800" b="1" smtClean="0"/>
              <a:t>6/20/2016 2:38 PM</a:t>
            </a:fld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20590" y="6435050"/>
            <a:ext cx="309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VMware </a:t>
            </a:r>
            <a:r>
              <a:rPr lang="en-US" b="1" dirty="0" err="1">
                <a:solidFill>
                  <a:schemeClr val="bg1"/>
                </a:solidFill>
              </a:rPr>
              <a:t>vRealize</a:t>
            </a:r>
            <a:r>
              <a:rPr lang="en-US" b="1" dirty="0">
                <a:solidFill>
                  <a:schemeClr val="bg1"/>
                </a:solidFill>
              </a:rPr>
              <a:t> Cloud Suite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599" y="-69653"/>
            <a:ext cx="11513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chemeClr val="accent1"/>
                </a:solidFill>
              </a:rPr>
              <a:t>Contact information </a:t>
            </a:r>
            <a:r>
              <a:rPr lang="en-US" sz="4400" b="1" dirty="0" smtClean="0">
                <a:solidFill>
                  <a:schemeClr val="accent1"/>
                </a:solidFill>
              </a:rPr>
              <a:t>and Online Survey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842" y="556518"/>
            <a:ext cx="11818035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Questions</a:t>
            </a:r>
            <a:r>
              <a:rPr lang="en-US" sz="4400" dirty="0"/>
              <a:t>/ Comments: </a:t>
            </a:r>
            <a:r>
              <a:rPr lang="en-US" sz="4400" dirty="0">
                <a:hlinkClick r:id="rId4"/>
              </a:rPr>
              <a:t>hejnamc@buffalostate.edu</a:t>
            </a:r>
            <a:r>
              <a:rPr lang="en-US" sz="4400" dirty="0"/>
              <a:t> </a:t>
            </a:r>
            <a:endParaRPr lang="en-US" sz="4400" dirty="0" smtClean="0"/>
          </a:p>
          <a:p>
            <a:r>
              <a:rPr lang="en-US" sz="4400" dirty="0" smtClean="0"/>
              <a:t>Help </a:t>
            </a:r>
            <a:r>
              <a:rPr lang="en-US" sz="4400" dirty="0"/>
              <a:t>me improve, please fill out the short survey: </a:t>
            </a:r>
            <a:r>
              <a:rPr lang="en-US" sz="4400" b="1" dirty="0">
                <a:hlinkClick r:id="rId5"/>
              </a:rPr>
              <a:t>https://</a:t>
            </a:r>
            <a:r>
              <a:rPr lang="en-US" sz="4400" b="1" dirty="0" smtClean="0">
                <a:hlinkClick r:id="rId5"/>
              </a:rPr>
              <a:t>goo.gl/9B1Vq2</a:t>
            </a:r>
            <a:endParaRPr lang="en-US" sz="4400" b="1" dirty="0" smtClean="0"/>
          </a:p>
          <a:p>
            <a:endParaRPr lang="en-US" sz="4400" b="1" dirty="0" smtClean="0"/>
          </a:p>
          <a:p>
            <a:r>
              <a:rPr lang="en-US" sz="4800" b="1" dirty="0" smtClean="0"/>
              <a:t>Dave Davis </a:t>
            </a:r>
            <a:r>
              <a:rPr lang="en-US" sz="4800" dirty="0" smtClean="0"/>
              <a:t>– VMware –Licensing/Technical</a:t>
            </a:r>
          </a:p>
          <a:p>
            <a:r>
              <a:rPr lang="en-US" sz="4800" b="1" dirty="0" smtClean="0">
                <a:hlinkClick r:id="rId6"/>
              </a:rPr>
              <a:t>davisd@vmware.com</a:t>
            </a:r>
            <a:endParaRPr lang="en-US" sz="4800" b="1" dirty="0" smtClean="0"/>
          </a:p>
          <a:p>
            <a:r>
              <a:rPr lang="en-US" sz="4800" b="1" dirty="0" err="1" smtClean="0"/>
              <a:t>Melaine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Calvanese</a:t>
            </a:r>
            <a:r>
              <a:rPr lang="en-US" sz="4800" b="1" dirty="0" smtClean="0"/>
              <a:t> </a:t>
            </a:r>
            <a:r>
              <a:rPr lang="en-US" sz="4800" dirty="0" smtClean="0"/>
              <a:t>– VMware Acct Exec -SLED</a:t>
            </a:r>
          </a:p>
          <a:p>
            <a:r>
              <a:rPr lang="en-US" sz="4800" b="1" dirty="0" smtClean="0">
                <a:hlinkClick r:id="rId7"/>
              </a:rPr>
              <a:t>mcalvanese@vmware.com</a:t>
            </a:r>
            <a:r>
              <a:rPr lang="en-US" sz="4800" b="1" dirty="0" smtClean="0"/>
              <a:t> </a:t>
            </a:r>
            <a:endParaRPr lang="en-US" sz="4800" b="1" dirty="0"/>
          </a:p>
          <a:p>
            <a:r>
              <a:rPr lang="en-US" sz="800" b="1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201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63681" y="235629"/>
            <a:ext cx="10058400" cy="110143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What version </a:t>
            </a:r>
            <a:r>
              <a:rPr lang="en-US" sz="4000" b="1" dirty="0" err="1" smtClean="0"/>
              <a:t>ESXi</a:t>
            </a:r>
            <a:r>
              <a:rPr lang="en-US" sz="4000" b="1" dirty="0" smtClean="0"/>
              <a:t> hypervisor are you currently running?</a:t>
            </a:r>
            <a:endParaRPr lang="en-US" sz="40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8787" y="1765691"/>
            <a:ext cx="5638800" cy="402336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Calibri" panose="020F0502020204030204" pitchFamily="34" charset="0"/>
              <a:buAutoNum type="alphaUcPeriod"/>
            </a:pPr>
            <a:r>
              <a:rPr lang="en-US" sz="3200" dirty="0" err="1" smtClean="0"/>
              <a:t>ESXi</a:t>
            </a:r>
            <a:r>
              <a:rPr lang="en-US" sz="3200" dirty="0" smtClean="0"/>
              <a:t> 6.0 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Calibri" panose="020F0502020204030204" pitchFamily="34" charset="0"/>
              <a:buAutoNum type="alphaUcPeriod"/>
            </a:pPr>
            <a:r>
              <a:rPr lang="en-US" sz="3200" dirty="0" err="1"/>
              <a:t>ESXi</a:t>
            </a:r>
            <a:r>
              <a:rPr lang="en-US" sz="3200" dirty="0"/>
              <a:t> </a:t>
            </a:r>
            <a:r>
              <a:rPr lang="en-US" sz="3200" dirty="0" smtClean="0"/>
              <a:t>5.5 </a:t>
            </a:r>
            <a:endParaRPr lang="en-US" sz="3200" dirty="0"/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Calibri" panose="020F0502020204030204" pitchFamily="34" charset="0"/>
              <a:buAutoNum type="alphaUcPeriod"/>
            </a:pPr>
            <a:r>
              <a:rPr lang="en-US" sz="3200" dirty="0" err="1"/>
              <a:t>ESXi</a:t>
            </a:r>
            <a:r>
              <a:rPr lang="en-US" sz="3200" dirty="0"/>
              <a:t> </a:t>
            </a:r>
            <a:r>
              <a:rPr lang="en-US" sz="3200" dirty="0" smtClean="0"/>
              <a:t>5.1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Calibri" panose="020F0502020204030204" pitchFamily="34" charset="0"/>
              <a:buAutoNum type="alphaUcPeriod"/>
            </a:pPr>
            <a:r>
              <a:rPr lang="en-US" sz="3200" dirty="0" err="1"/>
              <a:t>ESXi</a:t>
            </a:r>
            <a:r>
              <a:rPr lang="en-US" sz="3200" dirty="0"/>
              <a:t> </a:t>
            </a:r>
            <a:r>
              <a:rPr lang="en-US" sz="3200" dirty="0" smtClean="0"/>
              <a:t>5.0 </a:t>
            </a:r>
            <a:endParaRPr lang="en-US" sz="3200" dirty="0"/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Calibri" panose="020F0502020204030204" pitchFamily="34" charset="0"/>
              <a:buAutoNum type="alphaUcPeriod"/>
            </a:pPr>
            <a:r>
              <a:rPr lang="en-US" sz="3200" dirty="0" smtClean="0"/>
              <a:t>Less than </a:t>
            </a:r>
            <a:r>
              <a:rPr lang="en-US" sz="3200" dirty="0" err="1" smtClean="0"/>
              <a:t>ESXi</a:t>
            </a:r>
            <a:r>
              <a:rPr lang="en-US" sz="3200" dirty="0" smtClean="0"/>
              <a:t> 5.0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Calibri" panose="020F0502020204030204" pitchFamily="34" charset="0"/>
              <a:buAutoNum type="alphaUcPeriod"/>
            </a:pPr>
            <a:r>
              <a:rPr lang="en-US" sz="3200" dirty="0" smtClean="0"/>
              <a:t>Mixed environment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Calibri" panose="020F0502020204030204" pitchFamily="34" charset="0"/>
              <a:buAutoNum type="alphaUcPeriod"/>
            </a:pPr>
            <a:r>
              <a:rPr lang="en-US" sz="3200" dirty="0" smtClean="0"/>
              <a:t>Other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Calibri" panose="020F0502020204030204" pitchFamily="34" charset="0"/>
              <a:buAutoNum type="alphaUcPeriod"/>
            </a:pPr>
            <a:r>
              <a:rPr lang="en-US" sz="3200" dirty="0" smtClean="0"/>
              <a:t>Don’t Know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17974" y="6435643"/>
            <a:ext cx="3392906" cy="365125"/>
          </a:xfrm>
        </p:spPr>
        <p:txBody>
          <a:bodyPr/>
          <a:lstStyle/>
          <a:p>
            <a:pPr algn="r"/>
            <a:fld id="{B6FBCB0B-9A01-4885-9F66-1358B2421D51}" type="datetime8">
              <a:rPr lang="en-US" sz="1800" b="1" smtClean="0"/>
              <a:t>6/20/2016 2:38 PM</a:t>
            </a:fld>
            <a:endParaRPr lang="en-US" sz="1800" b="1" dirty="0"/>
          </a:p>
        </p:txBody>
      </p:sp>
      <p:graphicFrame>
        <p:nvGraphicFramePr>
          <p:cNvPr id="6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810008781"/>
              </p:ext>
            </p:extLst>
          </p:nvPr>
        </p:nvGraphicFramePr>
        <p:xfrm>
          <a:off x="4214090" y="1494208"/>
          <a:ext cx="6096000" cy="4808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" name="Chart" r:id="rId7" imgW="6095913" imgH="5143422" progId="MSGraph.Chart.8">
                  <p:embed followColorScheme="full"/>
                </p:oleObj>
              </mc:Choice>
              <mc:Fallback>
                <p:oleObj name="Chart" r:id="rId7" imgW="6095913" imgH="5143422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14090" y="1494208"/>
                        <a:ext cx="6096000" cy="4808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730"/>
            <a:ext cx="2649682" cy="609427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877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730"/>
            <a:ext cx="2649682" cy="60942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849301" y="6439257"/>
            <a:ext cx="3268214" cy="365125"/>
          </a:xfrm>
        </p:spPr>
        <p:txBody>
          <a:bodyPr/>
          <a:lstStyle/>
          <a:p>
            <a:pPr algn="ctr"/>
            <a:fld id="{B797A730-633A-4D72-A6B9-366E45684A53}" type="datetime8">
              <a:rPr lang="en-US" sz="1800" b="1" smtClean="0"/>
              <a:t>6/20/2016 2:38 PM</a:t>
            </a:fld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20590" y="6435050"/>
            <a:ext cx="309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VMware </a:t>
            </a:r>
            <a:r>
              <a:rPr lang="en-US" b="1" dirty="0" err="1">
                <a:solidFill>
                  <a:schemeClr val="bg1"/>
                </a:solidFill>
              </a:rPr>
              <a:t>vRealize</a:t>
            </a:r>
            <a:r>
              <a:rPr lang="en-US" b="1" dirty="0">
                <a:solidFill>
                  <a:schemeClr val="bg1"/>
                </a:solidFill>
              </a:rPr>
              <a:t> Cloud Suite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599" y="-69653"/>
            <a:ext cx="11513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</a:rPr>
              <a:t>STC Pictures 6/16/2016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44" y="699788"/>
            <a:ext cx="3588376" cy="4915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792" y="699788"/>
            <a:ext cx="4070680" cy="2532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8" y="699788"/>
            <a:ext cx="3999063" cy="224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9"/>
            <a:ext cx="10058400" cy="124435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Have you used </a:t>
            </a:r>
            <a:r>
              <a:rPr lang="en-US" b="1" dirty="0" smtClean="0"/>
              <a:t>or are you familiar with </a:t>
            </a:r>
            <a:r>
              <a:rPr lang="en-US" b="1" dirty="0" err="1" smtClean="0"/>
              <a:t>vRealize</a:t>
            </a:r>
            <a:r>
              <a:rPr lang="en-US" b="1" dirty="0" smtClean="0"/>
              <a:t> </a:t>
            </a:r>
            <a:r>
              <a:rPr lang="en-US" b="1" dirty="0"/>
              <a:t>Operations Manager? (</a:t>
            </a:r>
            <a:r>
              <a:rPr lang="en-US" b="1" dirty="0" err="1"/>
              <a:t>vROPs</a:t>
            </a:r>
            <a:r>
              <a:rPr lang="en-US" b="1" dirty="0"/>
              <a:t>)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965960"/>
            <a:ext cx="5638800" cy="402336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Calibri" panose="020F0502020204030204" pitchFamily="34" charset="0"/>
              <a:buAutoNum type="alphaUcPeriod"/>
            </a:pPr>
            <a:r>
              <a:rPr lang="en-US" sz="3200" dirty="0" smtClean="0"/>
              <a:t>Yes 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Calibri" panose="020F0502020204030204" pitchFamily="34" charset="0"/>
              <a:buAutoNum type="alphaUcPeriod"/>
            </a:pPr>
            <a:r>
              <a:rPr lang="en-US" sz="3200" dirty="0" smtClean="0"/>
              <a:t>No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Calibri" panose="020F0502020204030204" pitchFamily="34" charset="0"/>
              <a:buAutoNum type="alphaUcPeriod"/>
            </a:pPr>
            <a:r>
              <a:rPr lang="en-US" sz="3200" dirty="0" smtClean="0"/>
              <a:t>What is </a:t>
            </a:r>
            <a:r>
              <a:rPr lang="en-US" sz="3200" dirty="0" err="1" smtClean="0"/>
              <a:t>vRealize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2274" y="6456425"/>
            <a:ext cx="3247432" cy="365125"/>
          </a:xfrm>
        </p:spPr>
        <p:txBody>
          <a:bodyPr/>
          <a:lstStyle/>
          <a:p>
            <a:pPr algn="r"/>
            <a:fld id="{2EBEAF77-46CD-4F1A-AC5F-D50592AE08D9}" type="datetime8">
              <a:rPr lang="en-US" sz="1800" b="1" smtClean="0"/>
              <a:t>6/20/2016 2:38 PM</a:t>
            </a:fld>
            <a:endParaRPr lang="en-US" sz="1800" b="1" dirty="0"/>
          </a:p>
        </p:txBody>
      </p:sp>
      <p:graphicFrame>
        <p:nvGraphicFramePr>
          <p:cNvPr id="6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02801539"/>
              </p:ext>
            </p:extLst>
          </p:nvPr>
        </p:nvGraphicFramePr>
        <p:xfrm>
          <a:off x="4419600" y="1600200"/>
          <a:ext cx="6096000" cy="4613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" name="Chart" r:id="rId7" imgW="6095913" imgH="5143422" progId="MSGraph.Chart.8">
                  <p:embed followColorScheme="full"/>
                </p:oleObj>
              </mc:Choice>
              <mc:Fallback>
                <p:oleObj name="Chart" r:id="rId7" imgW="6095913" imgH="5143422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19600" y="1600200"/>
                        <a:ext cx="6096000" cy="4613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730"/>
            <a:ext cx="2649682" cy="609427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7816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730"/>
            <a:ext cx="2649682" cy="60942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849301" y="6439257"/>
            <a:ext cx="3268214" cy="365125"/>
          </a:xfrm>
        </p:spPr>
        <p:txBody>
          <a:bodyPr/>
          <a:lstStyle/>
          <a:p>
            <a:pPr algn="ctr"/>
            <a:fld id="{0EF201F2-B0D2-4ACD-B8A7-5941B65D7BAE}" type="datetime8">
              <a:rPr lang="en-US" sz="1800" b="1" smtClean="0"/>
              <a:t>6/20/2016 2:38 PM</a:t>
            </a:fld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20590" y="6435050"/>
            <a:ext cx="309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VMware </a:t>
            </a:r>
            <a:r>
              <a:rPr lang="en-US" b="1" dirty="0" err="1">
                <a:solidFill>
                  <a:schemeClr val="bg1"/>
                </a:solidFill>
              </a:rPr>
              <a:t>vRealize</a:t>
            </a:r>
            <a:r>
              <a:rPr lang="en-US" b="1" dirty="0">
                <a:solidFill>
                  <a:schemeClr val="bg1"/>
                </a:solidFill>
              </a:rPr>
              <a:t> Cloud Suite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599" y="-69653"/>
            <a:ext cx="11513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</a:rPr>
              <a:t>Contact information and Online Survey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599" y="699788"/>
            <a:ext cx="11263745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Questions</a:t>
            </a:r>
            <a:r>
              <a:rPr lang="en-US" sz="5400" dirty="0"/>
              <a:t>/ Comments: </a:t>
            </a:r>
            <a:r>
              <a:rPr lang="en-US" sz="5400" dirty="0">
                <a:hlinkClick r:id="rId4"/>
              </a:rPr>
              <a:t>hejnamc@buffalostate.edu</a:t>
            </a:r>
            <a:r>
              <a:rPr lang="en-US" sz="5400" dirty="0"/>
              <a:t> </a:t>
            </a:r>
            <a:endParaRPr lang="en-US" sz="5400" dirty="0" smtClean="0"/>
          </a:p>
          <a:p>
            <a:endParaRPr lang="en-US" sz="5400" dirty="0"/>
          </a:p>
          <a:p>
            <a:r>
              <a:rPr lang="en-US" sz="5400" dirty="0"/>
              <a:t>Help me improve, please fill out the short </a:t>
            </a:r>
            <a:r>
              <a:rPr lang="en-US" sz="5400" dirty="0" smtClean="0"/>
              <a:t>survey</a:t>
            </a:r>
            <a:r>
              <a:rPr lang="en-US" sz="5400" dirty="0"/>
              <a:t>: </a:t>
            </a:r>
            <a:r>
              <a:rPr lang="en-US" sz="5400" b="1" dirty="0">
                <a:hlinkClick r:id="rId5"/>
              </a:rPr>
              <a:t>https://goo.gl/9B1Vq2</a:t>
            </a:r>
            <a:endParaRPr lang="en-US" sz="5400" b="1" dirty="0"/>
          </a:p>
          <a:p>
            <a:r>
              <a:rPr lang="en-US" sz="800" b="1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989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237" y="738246"/>
            <a:ext cx="9339470" cy="584775"/>
          </a:xfrm>
        </p:spPr>
        <p:txBody>
          <a:bodyPr/>
          <a:lstStyle/>
          <a:p>
            <a:pPr algn="ctr"/>
            <a:r>
              <a:rPr lang="en-US" sz="3200" dirty="0" smtClean="0"/>
              <a:t>VMware </a:t>
            </a:r>
            <a:r>
              <a:rPr lang="en-US" sz="3200" dirty="0" err="1"/>
              <a:t>vRealize</a:t>
            </a:r>
            <a:r>
              <a:rPr lang="en-US" sz="3200" dirty="0"/>
              <a:t> Cloud </a:t>
            </a:r>
            <a:r>
              <a:rPr lang="en-US" sz="3200" dirty="0" smtClean="0"/>
              <a:t>Suite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267200" y="1906073"/>
            <a:ext cx="7086600" cy="24908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vRealize</a:t>
            </a:r>
            <a:r>
              <a:rPr lang="en-US" sz="2400" dirty="0" smtClean="0"/>
              <a:t> </a:t>
            </a:r>
            <a:r>
              <a:rPr lang="en-US" sz="2400" dirty="0"/>
              <a:t>Automation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vRealize</a:t>
            </a:r>
            <a:r>
              <a:rPr lang="en-US" sz="2400" dirty="0" smtClean="0"/>
              <a:t> </a:t>
            </a:r>
            <a:r>
              <a:rPr lang="en-US" sz="2400" dirty="0"/>
              <a:t>Business for the </a:t>
            </a:r>
            <a:r>
              <a:rPr lang="en-US" sz="2400" dirty="0" smtClean="0"/>
              <a:t>Cloud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vRealize</a:t>
            </a:r>
            <a:r>
              <a:rPr lang="en-US" sz="2400" dirty="0"/>
              <a:t> Log Insight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vRealize</a:t>
            </a:r>
            <a:r>
              <a:rPr lang="en-US" sz="2400" dirty="0" smtClean="0"/>
              <a:t> </a:t>
            </a:r>
            <a:r>
              <a:rPr lang="en-US" sz="2400" dirty="0"/>
              <a:t>Operations Manager (</a:t>
            </a:r>
            <a:r>
              <a:rPr lang="en-US" sz="2400" dirty="0" err="1"/>
              <a:t>vROPs</a:t>
            </a:r>
            <a:r>
              <a:rPr lang="en-US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2" y="1606222"/>
            <a:ext cx="2790701" cy="27907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94463" y="5330712"/>
            <a:ext cx="5018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</a:t>
            </a:r>
            <a:r>
              <a:rPr lang="en-US" dirty="0" smtClean="0"/>
              <a:t>://</a:t>
            </a:r>
            <a:r>
              <a:rPr lang="en-US" dirty="0" smtClean="0">
                <a:hlinkClick r:id="rId4"/>
              </a:rPr>
              <a:t>www.youtube.com/watch?v=eqSvPmuY9aU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41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25" y="802640"/>
            <a:ext cx="11451266" cy="584775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What is </a:t>
            </a:r>
            <a:r>
              <a:rPr lang="en-US" sz="3200" dirty="0" err="1">
                <a:solidFill>
                  <a:schemeClr val="tx1"/>
                </a:solidFill>
              </a:rPr>
              <a:t>vRealize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Automation?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1520190"/>
            <a:ext cx="11557591" cy="3970318"/>
          </a:xfr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Helps </a:t>
            </a:r>
            <a:r>
              <a:rPr lang="en-US" sz="2400" dirty="0"/>
              <a:t>you be in control of your apps, desktops or any IT functions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Servers can be easily managed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One solution for both DevOps </a:t>
            </a:r>
            <a:r>
              <a:rPr lang="en-US" sz="2200" dirty="0"/>
              <a:t>and production environments.  </a:t>
            </a: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Hurray!  </a:t>
            </a:r>
            <a:r>
              <a:rPr lang="en-US" sz="2400" smtClean="0"/>
              <a:t>Development </a:t>
            </a:r>
            <a:r>
              <a:rPr lang="en-US" sz="2400" dirty="0"/>
              <a:t>and production in sync.</a:t>
            </a:r>
          </a:p>
          <a:p>
            <a:pPr lvl="0"/>
            <a:endParaRPr lang="en-US" sz="2200" dirty="0" smtClean="0">
              <a:solidFill>
                <a:schemeClr val="tx1"/>
              </a:solidFill>
            </a:endParaRPr>
          </a:p>
          <a:p>
            <a:pPr lvl="0"/>
            <a:endParaRPr lang="en-US" sz="2200" dirty="0" smtClean="0">
              <a:solidFill>
                <a:schemeClr val="tx1"/>
              </a:solidFill>
            </a:endParaRPr>
          </a:p>
          <a:p>
            <a:pPr lvl="0"/>
            <a:r>
              <a:rPr lang="en-US" sz="2200" dirty="0" smtClean="0">
                <a:solidFill>
                  <a:schemeClr val="tx1"/>
                </a:solidFill>
              </a:rPr>
              <a:t>You can receive </a:t>
            </a:r>
            <a:r>
              <a:rPr lang="en-US" sz="2200" dirty="0">
                <a:solidFill>
                  <a:schemeClr val="tx1"/>
                </a:solidFill>
              </a:rPr>
              <a:t>more information at </a:t>
            </a:r>
            <a:r>
              <a:rPr lang="en-US" sz="2200" dirty="0">
                <a:solidFill>
                  <a:schemeClr val="tx1"/>
                </a:solidFill>
                <a:hlinkClick r:id="rId3"/>
              </a:rPr>
              <a:t>https://www.vmware.com/products/vrealize-automation</a:t>
            </a:r>
            <a:r>
              <a:rPr lang="en-US" sz="2200" dirty="0" smtClean="0">
                <a:solidFill>
                  <a:schemeClr val="tx1"/>
                </a:solidFill>
                <a:hlinkClick r:id="rId3"/>
              </a:rPr>
              <a:t>/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</a:p>
          <a:p>
            <a:pPr lvl="0"/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730"/>
            <a:ext cx="2649682" cy="60942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849301" y="6439257"/>
            <a:ext cx="3268214" cy="365125"/>
          </a:xfrm>
        </p:spPr>
        <p:txBody>
          <a:bodyPr/>
          <a:lstStyle/>
          <a:p>
            <a:pPr algn="ctr"/>
            <a:fld id="{CCDA03D4-AFA3-4D0E-B87A-ACEB0F182B0A}" type="datetime8">
              <a:rPr lang="en-US" sz="1800" b="1" smtClean="0"/>
              <a:t>6/20/2016 2:38 PM</a:t>
            </a:fld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20590" y="6435050"/>
            <a:ext cx="309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VMware </a:t>
            </a:r>
            <a:r>
              <a:rPr lang="en-US" b="1" dirty="0" err="1">
                <a:solidFill>
                  <a:schemeClr val="bg1"/>
                </a:solidFill>
              </a:rPr>
              <a:t>vRealize</a:t>
            </a:r>
            <a:r>
              <a:rPr lang="en-US" b="1" dirty="0">
                <a:solidFill>
                  <a:schemeClr val="bg1"/>
                </a:solidFill>
              </a:rPr>
              <a:t> Cloud Suite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97678"/>
            <a:ext cx="11513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What is IT Agility?  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518" y="461346"/>
            <a:ext cx="120239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/>
              <a:t>vRealize</a:t>
            </a:r>
            <a:r>
              <a:rPr lang="en-US" sz="2000" dirty="0" smtClean="0"/>
              <a:t> Automation improves IT Agility. 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182" y="1568422"/>
            <a:ext cx="8853053" cy="460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2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16299AFA93E242FEBA08F95B82FDFE66"/>
  <p:tag name="TPVERSION" val="5"/>
  <p:tag name="TPFULLVERSION" val="5.4.1.2"/>
  <p:tag name="PPTVERSION" val="14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LABELFORMAT" val="0"/>
  <p:tag name="NUMBERFORMAT" val="0"/>
  <p:tag name="COLORTYPE" val="SCHEM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AA962A4AE5D143EEB9F9231AF87C1A55&lt;/guid&gt;&#10;        &lt;description /&gt;&#10;        &lt;date&gt;4/13/2016 4:56:3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E9DF8309B444F0D9E2E4B2B08A64B38&lt;/guid&gt;&#10;            &lt;repollguid&gt;E73F3E37CBC6435FAE05FCFE034ECDE2&lt;/repollguid&gt;&#10;            &lt;sourceid&gt;7B7F3F6F38BF41D5918F8B321370022A&lt;/sourceid&gt;&#10;            &lt;questiontext&gt;On a scale of 1 – 5, with 5 being  great and 1 being poor,  how would you rate the presentation on vRealize Cloud Suit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FD873AA6B8FC44E88E319C488AF5D86E&lt;/guid&gt;&#10;                    &lt;answertext&gt;1 &lt;/answertext&gt;&#10;                    &lt;valuetype&gt;0&lt;/valuetype&gt;&#10;                &lt;/answer&gt;&#10;                &lt;answer&gt;&#10;                    &lt;guid&gt;1291655A71AC40D182FC1931BC9B6251&lt;/guid&gt;&#10;                    &lt;answertext&gt;2&lt;/answertext&gt;&#10;                    &lt;valuetype&gt;0&lt;/valuetype&gt;&#10;                &lt;/answer&gt;&#10;                &lt;answer&gt;&#10;                    &lt;guid&gt;4F172EB8D9B8476AB8EE1242BD6D760D&lt;/guid&gt;&#10;                    &lt;answertext&gt;3&lt;/answertext&gt;&#10;                    &lt;valuetype&gt;0&lt;/valuetype&gt;&#10;                &lt;/answer&gt;&#10;                &lt;answer&gt;&#10;                    &lt;guid&gt;09746D233F7E4C828C7AA5EE9CB90B41&lt;/guid&gt;&#10;                    &lt;answertext&gt;4&lt;/answertext&gt;&#10;                    &lt;valuetype&gt;0&lt;/valuetype&gt;&#10;                &lt;/answer&gt;&#10;                &lt;answer&gt;&#10;                    &lt;guid&gt;B648207B74C4431B92628844695663C4&lt;/guid&gt;&#10;                    &lt;answertext&gt;5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  <p:tag name="RESULTS" val="On a scale of 1 – 5, with 5 being  great and 1 being poor,  how would you rate the presentation on vRealize Cloud Suite?[;crlf;]14[;]14[;]14[;]False[;]0[;][;crlf;]4.21428571428571[;]4[;]0.772618130456569[;]0.596938775510204[;crlf;]0[;]0[;]1 1[;]1 [;][;crlf;]0[;]0[;]22[;]2[;][;crlf;]3[;]0[;]33[;]3[;][;crlf;]5[;]0[;]44[;]4[;][;crlf;]6[;]0[;]55[;]5[;]"/>
  <p:tag name="HASRESULTS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LABELFORMAT" val="0"/>
  <p:tag name="NUMBERFORMAT" val="0"/>
  <p:tag name="COLORTYPE" val="SCHEM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AA962A4AE5D143EEB9F9231AF87C1A55&lt;/guid&gt;&#10;        &lt;description /&gt;&#10;        &lt;date&gt;4/13/2016 4:56:3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B852D92EB4B4A26985D56A424867936&lt;/guid&gt;&#10;            &lt;repollguid&gt;E73F3E37CBC6435FAE05FCFE034ECDE2&lt;/repollguid&gt;&#10;            &lt;sourceid&gt;7B7F3F6F38BF41D5918F8B321370022A&lt;/sourceid&gt;&#10;            &lt;questiontext&gt;Have you attended VMworld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FD873AA6B8FC44E88E319C488AF5D86E&lt;/guid&gt;&#10;                    &lt;answertext&gt;Yes &lt;/answertext&gt;&#10;                    &lt;valuetype&gt;0&lt;/valuetype&gt;&#10;                &lt;/answer&gt;&#10;                &lt;answer&gt;&#10;                    &lt;guid&gt;1291655A71AC40D182FC1931BC9B6251&lt;/guid&gt;&#10;                    &lt;answertext&gt;No&lt;/answertext&gt;&#10;                    &lt;valuetype&gt;0&lt;/valuetype&gt;&#10;                &lt;/answer&gt;&#10;                &lt;answer&gt;&#10;                    &lt;guid&gt;4F172EB8D9B8476AB8EE1242BD6D760D&lt;/guid&gt;&#10;                    &lt;answertext&gt;Never heard of VMworld before today.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  <p:tag name="RESULTS" val="Have you attended VMworld?[;crlf;]14[;]14[;]14[;]False[;]0[;][;crlf;]2.07142857142857[;]2[;]0.457366016959489[;]0.209183673469388[;crlf;]1[;]0[;]Yes 1[;]Yes [;][;crlf;]11[;]0[;]No2[;]No[;][;crlf;]2[;]0[;]Never heard of VMworld before today.3[;]Never heard of VMworld before today.[;]"/>
  <p:tag name="HASRESULTS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0"/>
  <p:tag name="COLORTYPE" val="SCHEM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AA962A4AE5D143EEB9F9231AF87C1A55&lt;/guid&gt;&#10;        &lt;description /&gt;&#10;        &lt;date&gt;4/13/2016 4:56:3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53D0CAFC57A4F09A411356456CCEA30&lt;/guid&gt;&#10;            &lt;repollguid&gt;E73F3E37CBC6435FAE05FCFE034ECDE2&lt;/repollguid&gt;&#10;            &lt;sourceid&gt;7B7F3F6F38BF41D5918F8B321370022A&lt;/sourceid&gt;&#10;            &lt;questiontext&gt;What version ESXi hypervisor are you currently running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FD873AA6B8FC44E88E319C488AF5D86E&lt;/guid&gt;&#10;                    &lt;answertext&gt;ESXi 6.0 &lt;/answertext&gt;&#10;                    &lt;valuetype&gt;0&lt;/valuetype&gt;&#10;                &lt;/answer&gt;&#10;                &lt;answer&gt;&#10;                    &lt;guid&gt;1291655A71AC40D182FC1931BC9B6251&lt;/guid&gt;&#10;                    &lt;answertext&gt;ESXi 5.5 &lt;/answertext&gt;&#10;                    &lt;valuetype&gt;0&lt;/valuetype&gt;&#10;                &lt;/answer&gt;&#10;                &lt;answer&gt;&#10;                    &lt;guid&gt;4F172EB8D9B8476AB8EE1242BD6D760D&lt;/guid&gt;&#10;                    &lt;answertext&gt;ESXi 5.1&lt;/answertext&gt;&#10;                    &lt;valuetype&gt;0&lt;/valuetype&gt;&#10;                &lt;/answer&gt;&#10;                &lt;answer&gt;&#10;                    &lt;guid&gt;D7FDFD080F164FA09E4AF0B5A914E52A&lt;/guid&gt;&#10;                    &lt;answertext&gt;ESXi 5.0 &lt;/answertext&gt;&#10;                    &lt;valuetype&gt;0&lt;/valuetype&gt;&#10;                &lt;/answer&gt;&#10;                &lt;answer&gt;&#10;                    &lt;guid&gt;C58F52317D7648729EF62C3C3083AF5D&lt;/guid&gt;&#10;                    &lt;answertext&gt;Less than ESXi 5.0&lt;/answertext&gt;&#10;                    &lt;valuetype&gt;0&lt;/valuetype&gt;&#10;                &lt;/answer&gt;&#10;                &lt;answer&gt;&#10;                    &lt;guid&gt;EFA21120D0134A09BDAFD41B726A23D6&lt;/guid&gt;&#10;                    &lt;answertext&gt;Mixed environment&lt;/answertext&gt;&#10;                    &lt;valuetype&gt;0&lt;/valuetype&gt;&#10;                &lt;/answer&gt;&#10;                &lt;answer&gt;&#10;                    &lt;guid&gt;5008F4E293BD497C9D0BC7E72672B2E1&lt;/guid&gt;&#10;                    &lt;answertext&gt;Other&lt;/answertext&gt;&#10;                    &lt;valuetype&gt;0&lt;/valuetype&gt;&#10;                &lt;/answer&gt;&#10;                &lt;answer&gt;&#10;                    &lt;guid&gt;F4B89F729D734618BE00106D7C2C939D&lt;/guid&gt;&#10;                    &lt;answertext&gt;Don’t Know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  <p:tag name="RESULTS" val="What version ESXi hypervisor are you currently running?[;crlf;]14[;]14[;]14[;]False[;]0[;][;crlf;]3.57142857142857[;]2[;]2.52740085899345[;]6.38775510204082[;crlf;]3[;]0[;]ESXi 6.0 1[;]ESXi 6.0 [;][;crlf;]5[;]0[;]ESXi 5.5 2[;]ESXi 5.5 [;][;crlf;]1[;]0[;]ESXi 5.13[;]ESXi 5.1[;][;crlf;]0[;]0[;]ESXi 5.0 4[;]ESXi 5.0 [;][;crlf;]0[;]0[;]Less than ESXi 5.05[;]Less than ESXi 5.0[;][;crlf;]3[;]0[;]Mixed environment6[;]Mixed environment[;][;crlf;]0[;]0[;]Other7[;]Other[;][;crlf;]2[;]0[;]Don’t Know8[;]Don’t Know[;]"/>
  <p:tag name="HASRESULTS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LABELFORMAT" val="0"/>
  <p:tag name="NUMBERFORMAT" val="0"/>
  <p:tag name="COLORTYPE" val="SCHEM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AA962A4AE5D143EEB9F9231AF87C1A55&lt;/guid&gt;&#10;        &lt;description /&gt;&#10;        &lt;date&gt;4/13/2016 4:56:3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8B72B87FDE843B393DF159AB803A398&lt;/guid&gt;&#10;            &lt;repollguid&gt;E73F3E37CBC6435FAE05FCFE034ECDE2&lt;/repollguid&gt;&#10;            &lt;sourceid&gt;7B7F3F6F38BF41D5918F8B321370022A&lt;/sourceid&gt;&#10;            &lt;questiontext&gt;Have you used or are you familiar with vRealize Operations Manager? (vROPs)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FD873AA6B8FC44E88E319C488AF5D86E&lt;/guid&gt;&#10;                    &lt;answertext&gt;Yes &lt;/answertext&gt;&#10;                    &lt;valuetype&gt;0&lt;/valuetype&gt;&#10;                &lt;/answer&gt;&#10;                &lt;answer&gt;&#10;                    &lt;guid&gt;1291655A71AC40D182FC1931BC9B6251&lt;/guid&gt;&#10;                    &lt;answertext&gt;No&lt;/answertext&gt;&#10;                    &lt;valuetype&gt;0&lt;/valuetype&gt;&#10;                &lt;/answer&gt;&#10;                &lt;answer&gt;&#10;                    &lt;guid&gt;4F172EB8D9B8476AB8EE1242BD6D760D&lt;/guid&gt;&#10;                    &lt;answertext&gt;What is vRealize?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  <p:tag name="RESULTS" val="Have you used or are you familiar with vRealize Operations Manager? (vROPs)?[;crlf;]13[;]14[;]13[;]False[;]0[;][;crlf;]1.76923076923077[;]2[;]0.696568087549032[;]0.485207100591716[;crlf;]5[;]0[;]Yes 1[;]Yes [;][;crlf;]6[;]0[;]No2[;]No[;][;crlf;]2[;]0[;]What is vRealize?3[;]What is vRealize?[;]"/>
  <p:tag name="HASRESULTS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xt_and_Picture_Fade_on_Path_Themed.potx" id="{5FA225B1-9DB7-4E7A-BEDA-2F16819FB22A}" vid="{6D0C3340-F1D4-4E44-988D-AE99DD9A48B6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ED4443-B407-4517-B83E-7991597C0B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46400</TotalTime>
  <Words>1944</Words>
  <Application>Microsoft Office PowerPoint</Application>
  <PresentationFormat>Custom</PresentationFormat>
  <Paragraphs>290</Paragraphs>
  <Slides>40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Office Theme</vt:lpstr>
      <vt:lpstr>Retrospect</vt:lpstr>
      <vt:lpstr>Chart</vt:lpstr>
      <vt:lpstr>PowerPoint Presentation</vt:lpstr>
      <vt:lpstr>Have you attended VMworld?</vt:lpstr>
      <vt:lpstr>PowerPoint Presentation</vt:lpstr>
      <vt:lpstr>What version ESXi hypervisor are you currently running?</vt:lpstr>
      <vt:lpstr>Have you used or are you familiar with vRealize Operations Manager? (vROPs)?</vt:lpstr>
      <vt:lpstr>PowerPoint Presentation</vt:lpstr>
      <vt:lpstr>VMware vRealize Cloud Suite</vt:lpstr>
      <vt:lpstr>What is vRealize Automation?</vt:lpstr>
      <vt:lpstr>PowerPoint Presentation</vt:lpstr>
      <vt:lpstr>PowerPoint Presentation</vt:lpstr>
      <vt:lpstr>PowerPoint Presentation</vt:lpstr>
      <vt:lpstr>PowerPoint Presentation</vt:lpstr>
      <vt:lpstr>What is vRealize Business for the Cloud?</vt:lpstr>
      <vt:lpstr>PowerPoint Presentation</vt:lpstr>
      <vt:lpstr>What is vRealize Log Insight?</vt:lpstr>
      <vt:lpstr>PowerPoint Presentation</vt:lpstr>
      <vt:lpstr>PowerPoint Presentation</vt:lpstr>
      <vt:lpstr>PowerPoint Presentation</vt:lpstr>
      <vt:lpstr>What is vRealize Operations Manager?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 a scale of 1 – 5, with 5 being  great and 1 being poor,  how would you rate the presentation on vRealize Cloud Suite?</vt:lpstr>
      <vt:lpstr>PowerPoint Presentation</vt:lpstr>
      <vt:lpstr>PowerPoint Presentation</vt:lpstr>
    </vt:vector>
  </TitlesOfParts>
  <Company>Computing and Technology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Meeting</dc:title>
  <dc:creator>Garrity, Maria</dc:creator>
  <cp:lastModifiedBy>maria</cp:lastModifiedBy>
  <cp:revision>274</cp:revision>
  <cp:lastPrinted>2016-06-09T20:59:36Z</cp:lastPrinted>
  <dcterms:created xsi:type="dcterms:W3CDTF">2015-11-23T19:23:52Z</dcterms:created>
  <dcterms:modified xsi:type="dcterms:W3CDTF">2016-06-20T18:46:33Z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TC040144289991</vt:lpwstr>
  </property>
</Properties>
</file>