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(Ben &amp; Symen)</a:t>
            </a:r>
          </a:p>
          <a:p>
            <a:pPr lvl="0">
              <a:spcBef>
                <a:spcPts val="0"/>
              </a:spcBef>
              <a:buNone/>
            </a:pPr>
            <a:r>
              <a:t/>
            </a:r>
            <a:endParaRPr/>
          </a:p>
          <a:p>
            <a:pPr lvl="0">
              <a:spcBef>
                <a:spcPts val="0"/>
              </a:spcBef>
              <a:buNone/>
            </a:pPr>
            <a:r>
              <a:rPr lang="en"/>
              <a:t>Welcome everyone to the Developing a Data Risk Classification Program</a:t>
            </a:r>
          </a:p>
          <a:p>
            <a:pPr lvl="0">
              <a:spcBef>
                <a:spcPts val="0"/>
              </a:spcBef>
              <a:buNone/>
            </a:pPr>
            <a:r>
              <a:t/>
            </a:r>
            <a:endParaRPr/>
          </a:p>
          <a:p>
            <a:pPr lvl="0">
              <a:spcBef>
                <a:spcPts val="0"/>
              </a:spcBef>
              <a:buNone/>
            </a:pPr>
            <a:r>
              <a:rPr lang="en"/>
              <a:t>My name is Ben Hartung, Information Security Officer for Fredonia and Symen Mulders, Information Security Analyst at Plattsburgh.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Symen</a:t>
            </a:r>
          </a:p>
          <a:p>
            <a:pPr lvl="0">
              <a:spcBef>
                <a:spcPts val="0"/>
              </a:spcBef>
              <a:buNone/>
            </a:pPr>
            <a:r>
              <a:t/>
            </a:r>
            <a:endParaRPr/>
          </a:p>
          <a:p>
            <a:pPr lvl="0">
              <a:spcBef>
                <a:spcPts val="0"/>
              </a:spcBef>
              <a:buNone/>
            </a:pPr>
            <a:r>
              <a:rPr lang="en"/>
              <a:t>You likely have data on your campus that doesn’t fit any of the categories we have already identified, but still needs to be classified.</a:t>
            </a:r>
          </a:p>
          <a:p>
            <a:pPr lvl="0" rtl="0">
              <a:spcBef>
                <a:spcPts val="0"/>
              </a:spcBef>
              <a:buNone/>
            </a:pPr>
            <a:r>
              <a:rPr lang="en"/>
              <a:t>The important thing to remember is to follow the 16 words.  Restricted = expensive breach, public = data available to the public or by FOIL, everything else is private.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Ben &amp; Symen</a:t>
            </a:r>
          </a:p>
          <a:p>
            <a:pPr lvl="0">
              <a:spcBef>
                <a:spcPts val="0"/>
              </a:spcBef>
              <a:buNone/>
            </a:pPr>
            <a:r>
              <a:t/>
            </a:r>
            <a:endParaRPr sz="1200">
              <a:highlight>
                <a:srgbClr val="FFFFFF"/>
              </a:highlight>
            </a:endParaRPr>
          </a:p>
          <a:p>
            <a:pPr indent="-304800" lvl="0" marL="457200" rtl="0">
              <a:lnSpc>
                <a:spcPct val="115000"/>
              </a:lnSpc>
              <a:spcBef>
                <a:spcPts val="0"/>
              </a:spcBef>
              <a:spcAft>
                <a:spcPts val="1600"/>
              </a:spcAft>
              <a:buClr>
                <a:srgbClr val="000000"/>
              </a:buClr>
              <a:buSzPct val="100000"/>
            </a:pPr>
            <a:r>
              <a:rPr lang="en" sz="1200">
                <a:highlight>
                  <a:srgbClr val="FFFFFF"/>
                </a:highlight>
              </a:rPr>
              <a:t>Program Development</a:t>
            </a:r>
          </a:p>
          <a:p>
            <a:pPr indent="-304800" lvl="1" marL="914400" rtl="0">
              <a:lnSpc>
                <a:spcPct val="115000"/>
              </a:lnSpc>
              <a:spcBef>
                <a:spcPts val="0"/>
              </a:spcBef>
              <a:spcAft>
                <a:spcPts val="1600"/>
              </a:spcAft>
              <a:buClr>
                <a:srgbClr val="000000"/>
              </a:buClr>
              <a:buSzPct val="100000"/>
            </a:pPr>
            <a:r>
              <a:rPr lang="en" sz="1200">
                <a:highlight>
                  <a:srgbClr val="FFFFFF"/>
                </a:highlight>
              </a:rPr>
              <a:t>Policy</a:t>
            </a:r>
          </a:p>
          <a:p>
            <a:pPr indent="-304800" lvl="1" marL="914400" rtl="0">
              <a:lnSpc>
                <a:spcPct val="115000"/>
              </a:lnSpc>
              <a:spcBef>
                <a:spcPts val="0"/>
              </a:spcBef>
              <a:spcAft>
                <a:spcPts val="1600"/>
              </a:spcAft>
              <a:buClr>
                <a:srgbClr val="000000"/>
              </a:buClr>
              <a:buSzPct val="100000"/>
            </a:pPr>
            <a:r>
              <a:rPr lang="en" sz="1200">
                <a:highlight>
                  <a:srgbClr val="FFFFFF"/>
                </a:highlight>
              </a:rPr>
              <a:t>Communication Plan </a:t>
            </a:r>
          </a:p>
          <a:p>
            <a:pPr indent="-304800" lvl="1" marL="914400" rtl="0">
              <a:lnSpc>
                <a:spcPct val="115000"/>
              </a:lnSpc>
              <a:spcBef>
                <a:spcPts val="0"/>
              </a:spcBef>
              <a:spcAft>
                <a:spcPts val="1600"/>
              </a:spcAft>
              <a:buClr>
                <a:srgbClr val="000000"/>
              </a:buClr>
              <a:buSzPct val="100000"/>
            </a:pPr>
            <a:r>
              <a:rPr lang="en" sz="1200">
                <a:highlight>
                  <a:srgbClr val="FFFFFF"/>
                </a:highlight>
              </a:rPr>
              <a:t>Approved Electronic Services List (Inventory) &amp; Process </a:t>
            </a:r>
          </a:p>
          <a:p>
            <a:pPr indent="-304800" lvl="1" marL="914400" rtl="0">
              <a:lnSpc>
                <a:spcPct val="115000"/>
              </a:lnSpc>
              <a:spcBef>
                <a:spcPts val="0"/>
              </a:spcBef>
              <a:spcAft>
                <a:spcPts val="1600"/>
              </a:spcAft>
              <a:buClr>
                <a:schemeClr val="dk2"/>
              </a:buClr>
              <a:buSzPct val="100000"/>
            </a:pPr>
            <a:r>
              <a:rPr lang="en" sz="1200">
                <a:highlight>
                  <a:srgbClr val="FFFFFF"/>
                </a:highlight>
              </a:rPr>
              <a:t>Awareness Training</a:t>
            </a:r>
          </a:p>
          <a:p>
            <a:pPr indent="-304800" lvl="1" marL="914400" rtl="0">
              <a:lnSpc>
                <a:spcPct val="115000"/>
              </a:lnSpc>
              <a:spcBef>
                <a:spcPts val="0"/>
              </a:spcBef>
              <a:spcAft>
                <a:spcPts val="1600"/>
              </a:spcAft>
              <a:buClr>
                <a:schemeClr val="dk2"/>
              </a:buClr>
              <a:buSzPct val="100000"/>
            </a:pPr>
            <a:r>
              <a:rPr lang="en" sz="1200">
                <a:highlight>
                  <a:srgbClr val="FFFFFF"/>
                </a:highlight>
              </a:rPr>
              <a:t>Related to other relevant policies… e.g. Data Security and Access Policy, Mobile Device Policy </a:t>
            </a:r>
          </a:p>
          <a:p>
            <a:pPr indent="-304800" lvl="0" marL="457200" rtl="0">
              <a:lnSpc>
                <a:spcPct val="115000"/>
              </a:lnSpc>
              <a:spcBef>
                <a:spcPts val="0"/>
              </a:spcBef>
              <a:spcAft>
                <a:spcPts val="1600"/>
              </a:spcAft>
              <a:buClr>
                <a:srgbClr val="000000"/>
              </a:buClr>
              <a:buSzPct val="100000"/>
            </a:pPr>
            <a:r>
              <a:rPr lang="en" sz="1200">
                <a:highlight>
                  <a:srgbClr val="FFFFFF"/>
                </a:highlight>
              </a:rPr>
              <a:t>What’s Next??...Data Loss Prevention Tools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Symen &amp; Ben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(Ben)</a:t>
            </a:r>
          </a:p>
          <a:p>
            <a:pPr lvl="0">
              <a:spcBef>
                <a:spcPts val="0"/>
              </a:spcBef>
              <a:buNone/>
            </a:pPr>
            <a:r>
              <a:t/>
            </a:r>
            <a:endParaRPr/>
          </a:p>
          <a:p>
            <a:pPr lvl="0">
              <a:spcBef>
                <a:spcPts val="0"/>
              </a:spcBef>
              <a:buNone/>
            </a:pPr>
            <a:r>
              <a:rPr lang="en"/>
              <a:t>SUNY campuses are all struggling with the sames security and compliance issues</a:t>
            </a:r>
          </a:p>
          <a:p>
            <a:pPr lvl="0">
              <a:spcBef>
                <a:spcPts val="0"/>
              </a:spcBef>
              <a:buNone/>
            </a:pPr>
            <a:r>
              <a:rPr lang="en"/>
              <a:t>Foundational for all security programs to know what kind of data is in scope and what controls are applicable</a:t>
            </a:r>
          </a:p>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(Ben)</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Ben </a:t>
            </a:r>
          </a:p>
          <a:p>
            <a:pPr lvl="0">
              <a:spcBef>
                <a:spcPts val="0"/>
              </a:spcBef>
              <a:buNone/>
            </a:pPr>
            <a:r>
              <a:t/>
            </a:r>
            <a:endParaRPr/>
          </a:p>
          <a:p>
            <a:pPr lvl="0">
              <a:spcBef>
                <a:spcPts val="0"/>
              </a:spcBef>
              <a:buClr>
                <a:schemeClr val="dk1"/>
              </a:buClr>
              <a:buSzPct val="100000"/>
              <a:buFont typeface="Arial"/>
              <a:buNone/>
            </a:pPr>
            <a:r>
              <a:rPr lang="en">
                <a:solidFill>
                  <a:schemeClr val="dk1"/>
                </a:solidFill>
              </a:rPr>
              <a:t>Process took about 4-6 months</a:t>
            </a:r>
          </a:p>
          <a:p>
            <a:pPr lvl="0">
              <a:spcBef>
                <a:spcPts val="0"/>
              </a:spcBef>
              <a:buClr>
                <a:schemeClr val="dk1"/>
              </a:buClr>
              <a:buSzPct val="100000"/>
              <a:buFont typeface="Arial"/>
              <a:buNone/>
            </a:pPr>
            <a:r>
              <a:rPr lang="en">
                <a:solidFill>
                  <a:schemeClr val="dk1"/>
                </a:solidFill>
              </a:rPr>
              <a:t>Fredonia also reviewed the draft policy and related templates with the Information Technology Advisory Board (ITAB) and campus-wide 30-day review process for employee feedback </a:t>
            </a:r>
          </a:p>
          <a:p>
            <a:pPr lvl="0">
              <a:spcBef>
                <a:spcPts val="0"/>
              </a:spcBef>
              <a:buNone/>
            </a:pPr>
            <a:r>
              <a:t/>
            </a:r>
            <a:endParaRPr/>
          </a:p>
          <a:p>
            <a:pPr lvl="0">
              <a:spcBef>
                <a:spcPts val="0"/>
              </a:spcBef>
              <a:buNone/>
            </a:pPr>
            <a:r>
              <a:t/>
            </a:r>
            <a:endParaRPr/>
          </a:p>
          <a:p>
            <a:pPr lvl="0" rtl="0">
              <a:lnSpc>
                <a:spcPct val="115000"/>
              </a:lnSpc>
              <a:spcBef>
                <a:spcPts val="0"/>
              </a:spcBef>
              <a:spcAft>
                <a:spcPts val="1600"/>
              </a:spcAft>
              <a:buClr>
                <a:schemeClr val="dk1"/>
              </a:buClr>
              <a:buSzPct val="100000"/>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Symen</a:t>
            </a:r>
          </a:p>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Symen</a:t>
            </a:r>
          </a:p>
          <a:p>
            <a:pPr lvl="0">
              <a:spcBef>
                <a:spcPts val="0"/>
              </a:spcBef>
              <a:buNone/>
            </a:pPr>
            <a:r>
              <a:t/>
            </a:r>
            <a:endParaRPr/>
          </a:p>
          <a:p>
            <a:pPr lvl="0" rtl="0">
              <a:spcBef>
                <a:spcPts val="0"/>
              </a:spcBef>
              <a:buNone/>
            </a:pPr>
            <a:r>
              <a:rPr lang="en"/>
              <a:t>Every campus has a *lot* of different kinds of data, so classifying it can seem like a really big project...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(Symen)</a:t>
            </a:r>
          </a:p>
          <a:p>
            <a:pPr lvl="0">
              <a:spcBef>
                <a:spcPts val="0"/>
              </a:spcBef>
              <a:buNone/>
            </a:pPr>
            <a:r>
              <a:t/>
            </a:r>
            <a:endParaRPr/>
          </a:p>
          <a:p>
            <a:pPr lvl="0" rtl="0">
              <a:spcBef>
                <a:spcPts val="0"/>
              </a:spcBef>
              <a:buNone/>
            </a:pPr>
            <a:r>
              <a:rPr lang="en"/>
              <a:t>A breach could really hurt, financially.  Classifying our data allows us to focus our security efforts where they will be most effective...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(Symen)</a:t>
            </a:r>
          </a:p>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(Symen)</a:t>
            </a:r>
          </a:p>
          <a:p>
            <a:pPr lvl="0">
              <a:spcBef>
                <a:spcPts val="0"/>
              </a:spcBef>
              <a:buNone/>
            </a:pPr>
            <a:r>
              <a:t/>
            </a:r>
            <a:endParaRPr/>
          </a:p>
          <a:p>
            <a:pPr lvl="0">
              <a:spcBef>
                <a:spcPts val="0"/>
              </a:spcBef>
              <a:buNone/>
            </a:pPr>
            <a:r>
              <a:rPr lang="en"/>
              <a:t>...So, we made it as simple as we could.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cs.google.com/a/fredonia.edu/document/d/1ZladXKMNXygUeZJ_OuBGjl6j8h5l7sH_uXlP7yHk8DY/edit?usp=sharing" TargetMode="External"/><Relationship Id="rId4" Type="http://schemas.openxmlformats.org/officeDocument/2006/relationships/hyperlink" Target="https://answers.fredonia.edu/display/SKB/Data+Risk+Classification+General+Overview" TargetMode="External"/><Relationship Id="rId5" Type="http://schemas.openxmlformats.org/officeDocument/2006/relationships/hyperlink" Target="https://answers.fredonia.edu/pages/viewpage.action?pageId=3703450" TargetMode="External"/><Relationship Id="rId6" Type="http://schemas.openxmlformats.org/officeDocument/2006/relationships/hyperlink" Target="https://answers.fredonia.edu/display/SKB/Data+Risk+Classification+General+Overview"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80408" y="83400"/>
            <a:ext cx="8520600" cy="2052600"/>
          </a:xfrm>
          <a:prstGeom prst="rect">
            <a:avLst/>
          </a:prstGeom>
        </p:spPr>
        <p:txBody>
          <a:bodyPr anchorCtr="0" anchor="b" bIns="91425" lIns="91425" rIns="91425" tIns="91425">
            <a:noAutofit/>
          </a:bodyPr>
          <a:lstStyle/>
          <a:p>
            <a:pPr lvl="0">
              <a:spcBef>
                <a:spcPts val="0"/>
              </a:spcBef>
              <a:buNone/>
            </a:pPr>
            <a:r>
              <a:rPr lang="en" sz="3000"/>
              <a:t>Developing a Data Risk Classification Program </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sz="1400"/>
              <a:t>Presenters:</a:t>
            </a:r>
          </a:p>
          <a:p>
            <a:pPr lvl="0">
              <a:spcBef>
                <a:spcPts val="0"/>
              </a:spcBef>
              <a:buNone/>
            </a:pPr>
            <a:r>
              <a:rPr lang="en" sz="1400"/>
              <a:t>Ben Hartung, Information Security Officer (Fredonia)</a:t>
            </a:r>
          </a:p>
          <a:p>
            <a:pPr lvl="0">
              <a:spcBef>
                <a:spcPts val="0"/>
              </a:spcBef>
              <a:buNone/>
            </a:pPr>
            <a:r>
              <a:rPr lang="en" sz="1400"/>
              <a:t>Symen Mulders, Information Security Analyst (Plattsburgh)</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10" name="Shape 110"/>
        <p:cNvGrpSpPr/>
        <p:nvPr/>
      </p:nvGrpSpPr>
      <p:grpSpPr>
        <a:xfrm>
          <a:off x="0" y="0"/>
          <a:ext cx="0" cy="0"/>
          <a:chOff x="0" y="0"/>
          <a:chExt cx="0" cy="0"/>
        </a:xfrm>
      </p:grpSpPr>
      <p:pic>
        <p:nvPicPr>
          <p:cNvPr descr="2.png" id="111" name="Shape 111"/>
          <p:cNvPicPr preferRelativeResize="0"/>
          <p:nvPr/>
        </p:nvPicPr>
        <p:blipFill>
          <a:blip r:embed="rId3">
            <a:alphaModFix/>
          </a:blip>
          <a:stretch>
            <a:fillRect/>
          </a:stretch>
        </p:blipFill>
        <p:spPr>
          <a:xfrm>
            <a:off x="246875" y="873225"/>
            <a:ext cx="8839201" cy="3397043"/>
          </a:xfrm>
          <a:prstGeom prst="rect">
            <a:avLst/>
          </a:prstGeom>
          <a:noFill/>
          <a:ln>
            <a:noFill/>
          </a:ln>
        </p:spPr>
      </p:pic>
      <p:sp>
        <p:nvSpPr>
          <p:cNvPr id="112" name="Shape 112"/>
          <p:cNvSpPr txBox="1"/>
          <p:nvPr/>
        </p:nvSpPr>
        <p:spPr>
          <a:xfrm>
            <a:off x="246875" y="313100"/>
            <a:ext cx="7138200" cy="506400"/>
          </a:xfrm>
          <a:prstGeom prst="rect">
            <a:avLst/>
          </a:prstGeom>
          <a:noFill/>
          <a:ln>
            <a:noFill/>
          </a:ln>
        </p:spPr>
        <p:txBody>
          <a:bodyPr anchorCtr="0" anchor="t" bIns="91425" lIns="91425" rIns="91425" tIns="91425">
            <a:noAutofit/>
          </a:bodyPr>
          <a:lstStyle/>
          <a:p>
            <a:pPr lvl="0">
              <a:spcBef>
                <a:spcPts val="0"/>
              </a:spcBef>
              <a:buNone/>
            </a:pPr>
            <a:r>
              <a:rPr lang="en" sz="2400"/>
              <a:t>Adapting the Data Classification for Your Campus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sz="2400"/>
              <a:t>Draft Data Risk Classification Policy &amp; Program Templates</a:t>
            </a:r>
          </a:p>
        </p:txBody>
      </p:sp>
      <p:sp>
        <p:nvSpPr>
          <p:cNvPr id="118" name="Shape 118"/>
          <p:cNvSpPr txBox="1"/>
          <p:nvPr>
            <p:ph idx="1" type="body"/>
          </p:nvPr>
        </p:nvSpPr>
        <p:spPr>
          <a:xfrm>
            <a:off x="311700" y="1138900"/>
            <a:ext cx="8520600" cy="3416400"/>
          </a:xfrm>
          <a:prstGeom prst="rect">
            <a:avLst/>
          </a:prstGeom>
        </p:spPr>
        <p:txBody>
          <a:bodyPr anchorCtr="0" anchor="t" bIns="91425" lIns="91425" rIns="91425" tIns="91425">
            <a:noAutofit/>
          </a:bodyPr>
          <a:lstStyle/>
          <a:p>
            <a:pPr indent="-381000" lvl="0" marL="457200" rtl="0">
              <a:spcBef>
                <a:spcPts val="0"/>
              </a:spcBef>
              <a:buSzPct val="100000"/>
            </a:pPr>
            <a:r>
              <a:rPr lang="en" sz="2400" u="sng">
                <a:solidFill>
                  <a:srgbClr val="1155CC"/>
                </a:solidFill>
                <a:highlight>
                  <a:srgbClr val="F3F3F3"/>
                </a:highlight>
                <a:hlinkClick r:id="rId3"/>
              </a:rPr>
              <a:t>Draft Data Risk Classification Policy</a:t>
            </a:r>
          </a:p>
          <a:p>
            <a:pPr indent="-381000" lvl="0" marL="457200" rtl="0">
              <a:lnSpc>
                <a:spcPct val="125000"/>
              </a:lnSpc>
              <a:spcBef>
                <a:spcPts val="0"/>
              </a:spcBef>
              <a:spcAft>
                <a:spcPts val="0"/>
              </a:spcAft>
              <a:buSzPct val="100000"/>
            </a:pPr>
            <a:r>
              <a:rPr lang="en" sz="2400" u="sng">
                <a:solidFill>
                  <a:srgbClr val="1155CC"/>
                </a:solidFill>
                <a:highlight>
                  <a:srgbClr val="F3F3F3"/>
                </a:highlight>
                <a:hlinkClick r:id="rId4"/>
              </a:rPr>
              <a:t>Data Risk Classification General Overview</a:t>
            </a:r>
          </a:p>
          <a:p>
            <a:pPr indent="-381000" lvl="0" marL="457200" rtl="0">
              <a:lnSpc>
                <a:spcPct val="125000"/>
              </a:lnSpc>
              <a:spcBef>
                <a:spcPts val="0"/>
              </a:spcBef>
              <a:spcAft>
                <a:spcPts val="0"/>
              </a:spcAft>
              <a:buSzPct val="100000"/>
            </a:pPr>
            <a:r>
              <a:rPr lang="en" sz="2400" u="sng">
                <a:solidFill>
                  <a:srgbClr val="1155CC"/>
                </a:solidFill>
                <a:highlight>
                  <a:srgbClr val="F3F3F3"/>
                </a:highlight>
                <a:hlinkClick r:id="rId5"/>
              </a:rPr>
              <a:t>Data Risk Classification &amp; Approved Electronic Services</a:t>
            </a:r>
          </a:p>
          <a:p>
            <a:pPr lvl="0" rtl="0">
              <a:lnSpc>
                <a:spcPct val="125000"/>
              </a:lnSpc>
              <a:spcBef>
                <a:spcPts val="0"/>
              </a:spcBef>
              <a:spcAft>
                <a:spcPts val="0"/>
              </a:spcAft>
              <a:buClr>
                <a:schemeClr val="dk1"/>
              </a:buClr>
              <a:buSzPct val="61111"/>
              <a:buFont typeface="Arial"/>
              <a:buNone/>
            </a:pPr>
            <a:r>
              <a:t/>
            </a:r>
            <a:endParaRPr>
              <a:hlinkClick r:id="rId6"/>
            </a:endParaRPr>
          </a:p>
          <a:p>
            <a:pPr lvl="0" algn="ctr">
              <a:spcBef>
                <a:spcPts val="0"/>
              </a:spcBef>
              <a:buNone/>
            </a:pPr>
            <a:r>
              <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22" name="Shape 122"/>
        <p:cNvGrpSpPr/>
        <p:nvPr/>
      </p:nvGrpSpPr>
      <p:grpSpPr>
        <a:xfrm>
          <a:off x="0" y="0"/>
          <a:ext cx="0" cy="0"/>
          <a:chOff x="0" y="0"/>
          <a:chExt cx="0" cy="0"/>
        </a:xfrm>
      </p:grpSpPr>
      <p:sp>
        <p:nvSpPr>
          <p:cNvPr id="123" name="Shape 123"/>
          <p:cNvSpPr txBox="1"/>
          <p:nvPr>
            <p:ph type="title"/>
          </p:nvPr>
        </p:nvSpPr>
        <p:spPr>
          <a:xfrm>
            <a:off x="404900" y="463650"/>
            <a:ext cx="8520600" cy="572700"/>
          </a:xfrm>
          <a:prstGeom prst="rect">
            <a:avLst/>
          </a:prstGeom>
        </p:spPr>
        <p:txBody>
          <a:bodyPr anchorCtr="0" anchor="t" bIns="91425" lIns="91425" rIns="91425" tIns="91425">
            <a:noAutofit/>
          </a:bodyPr>
          <a:lstStyle/>
          <a:p>
            <a:pPr lvl="0" rtl="0" algn="ctr">
              <a:spcBef>
                <a:spcPts val="0"/>
              </a:spcBef>
              <a:buNone/>
            </a:pPr>
            <a:r>
              <a:rPr lang="en"/>
              <a:t>Questions</a:t>
            </a:r>
          </a:p>
        </p:txBody>
      </p:sp>
      <p:sp>
        <p:nvSpPr>
          <p:cNvPr id="124" name="Shape 124"/>
          <p:cNvSpPr txBox="1"/>
          <p:nvPr>
            <p:ph idx="1" type="body"/>
          </p:nvPr>
        </p:nvSpPr>
        <p:spPr>
          <a:xfrm>
            <a:off x="311700" y="1152475"/>
            <a:ext cx="8520600" cy="3416400"/>
          </a:xfrm>
          <a:prstGeom prst="rect">
            <a:avLst/>
          </a:prstGeom>
          <a:solidFill>
            <a:srgbClr val="EFEFEF"/>
          </a:solidFill>
        </p:spPr>
        <p:txBody>
          <a:bodyPr anchorCtr="0" anchor="t" bIns="91425" lIns="91425" rIns="91425" tIns="91425">
            <a:noAutofit/>
          </a:bodyPr>
          <a:lstStyle/>
          <a:p>
            <a:pPr lvl="0" rtl="0" algn="ctr">
              <a:spcBef>
                <a:spcPts val="0"/>
              </a:spcBef>
              <a:buNone/>
            </a:pPr>
            <a:r>
              <a:rPr lang="en" sz="7200"/>
              <a:t>???????</a:t>
            </a:r>
          </a:p>
          <a:p>
            <a:pPr lvl="0" rtl="0">
              <a:spcBef>
                <a:spcPts val="0"/>
              </a:spcBef>
              <a:buNone/>
            </a:pPr>
            <a:r>
              <a:t/>
            </a:r>
            <a:endParaRPr/>
          </a:p>
          <a:p>
            <a:pPr lvl="0" rt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59" name="Shape 59"/>
        <p:cNvGrpSpPr/>
        <p:nvPr/>
      </p:nvGrpSpPr>
      <p:grpSpPr>
        <a:xfrm>
          <a:off x="0" y="0"/>
          <a:ext cx="0" cy="0"/>
          <a:chOff x="0" y="0"/>
          <a:chExt cx="0" cy="0"/>
        </a:xfrm>
      </p:grpSpPr>
      <p:sp>
        <p:nvSpPr>
          <p:cNvPr id="60" name="Shape 60"/>
          <p:cNvSpPr txBox="1"/>
          <p:nvPr>
            <p:ph type="title"/>
          </p:nvPr>
        </p:nvSpPr>
        <p:spPr>
          <a:xfrm>
            <a:off x="311700" y="479375"/>
            <a:ext cx="8520600" cy="572700"/>
          </a:xfrm>
          <a:prstGeom prst="rect">
            <a:avLst/>
          </a:prstGeom>
        </p:spPr>
        <p:txBody>
          <a:bodyPr anchorCtr="0" anchor="t" bIns="91425" lIns="91425" rIns="91425" tIns="91425">
            <a:noAutofit/>
          </a:bodyPr>
          <a:lstStyle/>
          <a:p>
            <a:pPr lvl="0" rtl="0">
              <a:spcBef>
                <a:spcPts val="0"/>
              </a:spcBef>
              <a:buNone/>
            </a:pPr>
            <a:r>
              <a:rPr lang="en"/>
              <a:t>Background </a:t>
            </a:r>
          </a:p>
        </p:txBody>
      </p:sp>
      <p:sp>
        <p:nvSpPr>
          <p:cNvPr id="61" name="Shape 61"/>
          <p:cNvSpPr txBox="1"/>
          <p:nvPr>
            <p:ph idx="1" type="body"/>
          </p:nvPr>
        </p:nvSpPr>
        <p:spPr>
          <a:xfrm>
            <a:off x="311700" y="1152475"/>
            <a:ext cx="8520600" cy="3416400"/>
          </a:xfrm>
          <a:prstGeom prst="rect">
            <a:avLst/>
          </a:prstGeom>
          <a:solidFill>
            <a:srgbClr val="EFEFEF"/>
          </a:solidFill>
        </p:spPr>
        <p:txBody>
          <a:bodyPr anchorCtr="0" anchor="t" bIns="91425" lIns="91425" rIns="91425" tIns="91425">
            <a:noAutofit/>
          </a:bodyPr>
          <a:lstStyle/>
          <a:p>
            <a:pPr lvl="0">
              <a:spcBef>
                <a:spcPts val="0"/>
              </a:spcBef>
              <a:buNone/>
            </a:pPr>
            <a:r>
              <a:rPr lang="en"/>
              <a:t>SUNY-wide taskforce comprised of eight campus members of the SUNY Information Security Working Group (ISWG) charged with developing a template for a Data Risk Classification Policy. </a:t>
            </a:r>
          </a:p>
          <a:p>
            <a:pPr lvl="0">
              <a:spcBef>
                <a:spcPts val="0"/>
              </a:spcBef>
              <a:buNone/>
            </a:pPr>
            <a:r>
              <a:rPr lang="en"/>
              <a:t>Contributors:</a:t>
            </a:r>
          </a:p>
          <a:p>
            <a:pPr indent="-304800" lvl="0" marL="457200">
              <a:spcBef>
                <a:spcPts val="0"/>
              </a:spcBef>
              <a:buSzPct val="100000"/>
            </a:pPr>
            <a:r>
              <a:rPr lang="en" sz="1200"/>
              <a:t>Jeff Murphy (Buffalo) </a:t>
            </a:r>
          </a:p>
          <a:p>
            <a:pPr indent="-304800" lvl="0" marL="457200" rtl="0">
              <a:spcBef>
                <a:spcPts val="0"/>
              </a:spcBef>
              <a:buSzPct val="100000"/>
            </a:pPr>
            <a:r>
              <a:rPr lang="en" sz="1200"/>
              <a:t>Alan Tosi (RF)</a:t>
            </a:r>
          </a:p>
          <a:p>
            <a:pPr indent="-304800" lvl="0" marL="457200" rtl="0">
              <a:spcBef>
                <a:spcPts val="0"/>
              </a:spcBef>
              <a:buSzPct val="100000"/>
            </a:pPr>
            <a:r>
              <a:rPr lang="en" sz="1200"/>
              <a:t>David Loewy (Downstate)</a:t>
            </a:r>
          </a:p>
          <a:p>
            <a:pPr indent="-304800" lvl="0" marL="457200" rtl="0">
              <a:spcBef>
                <a:spcPts val="0"/>
              </a:spcBef>
              <a:buSzPct val="100000"/>
            </a:pPr>
            <a:r>
              <a:rPr lang="en" sz="1200"/>
              <a:t>Walter Kerner (FitNYC)</a:t>
            </a:r>
          </a:p>
          <a:p>
            <a:pPr indent="-304800" lvl="0" marL="457200" rtl="0">
              <a:spcBef>
                <a:spcPts val="0"/>
              </a:spcBef>
              <a:buSzPct val="100000"/>
            </a:pPr>
            <a:r>
              <a:rPr lang="en" sz="1200"/>
              <a:t>David Fish (Brockport)</a:t>
            </a:r>
          </a:p>
          <a:p>
            <a:pPr indent="-304800" lvl="0" marL="457200" rtl="0">
              <a:spcBef>
                <a:spcPts val="0"/>
              </a:spcBef>
              <a:buSzPct val="100000"/>
            </a:pPr>
            <a:r>
              <a:rPr lang="en" sz="1200"/>
              <a:t>Ursula Wilkinson (Oswego)</a:t>
            </a:r>
          </a:p>
          <a:p>
            <a:pPr indent="-304800" lvl="0" marL="457200" rtl="0">
              <a:spcBef>
                <a:spcPts val="0"/>
              </a:spcBef>
              <a:buSzPct val="100000"/>
            </a:pPr>
            <a:r>
              <a:rPr lang="en" sz="1200"/>
              <a:t>Ben Hartung (Fredonia)</a:t>
            </a:r>
          </a:p>
          <a:p>
            <a:pPr indent="-304800" lvl="0" marL="457200" rtl="0">
              <a:spcBef>
                <a:spcPts val="0"/>
              </a:spcBef>
              <a:buSzPct val="100000"/>
            </a:pPr>
            <a:r>
              <a:rPr lang="en" sz="1200"/>
              <a:t>Symen Mulders (Plattsburgh)</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65" name="Shape 65"/>
        <p:cNvGrpSpPr/>
        <p:nvPr/>
      </p:nvGrpSpPr>
      <p:grpSpPr>
        <a:xfrm>
          <a:off x="0" y="0"/>
          <a:ext cx="0" cy="0"/>
          <a:chOff x="0" y="0"/>
          <a:chExt cx="0" cy="0"/>
        </a:xfrm>
      </p:grpSpPr>
      <p:sp>
        <p:nvSpPr>
          <p:cNvPr id="66" name="Shape 66"/>
          <p:cNvSpPr txBox="1"/>
          <p:nvPr>
            <p:ph type="title"/>
          </p:nvPr>
        </p:nvSpPr>
        <p:spPr>
          <a:xfrm>
            <a:off x="311700" y="479375"/>
            <a:ext cx="8520600" cy="572700"/>
          </a:xfrm>
          <a:prstGeom prst="rect">
            <a:avLst/>
          </a:prstGeom>
        </p:spPr>
        <p:txBody>
          <a:bodyPr anchorCtr="0" anchor="t" bIns="91425" lIns="91425" rIns="91425" tIns="91425">
            <a:noAutofit/>
          </a:bodyPr>
          <a:lstStyle/>
          <a:p>
            <a:pPr lvl="0" rtl="0">
              <a:spcBef>
                <a:spcPts val="0"/>
              </a:spcBef>
              <a:buNone/>
            </a:pPr>
            <a:r>
              <a:rPr lang="en"/>
              <a:t>Goals</a:t>
            </a:r>
          </a:p>
        </p:txBody>
      </p:sp>
      <p:sp>
        <p:nvSpPr>
          <p:cNvPr id="67" name="Shape 67"/>
          <p:cNvSpPr txBox="1"/>
          <p:nvPr>
            <p:ph idx="1" type="body"/>
          </p:nvPr>
        </p:nvSpPr>
        <p:spPr>
          <a:xfrm>
            <a:off x="311700" y="1152475"/>
            <a:ext cx="8520600" cy="3416400"/>
          </a:xfrm>
          <a:prstGeom prst="rect">
            <a:avLst/>
          </a:prstGeom>
          <a:solidFill>
            <a:srgbClr val="EFEFEF"/>
          </a:solidFill>
        </p:spPr>
        <p:txBody>
          <a:bodyPr anchorCtr="0" anchor="t" bIns="91425" lIns="91425" rIns="91425" tIns="91425">
            <a:noAutofit/>
          </a:bodyPr>
          <a:lstStyle/>
          <a:p>
            <a:pPr indent="-381000" lvl="1" marL="914400" rtl="0">
              <a:spcBef>
                <a:spcPts val="0"/>
              </a:spcBef>
              <a:buSzPct val="100000"/>
            </a:pPr>
            <a:r>
              <a:rPr lang="en" sz="2400"/>
              <a:t>Current, comprehensive and easy to understand</a:t>
            </a:r>
          </a:p>
          <a:p>
            <a:pPr indent="-381000" lvl="1" marL="914400" rtl="0">
              <a:spcBef>
                <a:spcPts val="0"/>
              </a:spcBef>
              <a:buSzPct val="100000"/>
            </a:pPr>
            <a:r>
              <a:rPr lang="en" sz="2400"/>
              <a:t>Maps directly to the NYS &amp; Federal regulations</a:t>
            </a:r>
          </a:p>
          <a:p>
            <a:pPr indent="-381000" lvl="1" marL="914400" rtl="0">
              <a:spcBef>
                <a:spcPts val="0"/>
              </a:spcBef>
              <a:buSzPct val="100000"/>
            </a:pPr>
            <a:r>
              <a:rPr lang="en" sz="2400"/>
              <a:t>Applicable to Higher Ed (specifically SUNY)</a:t>
            </a:r>
          </a:p>
          <a:p>
            <a:pPr indent="-381000" lvl="1" marL="914400" rtl="0">
              <a:spcBef>
                <a:spcPts val="0"/>
              </a:spcBef>
              <a:buSzPct val="100000"/>
            </a:pPr>
            <a:r>
              <a:rPr lang="en" sz="2400"/>
              <a:t>Correlates to Information Security Data Access Policy and other related policies</a:t>
            </a:r>
          </a:p>
          <a:p>
            <a:pPr indent="-381000" lvl="1" marL="914400" rtl="0">
              <a:spcBef>
                <a:spcPts val="0"/>
              </a:spcBef>
              <a:buSzPct val="100000"/>
            </a:pPr>
            <a:r>
              <a:rPr lang="en" sz="2400"/>
              <a:t>Aligns with Enterprise Risk Management (e.g. Data Risk Classification Program)</a:t>
            </a:r>
          </a:p>
          <a:p>
            <a:pPr indent="-381000" lvl="1" marL="914400" rtl="0">
              <a:spcBef>
                <a:spcPts val="0"/>
              </a:spcBef>
              <a:buSzPct val="100000"/>
            </a:pPr>
            <a:r>
              <a:rPr lang="en" sz="2400"/>
              <a:t>Simplicity of implementation (e.g. DLP)</a:t>
            </a:r>
          </a:p>
          <a:p>
            <a:pPr indent="-381000" lvl="1" marL="914400" rtl="0">
              <a:spcBef>
                <a:spcPts val="0"/>
              </a:spcBef>
              <a:buSzPct val="100000"/>
            </a:pPr>
            <a:r>
              <a:rPr lang="en" sz="2400"/>
              <a:t>Leadership Buy-In</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Development Process</a:t>
            </a:r>
          </a:p>
        </p:txBody>
      </p:sp>
      <p:sp>
        <p:nvSpPr>
          <p:cNvPr id="73" name="Shape 73"/>
          <p:cNvSpPr txBox="1"/>
          <p:nvPr>
            <p:ph idx="1" type="body"/>
          </p:nvPr>
        </p:nvSpPr>
        <p:spPr>
          <a:xfrm>
            <a:off x="311700" y="1152475"/>
            <a:ext cx="8520600" cy="3416400"/>
          </a:xfrm>
          <a:prstGeom prst="rect">
            <a:avLst/>
          </a:prstGeom>
          <a:solidFill>
            <a:srgbClr val="EFEFEF"/>
          </a:solidFill>
        </p:spPr>
        <p:txBody>
          <a:bodyPr anchorCtr="0" anchor="t" bIns="91425" lIns="91425" rIns="91425" tIns="91425">
            <a:noAutofit/>
          </a:bodyPr>
          <a:lstStyle/>
          <a:p>
            <a:pPr indent="-228600" lvl="0" marL="457200">
              <a:spcBef>
                <a:spcPts val="0"/>
              </a:spcBef>
            </a:pPr>
            <a:r>
              <a:rPr lang="en"/>
              <a:t>Reviewed Federal and NYS compliance requirements</a:t>
            </a:r>
          </a:p>
          <a:p>
            <a:pPr indent="-228600" lvl="0" marL="457200">
              <a:spcBef>
                <a:spcPts val="0"/>
              </a:spcBef>
            </a:pPr>
            <a:r>
              <a:rPr lang="en"/>
              <a:t>Reviewed draft policies from other SUNY(s)</a:t>
            </a:r>
          </a:p>
          <a:p>
            <a:pPr indent="-228600" lvl="0" marL="457200" rtl="0">
              <a:spcBef>
                <a:spcPts val="0"/>
              </a:spcBef>
            </a:pPr>
            <a:r>
              <a:rPr lang="en"/>
              <a:t>Reviewed policies from leading Universities (e.g. Harvard, Stanford, &amp; others)</a:t>
            </a:r>
          </a:p>
          <a:p>
            <a:pPr indent="-228600" lvl="0" marL="457200">
              <a:spcBef>
                <a:spcPts val="0"/>
              </a:spcBef>
            </a:pPr>
            <a:r>
              <a:rPr lang="en"/>
              <a:t>Michael Duff, Stanford CISO, provided consultation and guidance</a:t>
            </a:r>
          </a:p>
          <a:p>
            <a:pPr indent="-228600" lvl="0" marL="457200" rtl="0">
              <a:spcBef>
                <a:spcPts val="0"/>
              </a:spcBef>
            </a:pPr>
            <a:r>
              <a:rPr lang="en"/>
              <a:t>Provided DRAFT policy to ISWG, SUNY CCIO, and local campuses for feedback</a:t>
            </a:r>
          </a:p>
          <a:p>
            <a:pPr indent="-228600" lvl="0" marL="457200" rtl="0">
              <a:spcBef>
                <a:spcPts val="0"/>
              </a:spcBef>
            </a:pPr>
            <a:r>
              <a:rPr lang="en"/>
              <a:t>Reviewed by SUNY Counsel</a:t>
            </a:r>
          </a:p>
          <a:p>
            <a:pPr indent="-228600" lvl="0" marL="457200" rtl="0">
              <a:spcBef>
                <a:spcPts val="0"/>
              </a:spcBef>
            </a:pPr>
            <a:r>
              <a:rPr lang="en"/>
              <a:t>Reviewed by SUNY Enterprise Risk Management group</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Data Risk Classification?</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a:t>Data risk classification is broadly defined as the process of organizing data by relevant categories so that it may be used and protected more efficiently. The classification process not only makes data easier to locate and retrieve – data classification is of particular importance when it comes to risk management, compliance, and data security.</a:t>
            </a:r>
          </a:p>
          <a:p>
            <a:pPr lvl="0">
              <a:spcBef>
                <a:spcPts val="0"/>
              </a:spcBef>
              <a:buNone/>
            </a:pPr>
            <a:r>
              <a:rPr lang="en"/>
              <a:t>Scope = University owned data in motion (transit) and at rest (stored).</a:t>
            </a:r>
          </a:p>
          <a:p>
            <a:pPr lvl="0">
              <a:spcBef>
                <a:spcPts val="0"/>
              </a:spcBef>
              <a:buClr>
                <a:schemeClr val="dk1"/>
              </a:buClr>
              <a:buSzPct val="91666"/>
              <a:buFont typeface="Arial"/>
              <a:buNone/>
            </a:pPr>
            <a:r>
              <a:rPr lang="en" sz="1200"/>
              <a:t>Source: https://digitalguardian.com/blog/what-data-classification-data-classification-definition</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83" name="Shape 83"/>
        <p:cNvGrpSpPr/>
        <p:nvPr/>
      </p:nvGrpSpPr>
      <p:grpSpPr>
        <a:xfrm>
          <a:off x="0" y="0"/>
          <a:ext cx="0" cy="0"/>
          <a:chOff x="0" y="0"/>
          <a:chExt cx="0" cy="0"/>
        </a:xfrm>
      </p:grpSpPr>
      <p:pic>
        <p:nvPicPr>
          <p:cNvPr descr="1.png" id="84" name="Shape 84"/>
          <p:cNvPicPr preferRelativeResize="0"/>
          <p:nvPr/>
        </p:nvPicPr>
        <p:blipFill>
          <a:blip r:embed="rId3">
            <a:alphaModFix/>
          </a:blip>
          <a:stretch>
            <a:fillRect/>
          </a:stretch>
        </p:blipFill>
        <p:spPr>
          <a:xfrm>
            <a:off x="109475" y="878500"/>
            <a:ext cx="8839201" cy="3386502"/>
          </a:xfrm>
          <a:prstGeom prst="rect">
            <a:avLst/>
          </a:prstGeom>
          <a:noFill/>
          <a:ln>
            <a:noFill/>
          </a:ln>
        </p:spPr>
      </p:pic>
      <p:sp>
        <p:nvSpPr>
          <p:cNvPr id="85" name="Shape 85"/>
          <p:cNvSpPr txBox="1"/>
          <p:nvPr/>
        </p:nvSpPr>
        <p:spPr>
          <a:xfrm>
            <a:off x="109475" y="377550"/>
            <a:ext cx="7007700" cy="501000"/>
          </a:xfrm>
          <a:prstGeom prst="rect">
            <a:avLst/>
          </a:prstGeom>
          <a:noFill/>
          <a:ln>
            <a:noFill/>
          </a:ln>
        </p:spPr>
        <p:txBody>
          <a:bodyPr anchorCtr="0" anchor="t" bIns="91425" lIns="91425" rIns="91425" tIns="91425">
            <a:noAutofit/>
          </a:bodyPr>
          <a:lstStyle/>
          <a:p>
            <a:pPr lvl="0">
              <a:spcBef>
                <a:spcPts val="0"/>
              </a:spcBef>
              <a:buNone/>
            </a:pPr>
            <a:r>
              <a:rPr lang="en" sz="2400"/>
              <a:t>This can be a bit complicated at first</a:t>
            </a:r>
            <a:r>
              <a:rPr lang="en" sz="2400"/>
              <a: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Why do we care?</a:t>
            </a:r>
          </a:p>
        </p:txBody>
      </p:sp>
      <p:sp>
        <p:nvSpPr>
          <p:cNvPr id="91" name="Shape 91"/>
          <p:cNvSpPr txBox="1"/>
          <p:nvPr>
            <p:ph idx="1" type="body"/>
          </p:nvPr>
        </p:nvSpPr>
        <p:spPr>
          <a:xfrm>
            <a:off x="208625" y="1203975"/>
            <a:ext cx="4174800" cy="1297800"/>
          </a:xfrm>
          <a:prstGeom prst="rect">
            <a:avLst/>
          </a:prstGeom>
          <a:solidFill>
            <a:srgbClr val="EFEFEF"/>
          </a:solidFill>
        </p:spPr>
        <p:txBody>
          <a:bodyPr anchorCtr="0" anchor="t" bIns="91425" lIns="91425" rIns="91425" tIns="91425">
            <a:noAutofit/>
          </a:bodyPr>
          <a:lstStyle/>
          <a:p>
            <a:pPr indent="-228600" lvl="0" marL="457200" rtl="0">
              <a:spcBef>
                <a:spcPts val="0"/>
              </a:spcBef>
            </a:pPr>
            <a:r>
              <a:rPr lang="en"/>
              <a:t>Security ….protect against data breach</a:t>
            </a:r>
          </a:p>
          <a:p>
            <a:pPr indent="-228600" lvl="0" marL="457200" rtl="0">
              <a:lnSpc>
                <a:spcPct val="100000"/>
              </a:lnSpc>
              <a:spcBef>
                <a:spcPts val="0"/>
              </a:spcBef>
              <a:spcAft>
                <a:spcPts val="0"/>
              </a:spcAft>
              <a:buClr>
                <a:srgbClr val="434343"/>
              </a:buClr>
            </a:pPr>
            <a:r>
              <a:rPr lang="en">
                <a:solidFill>
                  <a:srgbClr val="434343"/>
                </a:solidFill>
              </a:rPr>
              <a:t>Cost of Data Breach</a:t>
            </a:r>
          </a:p>
          <a:p>
            <a:pPr indent="-292100" lvl="1" marL="914400" rtl="0">
              <a:spcBef>
                <a:spcPts val="0"/>
              </a:spcBef>
              <a:buSzPct val="100000"/>
            </a:pPr>
            <a:r>
              <a:rPr lang="en" sz="1000"/>
              <a:t>In 2016, 73% of breaches were financially motivated, per the 2017 Verizon Data Breach Report.  Do we understand the financial value of our data so we can apply appropriate security controls?  The way we do that is with a data classification.</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rtl="0" algn="r">
              <a:spcBef>
                <a:spcPts val="0"/>
              </a:spcBef>
              <a:buNone/>
            </a:pPr>
            <a:r>
              <a:t/>
            </a:r>
            <a:endParaRPr sz="800"/>
          </a:p>
          <a:p>
            <a:pPr lvl="0" rtl="0" algn="ctr">
              <a:spcBef>
                <a:spcPts val="0"/>
              </a:spcBef>
              <a:buNone/>
            </a:pPr>
            <a:r>
              <a:rPr lang="en" sz="1000"/>
              <a:t>                           Reference: 2016 Cost of Data Breach Study: Global Analysis from Ponemon Institute</a:t>
            </a:r>
          </a:p>
        </p:txBody>
      </p:sp>
      <p:pic>
        <p:nvPicPr>
          <p:cNvPr id="92" name="Shape 92"/>
          <p:cNvPicPr preferRelativeResize="0"/>
          <p:nvPr/>
        </p:nvPicPr>
        <p:blipFill>
          <a:blip r:embed="rId3">
            <a:alphaModFix/>
          </a:blip>
          <a:stretch>
            <a:fillRect/>
          </a:stretch>
        </p:blipFill>
        <p:spPr>
          <a:xfrm>
            <a:off x="3898930" y="2983112"/>
            <a:ext cx="1822624" cy="1843875"/>
          </a:xfrm>
          <a:prstGeom prst="rect">
            <a:avLst/>
          </a:prstGeom>
          <a:noFill/>
          <a:ln>
            <a:noFill/>
          </a:ln>
        </p:spPr>
      </p:pic>
      <p:pic>
        <p:nvPicPr>
          <p:cNvPr id="93" name="Shape 93"/>
          <p:cNvPicPr preferRelativeResize="0"/>
          <p:nvPr/>
        </p:nvPicPr>
        <p:blipFill>
          <a:blip r:embed="rId4">
            <a:alphaModFix/>
          </a:blip>
          <a:stretch>
            <a:fillRect/>
          </a:stretch>
        </p:blipFill>
        <p:spPr>
          <a:xfrm>
            <a:off x="1186068" y="3141068"/>
            <a:ext cx="1917774" cy="1685924"/>
          </a:xfrm>
          <a:prstGeom prst="rect">
            <a:avLst/>
          </a:prstGeom>
          <a:noFill/>
          <a:ln>
            <a:noFill/>
          </a:ln>
        </p:spPr>
      </p:pic>
      <p:pic>
        <p:nvPicPr>
          <p:cNvPr id="94" name="Shape 94"/>
          <p:cNvPicPr preferRelativeResize="0"/>
          <p:nvPr/>
        </p:nvPicPr>
        <p:blipFill>
          <a:blip r:embed="rId5">
            <a:alphaModFix/>
          </a:blip>
          <a:stretch>
            <a:fillRect/>
          </a:stretch>
        </p:blipFill>
        <p:spPr>
          <a:xfrm>
            <a:off x="6014497" y="248675"/>
            <a:ext cx="2727775" cy="36565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Why do we care?.....con’t</a:t>
            </a:r>
          </a:p>
        </p:txBody>
      </p:sp>
      <p:sp>
        <p:nvSpPr>
          <p:cNvPr id="100" name="Shape 100"/>
          <p:cNvSpPr txBox="1"/>
          <p:nvPr>
            <p:ph idx="1" type="body"/>
          </p:nvPr>
        </p:nvSpPr>
        <p:spPr>
          <a:xfrm>
            <a:off x="243000" y="1195400"/>
            <a:ext cx="8520600" cy="3416400"/>
          </a:xfrm>
          <a:prstGeom prst="rect">
            <a:avLst/>
          </a:prstGeom>
          <a:solidFill>
            <a:srgbClr val="EFEFEF"/>
          </a:solidFill>
        </p:spPr>
        <p:txBody>
          <a:bodyPr anchorCtr="0" anchor="t" bIns="91425" lIns="91425" rIns="91425" tIns="91425">
            <a:noAutofit/>
          </a:bodyPr>
          <a:lstStyle/>
          <a:p>
            <a:pPr indent="-228600" lvl="0" marL="457200" rtl="0">
              <a:spcBef>
                <a:spcPts val="0"/>
              </a:spcBef>
            </a:pPr>
            <a:r>
              <a:rPr lang="en"/>
              <a:t>Compliance Requirements:</a:t>
            </a:r>
          </a:p>
          <a:p>
            <a:pPr indent="-285750" lvl="1" marL="914400" rtl="0">
              <a:spcBef>
                <a:spcPts val="0"/>
              </a:spcBef>
              <a:buSzPct val="100000"/>
            </a:pPr>
            <a:r>
              <a:rPr lang="en" sz="900"/>
              <a:t>SUNY Procedures 6608: Information Security Guidelines: Campus Programs &amp; Preserving Confidentiality </a:t>
            </a:r>
          </a:p>
          <a:p>
            <a:pPr indent="-285750" lvl="1" marL="914400" rtl="0">
              <a:spcBef>
                <a:spcPts val="0"/>
              </a:spcBef>
              <a:buSzPct val="100000"/>
            </a:pPr>
            <a:r>
              <a:rPr lang="en" sz="900"/>
              <a:t>New York State Information Technology Standard No: NYS-S14-002 Information Classification</a:t>
            </a:r>
          </a:p>
          <a:p>
            <a:pPr indent="-285750" lvl="1" marL="914400" rtl="0">
              <a:spcBef>
                <a:spcPts val="0"/>
              </a:spcBef>
              <a:buSzPct val="100000"/>
            </a:pPr>
            <a:r>
              <a:rPr lang="en" sz="900"/>
              <a:t>National Institute of Standards and Technology (NIST) Special Publication 800-53: Security and Privacy Controls for Federal Information Systems and Organizations </a:t>
            </a:r>
          </a:p>
          <a:p>
            <a:pPr indent="-285750" lvl="1" marL="914400" rtl="0">
              <a:spcBef>
                <a:spcPts val="0"/>
              </a:spcBef>
              <a:buSzPct val="100000"/>
            </a:pPr>
            <a:r>
              <a:rPr lang="en" sz="900"/>
              <a:t>National Institute of Standards and Technology (NIST) Special Publication 800-171: Protecting Controlled Unclassified Information in Non Federal Information Systems and Organizations</a:t>
            </a:r>
          </a:p>
          <a:p>
            <a:pPr indent="-285750" lvl="1" marL="914400" rtl="0">
              <a:spcBef>
                <a:spcPts val="0"/>
              </a:spcBef>
              <a:buSzPct val="100000"/>
            </a:pPr>
            <a:r>
              <a:rPr lang="en" sz="900"/>
              <a:t>Federal Information Processing Standard Publication 199: Standards for Security Categorization of Federal Information and Information Systems</a:t>
            </a:r>
          </a:p>
          <a:p>
            <a:pPr indent="-285750" lvl="1" marL="914400" rtl="0">
              <a:spcBef>
                <a:spcPts val="0"/>
              </a:spcBef>
              <a:buSzPct val="100000"/>
            </a:pPr>
            <a:r>
              <a:rPr lang="en" sz="900"/>
              <a:t>New York State Freedom of Information Law (FOIL)</a:t>
            </a:r>
          </a:p>
          <a:p>
            <a:pPr indent="-285750" lvl="1" marL="914400" rtl="0">
              <a:spcBef>
                <a:spcPts val="0"/>
              </a:spcBef>
              <a:buSzPct val="100000"/>
            </a:pPr>
            <a:r>
              <a:rPr lang="en" sz="900"/>
              <a:t>New York State Security and Breach Notification Act</a:t>
            </a:r>
          </a:p>
          <a:p>
            <a:pPr indent="-285750" lvl="1" marL="914400" rtl="0">
              <a:spcBef>
                <a:spcPts val="0"/>
              </a:spcBef>
              <a:buSzPct val="100000"/>
            </a:pPr>
            <a:r>
              <a:rPr lang="en" sz="900"/>
              <a:t>Family Educational Rights and Privacy Act (FERPA) </a:t>
            </a:r>
          </a:p>
          <a:p>
            <a:pPr indent="-285750" lvl="1" marL="914400" rtl="0">
              <a:spcBef>
                <a:spcPts val="0"/>
              </a:spcBef>
              <a:buSzPct val="100000"/>
            </a:pPr>
            <a:r>
              <a:rPr lang="en" sz="900"/>
              <a:t>Health Insurance Portability and Accountability Act (HIPAA)</a:t>
            </a:r>
          </a:p>
          <a:p>
            <a:pPr indent="-285750" lvl="1" marL="914400" rtl="0">
              <a:spcBef>
                <a:spcPts val="0"/>
              </a:spcBef>
              <a:buSzPct val="100000"/>
            </a:pPr>
            <a:r>
              <a:rPr lang="en" sz="900"/>
              <a:t>Federal Policy for the Protection of Human Subjects (‘Common Rule’)</a:t>
            </a:r>
          </a:p>
          <a:p>
            <a:pPr indent="-285750" lvl="1" marL="914400" rtl="0">
              <a:spcBef>
                <a:spcPts val="0"/>
              </a:spcBef>
              <a:buSzPct val="100000"/>
            </a:pPr>
            <a:r>
              <a:rPr lang="en" sz="900"/>
              <a:t>New York State Information Security Policy</a:t>
            </a:r>
          </a:p>
          <a:p>
            <a:pPr indent="-285750" lvl="1" marL="914400" rtl="0">
              <a:spcBef>
                <a:spcPts val="0"/>
              </a:spcBef>
              <a:buSzPct val="100000"/>
            </a:pPr>
            <a:r>
              <a:rPr lang="en" sz="900"/>
              <a:t>Gramm-Leach-Bliley Act </a:t>
            </a:r>
          </a:p>
          <a:p>
            <a:pPr indent="-285750" lvl="1" marL="914400" rtl="0">
              <a:spcBef>
                <a:spcPts val="0"/>
              </a:spcBef>
              <a:buSzPct val="100000"/>
            </a:pPr>
            <a:r>
              <a:rPr lang="en" sz="900"/>
              <a:t>Payment Card Industry Data Security Standards</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Why do we care?..... in 16 Words</a:t>
            </a:r>
          </a:p>
        </p:txBody>
      </p:sp>
      <p:sp>
        <p:nvSpPr>
          <p:cNvPr id="106" name="Shape 10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Restricted = Data that will make a breach expensive.</a:t>
            </a:r>
          </a:p>
          <a:p>
            <a:pPr lvl="0">
              <a:spcBef>
                <a:spcPts val="0"/>
              </a:spcBef>
              <a:buNone/>
            </a:pPr>
            <a:r>
              <a:rPr lang="en"/>
              <a:t>Public = Data subject to FOIL.</a:t>
            </a:r>
          </a:p>
          <a:p>
            <a:pPr lvl="0">
              <a:spcBef>
                <a:spcPts val="0"/>
              </a:spcBef>
              <a:buNone/>
            </a:pPr>
            <a:r>
              <a:rPr lang="en"/>
              <a:t>Private = Everything else.</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