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65" r:id="rId5"/>
    <p:sldId id="266" r:id="rId6"/>
    <p:sldId id="267" r:id="rId7"/>
    <p:sldId id="276" r:id="rId8"/>
    <p:sldId id="268" r:id="rId9"/>
    <p:sldId id="269" r:id="rId10"/>
    <p:sldId id="298" r:id="rId11"/>
    <p:sldId id="270" r:id="rId12"/>
    <p:sldId id="271" r:id="rId13"/>
    <p:sldId id="272" r:id="rId14"/>
    <p:sldId id="295" r:id="rId15"/>
    <p:sldId id="294" r:id="rId16"/>
    <p:sldId id="275" r:id="rId17"/>
    <p:sldId id="273" r:id="rId18"/>
    <p:sldId id="274" r:id="rId19"/>
    <p:sldId id="277" r:id="rId20"/>
    <p:sldId id="279" r:id="rId21"/>
    <p:sldId id="278" r:id="rId22"/>
    <p:sldId id="281" r:id="rId23"/>
    <p:sldId id="290" r:id="rId24"/>
    <p:sldId id="280" r:id="rId25"/>
    <p:sldId id="291" r:id="rId26"/>
    <p:sldId id="289" r:id="rId27"/>
    <p:sldId id="282" r:id="rId28"/>
    <p:sldId id="283" r:id="rId29"/>
    <p:sldId id="284" r:id="rId30"/>
    <p:sldId id="285" r:id="rId31"/>
    <p:sldId id="286" r:id="rId32"/>
    <p:sldId id="288" r:id="rId33"/>
    <p:sldId id="292" r:id="rId34"/>
    <p:sldId id="293" r:id="rId35"/>
    <p:sldId id="287" r:id="rId36"/>
    <p:sldId id="296" r:id="rId37"/>
    <p:sldId id="297" r:id="rId38"/>
  </p:sldIdLst>
  <p:sldSz cx="12188825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8D04FD-B293-40FB-A9EF-C6A22CB3E9A0}">
          <p14:sldIdLst>
            <p14:sldId id="265"/>
            <p14:sldId id="266"/>
          </p14:sldIdLst>
        </p14:section>
        <p14:section name="Background" id="{13BE0ED8-CB0A-4681-9FEA-E7DDC971202F}">
          <p14:sldIdLst>
            <p14:sldId id="267"/>
          </p14:sldIdLst>
        </p14:section>
        <p14:section name="Organization of the IT Service Desk" id="{A8B35AAA-E34F-4DC7-BEBC-EBD70A2BCBCE}">
          <p14:sldIdLst>
            <p14:sldId id="276"/>
            <p14:sldId id="268"/>
            <p14:sldId id="269"/>
            <p14:sldId id="298"/>
            <p14:sldId id="270"/>
            <p14:sldId id="271"/>
            <p14:sldId id="272"/>
            <p14:sldId id="295"/>
            <p14:sldId id="294"/>
          </p14:sldIdLst>
        </p14:section>
        <p14:section name="Tools used" id="{93E9DAFA-DA71-46DE-A364-029FD3429683}">
          <p14:sldIdLst>
            <p14:sldId id="275"/>
            <p14:sldId id="273"/>
            <p14:sldId id="274"/>
            <p14:sldId id="277"/>
            <p14:sldId id="279"/>
            <p14:sldId id="278"/>
            <p14:sldId id="281"/>
            <p14:sldId id="290"/>
            <p14:sldId id="280"/>
            <p14:sldId id="291"/>
            <p14:sldId id="289"/>
            <p14:sldId id="282"/>
            <p14:sldId id="283"/>
            <p14:sldId id="284"/>
            <p14:sldId id="285"/>
            <p14:sldId id="286"/>
            <p14:sldId id="288"/>
            <p14:sldId id="292"/>
            <p14:sldId id="293"/>
            <p14:sldId id="287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71" d="100"/>
          <a:sy n="71" d="100"/>
        </p:scale>
        <p:origin x="612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6/20/2017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81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5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82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38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80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9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4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7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1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93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52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89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7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70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5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77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6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17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892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9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07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3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00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270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393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7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7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7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5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4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6/20/2017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6/20/2017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6/20/2017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6/20/2017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Improving the Efficiency of the IT Service Desk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Emmon Johnson – Evening Service Desk associate</a:t>
            </a:r>
          </a:p>
          <a:p>
            <a:r>
              <a:rPr lang="it-IT" dirty="0"/>
              <a:t>SUNY Oneonta</a:t>
            </a:r>
          </a:p>
          <a:p>
            <a:r>
              <a:rPr lang="it-IT" dirty="0"/>
              <a:t>STC - 2017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the Lab Desk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Walk-in Support</a:t>
            </a:r>
          </a:p>
          <a:p>
            <a:r>
              <a:rPr lang="en-US" dirty="0"/>
              <a:t>Lab Incidents/Requests</a:t>
            </a:r>
          </a:p>
          <a:p>
            <a:r>
              <a:rPr lang="en-US" dirty="0"/>
              <a:t>Printing Incidents/Requests</a:t>
            </a:r>
          </a:p>
          <a:p>
            <a:pPr lvl="1"/>
            <a:r>
              <a:rPr lang="en-US" dirty="0"/>
              <a:t>Paper Deliveries</a:t>
            </a:r>
          </a:p>
          <a:p>
            <a:pPr lvl="1"/>
            <a:r>
              <a:rPr lang="en-US" dirty="0"/>
              <a:t>Toner Deliveries</a:t>
            </a:r>
          </a:p>
          <a:p>
            <a:pPr lvl="1"/>
            <a:r>
              <a:rPr lang="en-US" dirty="0"/>
              <a:t>Paper Jams</a:t>
            </a:r>
          </a:p>
          <a:p>
            <a:r>
              <a:rPr lang="en-US" dirty="0"/>
              <a:t>Laptop Loans</a:t>
            </a:r>
          </a:p>
          <a:p>
            <a:r>
              <a:rPr lang="en-US" dirty="0"/>
              <a:t>TIPS Support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362200"/>
            <a:ext cx="5689599" cy="3200400"/>
          </a:xfrm>
        </p:spPr>
      </p:pic>
    </p:spTree>
    <p:extLst>
      <p:ext uri="{BB962C8B-B14F-4D97-AF65-F5344CB8AC3E}">
        <p14:creationId xmlns:p14="http://schemas.microsoft.com/office/powerpoint/2010/main" val="13902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Improve Efficiencies at the IT Service Desk?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Evaluate current tools:</a:t>
            </a:r>
          </a:p>
          <a:p>
            <a:pPr lvl="1"/>
            <a:r>
              <a:rPr lang="en-US" dirty="0"/>
              <a:t>See how they are being used.</a:t>
            </a:r>
          </a:p>
          <a:p>
            <a:pPr lvl="1"/>
            <a:r>
              <a:rPr lang="en-US" dirty="0"/>
              <a:t>See what information they are providing us.</a:t>
            </a:r>
          </a:p>
          <a:p>
            <a:pPr lvl="1"/>
            <a:r>
              <a:rPr lang="en-US" dirty="0"/>
              <a:t>See what information is behind the scenes that we can use.</a:t>
            </a:r>
          </a:p>
          <a:p>
            <a:r>
              <a:rPr lang="en-US" dirty="0"/>
              <a:t>Evaluate current processes and procedures:</a:t>
            </a:r>
          </a:p>
          <a:p>
            <a:pPr lvl="1"/>
            <a:r>
              <a:rPr lang="en-US" dirty="0"/>
              <a:t>See how they are being used.</a:t>
            </a:r>
          </a:p>
          <a:p>
            <a:pPr lvl="1"/>
            <a:r>
              <a:rPr lang="en-US" dirty="0"/>
              <a:t>See what information they are providing us.</a:t>
            </a:r>
          </a:p>
          <a:p>
            <a:r>
              <a:rPr lang="en-US" dirty="0"/>
              <a:t>Ask questions:</a:t>
            </a:r>
          </a:p>
          <a:p>
            <a:pPr lvl="1"/>
            <a:r>
              <a:rPr lang="en-US" dirty="0"/>
              <a:t>Can we develop a program to provide more or better information for initial troubleshooting?</a:t>
            </a:r>
          </a:p>
          <a:p>
            <a:pPr lvl="1"/>
            <a:r>
              <a:rPr lang="en-US" dirty="0"/>
              <a:t>Can we develop a program around a process or procedure?</a:t>
            </a:r>
          </a:p>
        </p:txBody>
      </p:sp>
    </p:spTree>
    <p:extLst>
      <p:ext uri="{BB962C8B-B14F-4D97-AF65-F5344CB8AC3E}">
        <p14:creationId xmlns:p14="http://schemas.microsoft.com/office/powerpoint/2010/main" val="789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has to be maintainable within ITS Customer Support and minimally involve other IT Departments.</a:t>
            </a:r>
          </a:p>
          <a:p>
            <a:r>
              <a:rPr lang="en-US" dirty="0"/>
              <a:t>Flexible programming and development.</a:t>
            </a:r>
          </a:p>
          <a:p>
            <a:r>
              <a:rPr lang="en-US" dirty="0"/>
              <a:t>Need to work within systems that are currently being used.</a:t>
            </a:r>
          </a:p>
          <a:p>
            <a:r>
              <a:rPr lang="en-US" dirty="0"/>
              <a:t>Can’t be too large or complicated.</a:t>
            </a:r>
          </a:p>
        </p:txBody>
      </p:sp>
    </p:spTree>
    <p:extLst>
      <p:ext uri="{BB962C8B-B14F-4D97-AF65-F5344CB8AC3E}">
        <p14:creationId xmlns:p14="http://schemas.microsoft.com/office/powerpoint/2010/main" val="19754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1012" y="4267200"/>
            <a:ext cx="8692399" cy="1676400"/>
          </a:xfrm>
        </p:spPr>
        <p:txBody>
          <a:bodyPr anchor="b"/>
          <a:lstStyle/>
          <a:p>
            <a:pPr algn="ctr"/>
            <a:r>
              <a:rPr lang="en-US" dirty="0"/>
              <a:t>Review of Our Tools Before and After</a:t>
            </a:r>
          </a:p>
        </p:txBody>
      </p:sp>
      <p:pic>
        <p:nvPicPr>
          <p:cNvPr id="3076" name="Picture 4" descr="https://cdn.meme.am/instances/500x/75645812/dikke-memes-call-us-when-your-in-trouble-service-de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61" y="8382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User Account Status - 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Used for User Accounts:</a:t>
            </a:r>
          </a:p>
          <a:p>
            <a:pPr lvl="1"/>
            <a:r>
              <a:rPr lang="en-US" dirty="0"/>
              <a:t>Password Resets</a:t>
            </a:r>
          </a:p>
          <a:p>
            <a:pPr lvl="1"/>
            <a:r>
              <a:rPr lang="en-US" dirty="0"/>
              <a:t>Account Issues</a:t>
            </a:r>
          </a:p>
          <a:p>
            <a:r>
              <a:rPr lang="en-US" dirty="0"/>
              <a:t>Information used:</a:t>
            </a:r>
          </a:p>
          <a:p>
            <a:pPr lvl="1"/>
            <a:r>
              <a:rPr lang="en-US" dirty="0"/>
              <a:t>Full Name</a:t>
            </a:r>
          </a:p>
          <a:p>
            <a:pPr lvl="1"/>
            <a:r>
              <a:rPr lang="en-US" dirty="0"/>
              <a:t>Account Active/Expires</a:t>
            </a:r>
          </a:p>
          <a:p>
            <a:pPr lvl="1"/>
            <a:r>
              <a:rPr lang="en-US" dirty="0"/>
              <a:t>Password Last Set/Expires</a:t>
            </a:r>
          </a:p>
          <a:p>
            <a:pPr lvl="1"/>
            <a:r>
              <a:rPr lang="en-US" dirty="0"/>
              <a:t>Account Type</a:t>
            </a:r>
          </a:p>
          <a:p>
            <a:r>
              <a:rPr lang="en-US" dirty="0"/>
              <a:t>Net user command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Accounts – Check User Account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Developed in C# and uses a direct query to AD.</a:t>
            </a:r>
          </a:p>
          <a:p>
            <a:r>
              <a:rPr lang="en-US" dirty="0"/>
              <a:t>Flags and Color Coding for quicker troubleshooting.</a:t>
            </a:r>
          </a:p>
          <a:p>
            <a:r>
              <a:rPr lang="en-US" dirty="0"/>
              <a:t>Information is grouped and more information is presented allowing for better troubleshooting.</a:t>
            </a:r>
          </a:p>
          <a:p>
            <a:r>
              <a:rPr lang="en-US" dirty="0"/>
              <a:t>Can search for a user account using part of username, first name, last name.</a:t>
            </a:r>
          </a:p>
          <a:p>
            <a:r>
              <a:rPr lang="en-US" dirty="0"/>
              <a:t>Direct access to tools.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0263" y="1905001"/>
            <a:ext cx="6070803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Customer Support SharePoint - 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Used for:</a:t>
            </a:r>
          </a:p>
          <a:p>
            <a:pPr lvl="1"/>
            <a:r>
              <a:rPr lang="en-US" dirty="0"/>
              <a:t>Appointments</a:t>
            </a:r>
          </a:p>
          <a:p>
            <a:pPr lvl="1"/>
            <a:r>
              <a:rPr lang="en-US" dirty="0"/>
              <a:t>Announcements</a:t>
            </a:r>
          </a:p>
          <a:p>
            <a:pPr lvl="1"/>
            <a:r>
              <a:rPr lang="en-US" dirty="0"/>
              <a:t>Knowledge Base</a:t>
            </a:r>
          </a:p>
          <a:p>
            <a:pPr lvl="1"/>
            <a:r>
              <a:rPr lang="en-US" dirty="0"/>
              <a:t>Schedules</a:t>
            </a:r>
          </a:p>
          <a:p>
            <a:pPr lvl="1"/>
            <a:r>
              <a:rPr lang="en-US" dirty="0"/>
              <a:t>Student Login</a:t>
            </a:r>
          </a:p>
          <a:p>
            <a:r>
              <a:rPr lang="en-US" dirty="0"/>
              <a:t>SharePoint 2010 on an in-house server.</a:t>
            </a:r>
          </a:p>
          <a:p>
            <a:r>
              <a:rPr lang="en-US" dirty="0"/>
              <a:t>One site for everything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65066" y="2057401"/>
            <a:ext cx="6061506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Customer Support SharePoint – Before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8612" y="1371600"/>
            <a:ext cx="8686800" cy="53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Customer Support SharePoint - After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SharePoint 2013 on Office 365</a:t>
            </a:r>
          </a:p>
          <a:p>
            <a:r>
              <a:rPr lang="en-US" dirty="0"/>
              <a:t>Each group has it’s own sub-site</a:t>
            </a:r>
          </a:p>
          <a:p>
            <a:r>
              <a:rPr lang="en-US" dirty="0"/>
              <a:t>Used for:</a:t>
            </a:r>
          </a:p>
          <a:p>
            <a:pPr lvl="1"/>
            <a:r>
              <a:rPr lang="en-US" dirty="0"/>
              <a:t>Appointments</a:t>
            </a:r>
          </a:p>
          <a:p>
            <a:pPr lvl="1"/>
            <a:r>
              <a:rPr lang="en-US" dirty="0"/>
              <a:t>Announcements</a:t>
            </a:r>
          </a:p>
          <a:p>
            <a:pPr lvl="1"/>
            <a:r>
              <a:rPr lang="en-US" dirty="0"/>
              <a:t>Schedules</a:t>
            </a:r>
          </a:p>
          <a:p>
            <a:pPr lvl="1"/>
            <a:r>
              <a:rPr lang="en-US" b="1" i="1" dirty="0"/>
              <a:t>Cover Requests</a:t>
            </a:r>
          </a:p>
          <a:p>
            <a:pPr lvl="1"/>
            <a:r>
              <a:rPr lang="en-US" b="1" i="1" dirty="0"/>
              <a:t>Data Storage</a:t>
            </a:r>
          </a:p>
          <a:p>
            <a:pPr lvl="2"/>
            <a:r>
              <a:rPr lang="en-US" b="1" i="1" dirty="0"/>
              <a:t>Student Login</a:t>
            </a:r>
          </a:p>
          <a:p>
            <a:r>
              <a:rPr lang="en-US" dirty="0"/>
              <a:t>Emails sent when an Announcement or Cover Request is posted.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68577" y="2057400"/>
            <a:ext cx="612817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Customer Support SharePoint – After</a:t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5730" y="1295400"/>
            <a:ext cx="93878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Little On My Background</a:t>
            </a:r>
          </a:p>
          <a:p>
            <a:r>
              <a:rPr lang="en-US" dirty="0"/>
              <a:t>Organization of Our IT Service Desk in Relation to ITS</a:t>
            </a:r>
          </a:p>
          <a:p>
            <a:r>
              <a:rPr lang="en-US" dirty="0"/>
              <a:t>Review of Services Offered at the IT Service Desk</a:t>
            </a:r>
          </a:p>
          <a:p>
            <a:r>
              <a:rPr lang="en-US" dirty="0"/>
              <a:t>Review of Our Tools Before and After</a:t>
            </a:r>
          </a:p>
          <a:p>
            <a:pPr lvl="1"/>
            <a:r>
              <a:rPr lang="en-US" dirty="0"/>
              <a:t>Check User Account Status</a:t>
            </a:r>
          </a:p>
          <a:p>
            <a:pPr lvl="1"/>
            <a:r>
              <a:rPr lang="en-US" dirty="0"/>
              <a:t>SharePoint</a:t>
            </a:r>
          </a:p>
          <a:p>
            <a:pPr lvl="1"/>
            <a:r>
              <a:rPr lang="en-US" dirty="0"/>
              <a:t>Red Dragon Time Log</a:t>
            </a:r>
          </a:p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5529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Customer Support SharePoint – After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6127" y="1295400"/>
            <a:ext cx="900704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Customer Support SharePoint - After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Cover Requests</a:t>
            </a:r>
          </a:p>
          <a:p>
            <a:pPr lvl="1"/>
            <a:r>
              <a:rPr lang="en-US" dirty="0"/>
              <a:t>Now made </a:t>
            </a:r>
            <a:r>
              <a:rPr lang="en-US" dirty="0" smtClean="0"/>
              <a:t>or claimed </a:t>
            </a:r>
            <a:r>
              <a:rPr lang="en-US" dirty="0" smtClean="0"/>
              <a:t>online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Emails everyone when created </a:t>
            </a:r>
            <a:r>
              <a:rPr lang="en-US"/>
              <a:t>or </a:t>
            </a:r>
            <a:r>
              <a:rPr lang="en-US" smtClean="0"/>
              <a:t>claimed.</a:t>
            </a:r>
            <a:endParaRPr lang="en-US" dirty="0"/>
          </a:p>
          <a:p>
            <a:pPr lvl="1"/>
            <a:r>
              <a:rPr lang="en-US" dirty="0"/>
              <a:t>All open request are shown on groups page.</a:t>
            </a:r>
          </a:p>
          <a:p>
            <a:pPr lvl="1"/>
            <a:r>
              <a:rPr lang="en-US" dirty="0"/>
              <a:t>Creates a record on a SharePoint calendar.</a:t>
            </a:r>
          </a:p>
          <a:p>
            <a:pPr lvl="2"/>
            <a:r>
              <a:rPr lang="en-US" dirty="0"/>
              <a:t>Allows Supervisors/Professional Staff to see who is going to cover a shift.</a:t>
            </a:r>
          </a:p>
          <a:p>
            <a:pPr lvl="2"/>
            <a:r>
              <a:rPr lang="en-US" dirty="0"/>
              <a:t>Easier to see potential issues.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0425" y="1905001"/>
            <a:ext cx="6047588" cy="3581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71012" y="3657600"/>
            <a:ext cx="243840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Customer Support SharePoint - After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7412" y="1905000"/>
            <a:ext cx="4298452" cy="4114800"/>
          </a:xfrm>
          <a:prstGeom prst="rect">
            <a:avLst/>
          </a:prstGeom>
        </p:spPr>
      </p:pic>
      <p:pic>
        <p:nvPicPr>
          <p:cNvPr id="1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0637" y="1905000"/>
            <a:ext cx="6974375" cy="4130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0812" y="3886200"/>
            <a:ext cx="2895600" cy="213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37012" y="4114800"/>
            <a:ext cx="457200" cy="152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Customer Support SharePoint – After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6563" y="1295400"/>
            <a:ext cx="926617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Dragon Time Log - 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had a system called ‘Lab Login’</a:t>
            </a:r>
          </a:p>
          <a:p>
            <a:pPr lvl="1"/>
            <a:r>
              <a:rPr lang="en-US" dirty="0"/>
              <a:t>Integrated in SharePoint 2010 Customer Support Site.</a:t>
            </a:r>
          </a:p>
          <a:p>
            <a:pPr lvl="1"/>
            <a:r>
              <a:rPr lang="en-US" dirty="0"/>
              <a:t>Developed/Maintained in-house. (Labs and Systems group)</a:t>
            </a:r>
          </a:p>
          <a:p>
            <a:pPr lvl="1"/>
            <a:r>
              <a:rPr lang="en-US" dirty="0"/>
              <a:t>Stopped using because of maintenance issues.</a:t>
            </a:r>
          </a:p>
          <a:p>
            <a:r>
              <a:rPr lang="en-US" dirty="0"/>
              <a:t>Developed a replacement app in Microsoft </a:t>
            </a:r>
            <a:r>
              <a:rPr lang="en-US" dirty="0" err="1"/>
              <a:t>PowerApps</a:t>
            </a:r>
            <a:endParaRPr lang="en-US" dirty="0"/>
          </a:p>
          <a:p>
            <a:pPr lvl="1"/>
            <a:r>
              <a:rPr lang="en-US" dirty="0"/>
              <a:t>Easy and quick development.</a:t>
            </a:r>
          </a:p>
          <a:p>
            <a:pPr lvl="1"/>
            <a:r>
              <a:rPr lang="en-US" dirty="0"/>
              <a:t>Saved data directly to the new Customer Support SharePoint Site.</a:t>
            </a:r>
          </a:p>
          <a:p>
            <a:pPr lvl="1"/>
            <a:r>
              <a:rPr lang="en-US" dirty="0"/>
              <a:t>Easy to use.</a:t>
            </a:r>
          </a:p>
          <a:p>
            <a:pPr lvl="1"/>
            <a:r>
              <a:rPr lang="en-US" dirty="0"/>
              <a:t>Minimal input from the users.</a:t>
            </a:r>
          </a:p>
          <a:p>
            <a:pPr lvl="1"/>
            <a:r>
              <a:rPr lang="en-US" dirty="0"/>
              <a:t>Significate reliability issues from Microsoft.</a:t>
            </a:r>
          </a:p>
        </p:txBody>
      </p:sp>
    </p:spTree>
    <p:extLst>
      <p:ext uri="{BB962C8B-B14F-4D97-AF65-F5344CB8AC3E}">
        <p14:creationId xmlns:p14="http://schemas.microsoft.com/office/powerpoint/2010/main" val="18787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Dragon Time Log – Before (</a:t>
            </a:r>
            <a:r>
              <a:rPr lang="en-US" dirty="0" err="1"/>
              <a:t>PowerApps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1981200"/>
            <a:ext cx="3280470" cy="4424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12" y="1956683"/>
            <a:ext cx="2707856" cy="463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609" y="1956683"/>
            <a:ext cx="2695982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Dragon Time Log - After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Standalone client.</a:t>
            </a:r>
          </a:p>
          <a:p>
            <a:r>
              <a:rPr lang="en-US" dirty="0"/>
              <a:t>Developed in C# (Part of a group project for a Computer Science class).</a:t>
            </a:r>
          </a:p>
          <a:p>
            <a:r>
              <a:rPr lang="en-US" dirty="0"/>
              <a:t>Stores and queries data on SharePoint and uses SharePoint for authentication.</a:t>
            </a:r>
          </a:p>
          <a:p>
            <a:r>
              <a:rPr lang="en-US" dirty="0"/>
              <a:t>Operates similar to the </a:t>
            </a:r>
            <a:r>
              <a:rPr lang="en-US" dirty="0" err="1"/>
              <a:t>PowerApps</a:t>
            </a:r>
            <a:r>
              <a:rPr lang="en-US" dirty="0"/>
              <a:t> program but much more stable.</a:t>
            </a:r>
          </a:p>
          <a:p>
            <a:r>
              <a:rPr lang="en-US" dirty="0"/>
              <a:t>Can only be run on authorized computers in ITS </a:t>
            </a:r>
            <a:r>
              <a:rPr lang="en-US"/>
              <a:t>Customer Support.</a:t>
            </a:r>
            <a:endParaRPr lang="en-US" dirty="0"/>
          </a:p>
          <a:p>
            <a:r>
              <a:rPr lang="en-US" dirty="0"/>
              <a:t>It is used by the Supervisors to verify shifts and by the Student Workers to track the shifts they work for their time sheets.</a:t>
            </a:r>
          </a:p>
          <a:p>
            <a:r>
              <a:rPr lang="en-US" dirty="0"/>
              <a:t>There are 2 views, Student and Admin. Driven by group membership in AD.</a:t>
            </a:r>
          </a:p>
          <a:p>
            <a:pPr lvl="1"/>
            <a:r>
              <a:rPr lang="en-US" dirty="0"/>
              <a:t>‘Helpdesk Consultant’ – Student Worker – Student View</a:t>
            </a:r>
          </a:p>
          <a:p>
            <a:pPr lvl="1"/>
            <a:r>
              <a:rPr lang="en-US" dirty="0"/>
              <a:t>‘ITS – Customer Support Staff’ – Professional Staff – Admin View *Still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5327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Dragon Time Log - Student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012" y="525807"/>
            <a:ext cx="1981200" cy="1353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" y="2819400"/>
            <a:ext cx="2232152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212" y="2971800"/>
            <a:ext cx="3606368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412" y="2286000"/>
            <a:ext cx="439988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Dragon Time Log – Admin </a:t>
            </a:r>
            <a:br>
              <a:rPr lang="en-US" dirty="0"/>
            </a:br>
            <a:r>
              <a:rPr lang="en-US" dirty="0"/>
              <a:t>(Still in Development)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905001"/>
            <a:ext cx="4419599" cy="4114800"/>
          </a:xfrm>
        </p:spPr>
        <p:txBody>
          <a:bodyPr/>
          <a:lstStyle/>
          <a:p>
            <a:r>
              <a:rPr lang="en-US" dirty="0"/>
              <a:t>Admins can access data in 2 different ways:</a:t>
            </a:r>
          </a:p>
          <a:p>
            <a:pPr lvl="1"/>
            <a:r>
              <a:rPr lang="en-US" dirty="0"/>
              <a:t>Directly thru SharePoint.</a:t>
            </a:r>
          </a:p>
          <a:p>
            <a:pPr lvl="1"/>
            <a:r>
              <a:rPr lang="en-US" dirty="0"/>
              <a:t>Currently developing a user interface for admins to use.</a:t>
            </a:r>
          </a:p>
          <a:p>
            <a:r>
              <a:rPr lang="en-US" dirty="0"/>
              <a:t>Admins can see all the time data for the students.</a:t>
            </a:r>
          </a:p>
          <a:p>
            <a:r>
              <a:rPr lang="en-US" dirty="0"/>
              <a:t>Admins can also authorize computers that students can use to sign into their shifts with.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7649" y="1905000"/>
            <a:ext cx="666663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 Microsoft Forms Survey was sent to Student Workers a week after deployment, 8 users responded:</a:t>
            </a:r>
          </a:p>
          <a:p>
            <a:pPr lvl="2"/>
            <a:r>
              <a:rPr lang="en-US" dirty="0"/>
              <a:t>On a scale of 1-10, with 1 being that you hate the program and 10 being that you like the program, how do you like the new program?</a:t>
            </a:r>
          </a:p>
          <a:p>
            <a:pPr lvl="3"/>
            <a:r>
              <a:rPr lang="en-US" dirty="0"/>
              <a:t>Average: 9</a:t>
            </a:r>
          </a:p>
          <a:p>
            <a:pPr lvl="2"/>
            <a:r>
              <a:rPr lang="en-US" dirty="0"/>
              <a:t>On a scale of 1-10, with 1 being that you have great difficulties with the program and 10 being that you find the program easy to you, how easy is the new program to use?</a:t>
            </a:r>
          </a:p>
          <a:p>
            <a:pPr lvl="3"/>
            <a:r>
              <a:rPr lang="en-US" dirty="0"/>
              <a:t>Average: 9.75</a:t>
            </a:r>
          </a:p>
          <a:p>
            <a:pPr lvl="2"/>
            <a:r>
              <a:rPr lang="en-US" dirty="0"/>
              <a:t>On a scale of 1-10, with 1 being that you have great difficulties with the process and 10 being that you find the process easy to you, how easy is it to sign into your shift?</a:t>
            </a:r>
          </a:p>
          <a:p>
            <a:pPr lvl="3"/>
            <a:r>
              <a:rPr lang="en-US" dirty="0"/>
              <a:t>Average: 9.63</a:t>
            </a:r>
          </a:p>
          <a:p>
            <a:pPr lvl="2"/>
            <a:r>
              <a:rPr lang="en-US" dirty="0"/>
              <a:t>On a scale of 1-10, with 1 being that you have great difficulties with the process and 10 being that you find the process easy to you, how easy is it to sign out of your shift?</a:t>
            </a:r>
          </a:p>
          <a:p>
            <a:pPr lvl="3"/>
            <a:r>
              <a:rPr lang="en-US" dirty="0"/>
              <a:t>Average: 9.63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5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have my Bachelor of Science in Geology/Mathematics (2008) and in Computer Science (2017).</a:t>
            </a:r>
          </a:p>
          <a:p>
            <a:r>
              <a:rPr lang="en-US" dirty="0"/>
              <a:t>I have my Master of Arts in Earth Science (2012).</a:t>
            </a:r>
          </a:p>
          <a:p>
            <a:r>
              <a:rPr lang="en-US" dirty="0"/>
              <a:t>Summer 2012 – Fall 2013: Programmer/Analyst in ITS Research and Development</a:t>
            </a:r>
          </a:p>
          <a:p>
            <a:r>
              <a:rPr lang="en-US" dirty="0"/>
              <a:t>Fall 2013 – Spring 2015: Programmer/Analyst in Enterprise Application Services</a:t>
            </a:r>
          </a:p>
          <a:p>
            <a:r>
              <a:rPr lang="en-US" dirty="0"/>
              <a:t>Spring 2015 – Present: Service Desk Associate in IT Service Desk</a:t>
            </a:r>
          </a:p>
          <a:p>
            <a:r>
              <a:rPr lang="en-US" dirty="0"/>
              <a:t>I love looking at systems and seeing what we can do with them.</a:t>
            </a:r>
          </a:p>
        </p:txBody>
      </p:sp>
    </p:spTree>
    <p:extLst>
      <p:ext uri="{BB962C8B-B14F-4D97-AF65-F5344CB8AC3E}">
        <p14:creationId xmlns:p14="http://schemas.microsoft.com/office/powerpoint/2010/main" val="42780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Feedback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do you like about the program?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do you dislike about the program?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617" y="2780306"/>
            <a:ext cx="3971925" cy="3333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783" y="2760428"/>
            <a:ext cx="39624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Feedback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What are the difficulties that you have encountered while using the program?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Are there any other comments that you would like to make regarding the new program?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855" y="3048000"/>
            <a:ext cx="3981450" cy="263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308" y="2970601"/>
            <a:ext cx="39433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 Dragon Time Log</a:t>
            </a:r>
          </a:p>
          <a:p>
            <a:pPr lvl="1"/>
            <a:r>
              <a:rPr lang="en-US" dirty="0"/>
              <a:t>Issues with initial deployment</a:t>
            </a:r>
          </a:p>
          <a:p>
            <a:pPr lvl="2"/>
            <a:r>
              <a:rPr lang="en-US" dirty="0"/>
              <a:t>Program had issues with local accounts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Feedback from Student Workers</a:t>
            </a:r>
          </a:p>
          <a:p>
            <a:pPr lvl="2"/>
            <a:r>
              <a:rPr lang="en-US" dirty="0"/>
              <a:t>Had issues initially with student failing to report issues with the program</a:t>
            </a:r>
          </a:p>
          <a:p>
            <a:pPr lvl="2"/>
            <a:r>
              <a:rPr lang="en-US" dirty="0"/>
              <a:t>Relied on professional staff and verbal communication with students</a:t>
            </a:r>
          </a:p>
          <a:p>
            <a:pPr lvl="2"/>
            <a:r>
              <a:rPr lang="en-US" dirty="0"/>
              <a:t>Updated program to record errors, when possible, to SharePoint.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Exploring different solutions/systems is important.</a:t>
            </a:r>
          </a:p>
        </p:txBody>
      </p:sp>
    </p:spTree>
    <p:extLst>
      <p:ext uri="{BB962C8B-B14F-4D97-AF65-F5344CB8AC3E}">
        <p14:creationId xmlns:p14="http://schemas.microsoft.com/office/powerpoint/2010/main" val="1379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improve efficiency by:</a:t>
            </a:r>
          </a:p>
          <a:p>
            <a:pPr lvl="1"/>
            <a:r>
              <a:rPr lang="en-US" dirty="0"/>
              <a:t>Updating tools to provide more/better information.</a:t>
            </a:r>
          </a:p>
          <a:p>
            <a:pPr lvl="1"/>
            <a:r>
              <a:rPr lang="en-US" dirty="0"/>
              <a:t>Developing/designing tools around current processes and procedures.</a:t>
            </a:r>
          </a:p>
          <a:p>
            <a:pPr lvl="1"/>
            <a:endParaRPr lang="en-US" dirty="0"/>
          </a:p>
          <a:p>
            <a:r>
              <a:rPr lang="en-US" dirty="0"/>
              <a:t>Have to make sure everything can be done internal to your group with existing systems.</a:t>
            </a:r>
          </a:p>
        </p:txBody>
      </p:sp>
    </p:spTree>
    <p:extLst>
      <p:ext uri="{BB962C8B-B14F-4D97-AF65-F5344CB8AC3E}">
        <p14:creationId xmlns:p14="http://schemas.microsoft.com/office/powerpoint/2010/main" val="26638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1" cy="7620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1030" name="Picture 6" descr="https://s-media-cache-ak0.pinimg.com/originals/0f/8f/b5/0f8fb5dbef5c0bf557f833438446251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04" y="1600200"/>
            <a:ext cx="558209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6449" y="6172200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Emmon.Johnson@oneonta.edu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6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3462" y="2514600"/>
            <a:ext cx="8692399" cy="28194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Organization of the IT Service Desk in Relation to ITS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cdn.meme.am/cache/instances/folder840/500x/66062840/good-morning-vietnam-gooood-morning-it-service-de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1" y="847724"/>
            <a:ext cx="4762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IT Service Desk and 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ITS Organization has 7 groups:</a:t>
            </a:r>
          </a:p>
          <a:p>
            <a:pPr lvl="1"/>
            <a:r>
              <a:rPr lang="en-US" dirty="0"/>
              <a:t>CIO Office</a:t>
            </a:r>
          </a:p>
          <a:p>
            <a:pPr lvl="1"/>
            <a:r>
              <a:rPr lang="en-US" dirty="0"/>
              <a:t>Customer Support</a:t>
            </a:r>
          </a:p>
          <a:p>
            <a:pPr lvl="1"/>
            <a:r>
              <a:rPr lang="en-US" dirty="0"/>
              <a:t>Enterprise Application Services</a:t>
            </a:r>
          </a:p>
          <a:p>
            <a:pPr lvl="1"/>
            <a:r>
              <a:rPr lang="en-US" dirty="0"/>
              <a:t>Networking and Telecommunications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Systems and Data Center Management</a:t>
            </a:r>
          </a:p>
          <a:p>
            <a:pPr lvl="1"/>
            <a:r>
              <a:rPr lang="en-US" dirty="0"/>
              <a:t>Teaching, Learning, and Technology Center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Service Desk is a part of our ITS Customer Support Group:</a:t>
            </a:r>
          </a:p>
          <a:p>
            <a:pPr lvl="1"/>
            <a:r>
              <a:rPr lang="en-US" dirty="0"/>
              <a:t>IT Service </a:t>
            </a:r>
            <a:r>
              <a:rPr lang="en-US" dirty="0" smtClean="0"/>
              <a:t>Desk/TIPS (3 </a:t>
            </a:r>
            <a:r>
              <a:rPr lang="en-US" dirty="0"/>
              <a:t>Professional – </a:t>
            </a:r>
            <a:r>
              <a:rPr lang="en-US" dirty="0" smtClean="0"/>
              <a:t>29 </a:t>
            </a:r>
            <a:r>
              <a:rPr lang="en-US" dirty="0"/>
              <a:t>Student Workers)</a:t>
            </a:r>
          </a:p>
          <a:p>
            <a:pPr lvl="1"/>
            <a:r>
              <a:rPr lang="en-US" dirty="0"/>
              <a:t>Desktop Support (4 Professional – 18 Student Workers)</a:t>
            </a:r>
          </a:p>
          <a:p>
            <a:pPr lvl="1"/>
            <a:r>
              <a:rPr lang="en-US" dirty="0" smtClean="0"/>
              <a:t>Learning </a:t>
            </a:r>
            <a:r>
              <a:rPr lang="en-US" dirty="0"/>
              <a:t>Spaces (2 Professional – 0 Student Workers)</a:t>
            </a:r>
          </a:p>
          <a:p>
            <a:pPr lvl="1"/>
            <a:r>
              <a:rPr lang="en-US" dirty="0"/>
              <a:t>Labs (1 Professional* - Share Student Staff with Desktop Support)</a:t>
            </a:r>
          </a:p>
          <a:p>
            <a:pPr lvl="1"/>
            <a:r>
              <a:rPr lang="en-US" dirty="0"/>
              <a:t>Director and Secretary</a:t>
            </a:r>
          </a:p>
        </p:txBody>
      </p:sp>
    </p:spTree>
    <p:extLst>
      <p:ext uri="{BB962C8B-B14F-4D97-AF65-F5344CB8AC3E}">
        <p14:creationId xmlns:p14="http://schemas.microsoft.com/office/powerpoint/2010/main" val="38305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Our IT Service Desk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the IT Service Desk operate:</a:t>
            </a:r>
          </a:p>
          <a:p>
            <a:pPr lvl="1"/>
            <a:r>
              <a:rPr lang="en-US" dirty="0"/>
              <a:t>Maintain 2 Desks:</a:t>
            </a:r>
          </a:p>
          <a:p>
            <a:pPr lvl="2"/>
            <a:r>
              <a:rPr lang="en-US" dirty="0"/>
              <a:t>Service Desk (2-3 Customer Support Consultants)</a:t>
            </a:r>
          </a:p>
          <a:p>
            <a:pPr lvl="2"/>
            <a:r>
              <a:rPr lang="en-US" dirty="0"/>
              <a:t>Labs Desk (1-2 Customer Support Consultants and 1 TIPS Consultant)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Offer Phone\Walk-in\E-mail\Self-Service support.</a:t>
            </a:r>
          </a:p>
          <a:p>
            <a:pPr lvl="2"/>
            <a:r>
              <a:rPr lang="en-US" dirty="0"/>
              <a:t>Student Workers handles Phone and Walk-in support.</a:t>
            </a:r>
          </a:p>
          <a:p>
            <a:pPr lvl="2"/>
            <a:r>
              <a:rPr lang="en-US" dirty="0"/>
              <a:t>Professional Staff handles Email, Self-Service, Phone, and Walk-in support.</a:t>
            </a:r>
          </a:p>
        </p:txBody>
      </p:sp>
    </p:spTree>
    <p:extLst>
      <p:ext uri="{BB962C8B-B14F-4D97-AF65-F5344CB8AC3E}">
        <p14:creationId xmlns:p14="http://schemas.microsoft.com/office/powerpoint/2010/main" val="34878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Teaching/Professional/Contract Staff </a:t>
            </a:r>
            <a:r>
              <a:rPr lang="en-US"/>
              <a:t>and On-Campus </a:t>
            </a:r>
            <a:r>
              <a:rPr lang="en-US" dirty="0"/>
              <a:t>Third-Party Departments (OAS/SICAS/etc.)</a:t>
            </a:r>
          </a:p>
          <a:p>
            <a:pPr lvl="1"/>
            <a:r>
              <a:rPr lang="en-US" dirty="0"/>
              <a:t>~1,000</a:t>
            </a:r>
          </a:p>
          <a:p>
            <a:r>
              <a:rPr lang="en-US" dirty="0"/>
              <a:t>Students</a:t>
            </a:r>
          </a:p>
          <a:p>
            <a:pPr lvl="1"/>
            <a:r>
              <a:rPr lang="en-US" dirty="0"/>
              <a:t>~6,500</a:t>
            </a:r>
          </a:p>
          <a:p>
            <a:r>
              <a:rPr lang="en-US" dirty="0"/>
              <a:t>Alumni</a:t>
            </a:r>
          </a:p>
          <a:p>
            <a:pPr lvl="1"/>
            <a:r>
              <a:rPr lang="en-US" dirty="0"/>
              <a:t>~9,000</a:t>
            </a:r>
          </a:p>
        </p:txBody>
      </p:sp>
    </p:spTree>
    <p:extLst>
      <p:ext uri="{BB962C8B-B14F-4D97-AF65-F5344CB8AC3E}">
        <p14:creationId xmlns:p14="http://schemas.microsoft.com/office/powerpoint/2010/main" val="6564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of the IT Service Desk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Labs Desk Hours (when classes are in session):</a:t>
            </a:r>
          </a:p>
          <a:p>
            <a:pPr lvl="1"/>
            <a:r>
              <a:rPr lang="en-US" dirty="0"/>
              <a:t>Monday thru Thursday: 8 am – 1 am</a:t>
            </a:r>
          </a:p>
          <a:p>
            <a:pPr lvl="1"/>
            <a:r>
              <a:rPr lang="en-US" dirty="0"/>
              <a:t>Friday: 8 am – 9 pm </a:t>
            </a:r>
          </a:p>
          <a:p>
            <a:pPr lvl="1"/>
            <a:r>
              <a:rPr lang="en-US" dirty="0"/>
              <a:t>Saturday: 12 pm – 6 pm</a:t>
            </a:r>
          </a:p>
          <a:p>
            <a:pPr lvl="1"/>
            <a:r>
              <a:rPr lang="en-US" dirty="0"/>
              <a:t>Sunday: 12pm – 1am</a:t>
            </a:r>
          </a:p>
          <a:p>
            <a:pPr lvl="1"/>
            <a:endParaRPr lang="en-US" dirty="0"/>
          </a:p>
          <a:p>
            <a:r>
              <a:rPr lang="en-US" dirty="0"/>
              <a:t>Service Desk Hours (when classes are in session): </a:t>
            </a:r>
          </a:p>
          <a:p>
            <a:pPr lvl="1"/>
            <a:r>
              <a:rPr lang="en-US" dirty="0"/>
              <a:t>Monday thru Friday: 8 am – 9 pm</a:t>
            </a:r>
          </a:p>
          <a:p>
            <a:pPr lvl="1"/>
            <a:r>
              <a:rPr lang="en-US" dirty="0"/>
              <a:t>Saturday: 12 pm – 6 pm</a:t>
            </a:r>
          </a:p>
          <a:p>
            <a:pPr lvl="1"/>
            <a:r>
              <a:rPr lang="en-US" dirty="0"/>
              <a:t>Sunday: 12pm – 9pm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4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the Service Desk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Phone and Walk-in Support</a:t>
            </a:r>
          </a:p>
          <a:p>
            <a:r>
              <a:rPr lang="en-US" dirty="0"/>
              <a:t>Pretty much all IT incidents/request</a:t>
            </a:r>
          </a:p>
          <a:p>
            <a:r>
              <a:rPr lang="en-US" i="1" dirty="0"/>
              <a:t>User accounts</a:t>
            </a:r>
          </a:p>
          <a:p>
            <a:pPr lvl="1"/>
            <a:r>
              <a:rPr lang="en-US" i="1" dirty="0"/>
              <a:t>Password Resets</a:t>
            </a:r>
          </a:p>
          <a:p>
            <a:pPr lvl="1"/>
            <a:r>
              <a:rPr lang="en-US" i="1" dirty="0"/>
              <a:t>Account Setup/Issues</a:t>
            </a:r>
          </a:p>
          <a:p>
            <a:r>
              <a:rPr lang="en-US" dirty="0"/>
              <a:t>Device Registration</a:t>
            </a:r>
          </a:p>
          <a:p>
            <a:r>
              <a:rPr lang="en-US" i="1" dirty="0"/>
              <a:t>Hardware/Software Issues</a:t>
            </a:r>
          </a:p>
          <a:p>
            <a:pPr lvl="1"/>
            <a:r>
              <a:rPr lang="en-US" i="1" dirty="0"/>
              <a:t>Faculty/Staff Appointments</a:t>
            </a:r>
          </a:p>
          <a:p>
            <a:pPr lvl="1"/>
            <a:r>
              <a:rPr lang="en-US" i="1" dirty="0"/>
              <a:t>Machines in for Service</a:t>
            </a:r>
          </a:p>
          <a:p>
            <a:r>
              <a:rPr lang="en-US" i="1" dirty="0"/>
              <a:t>Equipment Loans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359152"/>
            <a:ext cx="5699497" cy="3206301"/>
          </a:xfrm>
        </p:spPr>
      </p:pic>
    </p:spTree>
    <p:extLst>
      <p:ext uri="{BB962C8B-B14F-4D97-AF65-F5344CB8AC3E}">
        <p14:creationId xmlns:p14="http://schemas.microsoft.com/office/powerpoint/2010/main" val="16580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4873beb7-5857-4685-be1f-d57550cc96cc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1216</TotalTime>
  <Words>1444</Words>
  <Application>Microsoft Office PowerPoint</Application>
  <PresentationFormat>Custom</PresentationFormat>
  <Paragraphs>245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Corbel</vt:lpstr>
      <vt:lpstr>Digital Blue Tunnel 16x9</vt:lpstr>
      <vt:lpstr>Improving the Efficiency of the IT Service Desk</vt:lpstr>
      <vt:lpstr>Agenda</vt:lpstr>
      <vt:lpstr>Background</vt:lpstr>
      <vt:lpstr>Organization of the IT Service Desk in Relation to ITS</vt:lpstr>
      <vt:lpstr>Organization of the IT Service Desk and ITS</vt:lpstr>
      <vt:lpstr>Organization of Our IT Service Desk</vt:lpstr>
      <vt:lpstr>Who We Support</vt:lpstr>
      <vt:lpstr>Hours of the IT Service Desk</vt:lpstr>
      <vt:lpstr>Responsibilities of the Service Desk</vt:lpstr>
      <vt:lpstr>Responsibilities of the Lab Desk</vt:lpstr>
      <vt:lpstr>How Can We Improve Efficiencies at the IT Service Desk?</vt:lpstr>
      <vt:lpstr>Requirements</vt:lpstr>
      <vt:lpstr>Review of Our Tools Before and After</vt:lpstr>
      <vt:lpstr>Check User Account Status - Before</vt:lpstr>
      <vt:lpstr>User Accounts – Check User Account Status</vt:lpstr>
      <vt:lpstr>ITS Customer Support SharePoint - Before</vt:lpstr>
      <vt:lpstr>ITS Customer Support SharePoint – Before </vt:lpstr>
      <vt:lpstr>ITS Customer Support SharePoint - After</vt:lpstr>
      <vt:lpstr>ITS Customer Support SharePoint – After </vt:lpstr>
      <vt:lpstr>ITS Customer Support SharePoint – After </vt:lpstr>
      <vt:lpstr>ITS Customer Support SharePoint - After</vt:lpstr>
      <vt:lpstr>ITS Customer Support SharePoint - After</vt:lpstr>
      <vt:lpstr>ITS Customer Support SharePoint – After </vt:lpstr>
      <vt:lpstr>Red Dragon Time Log - Before</vt:lpstr>
      <vt:lpstr>Red Dragon Time Log – Before (PowerApps)</vt:lpstr>
      <vt:lpstr>Red Dragon Time Log - After</vt:lpstr>
      <vt:lpstr>Red Dragon Time Log - Student</vt:lpstr>
      <vt:lpstr>Red Dragon Time Log – Admin  (Still in Development)</vt:lpstr>
      <vt:lpstr>Student Feedback</vt:lpstr>
      <vt:lpstr>Student Feedback</vt:lpstr>
      <vt:lpstr>Student Feedback</vt:lpstr>
      <vt:lpstr>Lessons Learned</vt:lpstr>
      <vt:lpstr>Lessons Learned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Efficiency of the IT Service Desk</dc:title>
  <dc:creator>Johnson, Emmon</dc:creator>
  <cp:lastModifiedBy>Johnson, Emmon</cp:lastModifiedBy>
  <cp:revision>61</cp:revision>
  <dcterms:created xsi:type="dcterms:W3CDTF">2017-04-09T19:13:39Z</dcterms:created>
  <dcterms:modified xsi:type="dcterms:W3CDTF">2017-06-20T22:28:35Z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