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Oswald" panose="020B0604020202020204" charset="0"/>
      <p:regular r:id="rId21"/>
      <p:bold r:id="rId22"/>
    </p:embeddedFont>
    <p:embeddedFont>
      <p:font typeface="Tahoma" panose="020B0604030504040204" pitchFamily="34" charset="0"/>
      <p:regular r:id="rId23"/>
      <p:bold r:id="rId24"/>
    </p:embeddedFont>
    <p:embeddedFont>
      <p:font typeface="Average"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945" autoAdjust="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844587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ews.berkeley.edu/wp-content/uploads/2016/09/2016-08-30-UC-Berkeley-LOF.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cc.gov/guides/closed-caption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is.edu/disabilityservices/alternativeformats/closedcaption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taccessibility.arizona.edu/guidelines/captioning-commitment" TargetMode="External"/><Relationship Id="rId5" Type="http://schemas.openxmlformats.org/officeDocument/2006/relationships/hyperlink" Target="http://www.sjsu.edu/cfd/teaching-learning/accessibility/captioning/#captionsrequired" TargetMode="External"/><Relationship Id="rId4" Type="http://schemas.openxmlformats.org/officeDocument/2006/relationships/hyperlink" Target="https://oit.colorado.edu/services/consulting-professional-services/captioning/faq"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rmingdale.edu/academics/pdf/farmingdale_captioning_policyfinal9-12-16.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Clr>
                <a:srgbClr val="000000"/>
              </a:buClr>
              <a:buSzPct val="100000"/>
              <a:buFont typeface="Arial"/>
              <a:buNone/>
            </a:pPr>
            <a:endParaRPr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902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Professional Staff has more to do with you...perhaps some of you responded to this survey. </a:t>
            </a:r>
          </a:p>
          <a:p>
            <a:pPr marL="457200" lvl="0" indent="-228600" rtl="0">
              <a:spcBef>
                <a:spcPts val="0"/>
              </a:spcBef>
              <a:buChar char="-"/>
            </a:pPr>
            <a:r>
              <a:rPr lang="en"/>
              <a:t>About 20 responses, half CC half four year </a:t>
            </a:r>
          </a:p>
          <a:p>
            <a:pPr marL="457200" lvl="0" indent="-228600" rtl="0">
              <a:spcBef>
                <a:spcPts val="0"/>
              </a:spcBef>
              <a:buChar char="-"/>
            </a:pPr>
            <a:r>
              <a:rPr lang="en"/>
              <a:t>As you can imagine, video is posted in a lot of places (LMS, campus website, YouTube, etc.)</a:t>
            </a:r>
          </a:p>
          <a:p>
            <a:pPr marL="457200" lvl="0" indent="-228600" rtl="0">
              <a:spcBef>
                <a:spcPts val="0"/>
              </a:spcBef>
              <a:buChar char="-"/>
            </a:pPr>
            <a:r>
              <a:rPr lang="en"/>
              <a:t>Some caption in-house, outsource, do both, or do nothing. Some responded that they don’t know what is currently done.</a:t>
            </a:r>
          </a:p>
          <a:p>
            <a:pPr marL="457200" lvl="0" indent="-228600" rtl="0">
              <a:spcBef>
                <a:spcPts val="0"/>
              </a:spcBef>
              <a:buChar char="-"/>
            </a:pPr>
            <a:r>
              <a:rPr lang="en"/>
              <a:t>Costs: Either less than a $ per minute or between $1 - 2 per minute</a:t>
            </a:r>
          </a:p>
          <a:p>
            <a:pPr marL="457200" lvl="0" indent="-228600" rtl="0">
              <a:spcBef>
                <a:spcPts val="0"/>
              </a:spcBef>
              <a:buChar char="-"/>
            </a:pPr>
            <a:r>
              <a:rPr lang="en"/>
              <a:t>Huge gap in knowledge regarding captions for LIVE video </a:t>
            </a:r>
          </a:p>
          <a:p>
            <a:pPr marL="457200" lvl="0" indent="-228600" rtl="0">
              <a:spcBef>
                <a:spcPts val="0"/>
              </a:spcBef>
              <a:buChar char="-"/>
            </a:pPr>
            <a:r>
              <a:rPr lang="en"/>
              <a:t>Nearly ALL are interested in agreements with captioning vendors</a:t>
            </a:r>
          </a:p>
          <a:p>
            <a:pPr lvl="0">
              <a:spcBef>
                <a:spcPts val="0"/>
              </a:spcBef>
              <a:buNone/>
            </a:pPr>
            <a:endParaRPr/>
          </a:p>
          <a:p>
            <a:pPr lvl="0">
              <a:spcBef>
                <a:spcPts val="0"/>
              </a:spcBef>
              <a:buNone/>
            </a:pPr>
            <a:r>
              <a:rPr lang="en"/>
              <a:t>Faculty</a:t>
            </a:r>
          </a:p>
          <a:p>
            <a:pPr marL="457200" lvl="0" indent="-228600" rtl="0">
              <a:spcBef>
                <a:spcPts val="0"/>
              </a:spcBef>
              <a:buChar char="-"/>
            </a:pPr>
            <a:r>
              <a:rPr lang="en"/>
              <a:t>More responses from 4-year institutions</a:t>
            </a:r>
          </a:p>
          <a:p>
            <a:pPr marL="457200" lvl="0" indent="-228600" rtl="0">
              <a:spcBef>
                <a:spcPts val="0"/>
              </a:spcBef>
              <a:buChar char="-"/>
            </a:pPr>
            <a:r>
              <a:rPr lang="en"/>
              <a:t>Most use video for instruction</a:t>
            </a:r>
          </a:p>
          <a:p>
            <a:pPr marL="457200" lvl="0" indent="-228600" rtl="0">
              <a:spcBef>
                <a:spcPts val="0"/>
              </a:spcBef>
              <a:buChar char="-"/>
            </a:pPr>
            <a:r>
              <a:rPr lang="en"/>
              <a:t>Many use videos from another source, but decent number create their own</a:t>
            </a:r>
          </a:p>
          <a:p>
            <a:pPr marL="457200" lvl="0" indent="-228600" rtl="0">
              <a:spcBef>
                <a:spcPts val="0"/>
              </a:spcBef>
              <a:buChar char="-"/>
            </a:pPr>
            <a:r>
              <a:rPr lang="en"/>
              <a:t>Majority posted in LMS</a:t>
            </a:r>
          </a:p>
        </p:txBody>
      </p:sp>
    </p:spTree>
    <p:extLst>
      <p:ext uri="{BB962C8B-B14F-4D97-AF65-F5344CB8AC3E}">
        <p14:creationId xmlns:p14="http://schemas.microsoft.com/office/powerpoint/2010/main" val="267047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For those who responded that they </a:t>
            </a:r>
            <a:r>
              <a:rPr lang="en" b="1"/>
              <a:t>do </a:t>
            </a:r>
            <a:r>
              <a:rPr lang="en"/>
              <a:t>caption in-house, outsource, or do both (11) here’s a snapshot of the percentage of video captioned. </a:t>
            </a:r>
          </a:p>
          <a:p>
            <a:pPr lvl="0">
              <a:spcBef>
                <a:spcPts val="0"/>
              </a:spcBef>
              <a:buNone/>
            </a:pPr>
            <a:endParaRPr/>
          </a:p>
          <a:p>
            <a:pPr lvl="0">
              <a:spcBef>
                <a:spcPts val="0"/>
              </a:spcBef>
              <a:buNone/>
            </a:pPr>
            <a:r>
              <a:rPr lang="en"/>
              <a:t>For those who stated they do not address accessibility for video content, they cited reasons such as: lack of training, lack of funding, lack of knowledge, and no requirement</a:t>
            </a:r>
          </a:p>
        </p:txBody>
      </p:sp>
    </p:spTree>
    <p:extLst>
      <p:ext uri="{BB962C8B-B14F-4D97-AF65-F5344CB8AC3E}">
        <p14:creationId xmlns:p14="http://schemas.microsoft.com/office/powerpoint/2010/main" val="2238563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Expectation includes closed captions and audio descriptions (read </a:t>
            </a:r>
            <a:r>
              <a:rPr lang="en" u="sng" dirty="0">
                <a:solidFill>
                  <a:schemeClr val="hlink"/>
                </a:solidFill>
                <a:hlinkClick r:id="rId3"/>
              </a:rPr>
              <a:t>Berkeley letter</a:t>
            </a:r>
            <a:r>
              <a:rPr lang="en" dirty="0"/>
              <a:t>)</a:t>
            </a:r>
          </a:p>
          <a:p>
            <a:pPr lvl="0">
              <a:spcBef>
                <a:spcPts val="0"/>
              </a:spcBef>
              <a:buNone/>
            </a:pPr>
            <a:endParaRPr dirty="0"/>
          </a:p>
          <a:p>
            <a:pPr lvl="0">
              <a:spcBef>
                <a:spcPts val="0"/>
              </a:spcBef>
              <a:buNone/>
            </a:pPr>
            <a:r>
              <a:rPr lang="en" dirty="0"/>
              <a:t>95% is from FCC. Fully accessible is obviously 100%. Aim for 100...95 can still make people miss critical information. 100 improves access and searchability.</a:t>
            </a:r>
          </a:p>
          <a:p>
            <a:pPr lvl="0">
              <a:spcBef>
                <a:spcPts val="0"/>
              </a:spcBef>
              <a:buNone/>
            </a:pPr>
            <a:endParaRPr dirty="0"/>
          </a:p>
          <a:p>
            <a:pPr lvl="0">
              <a:spcBef>
                <a:spcPts val="0"/>
              </a:spcBef>
              <a:buNone/>
            </a:pPr>
            <a:r>
              <a:rPr lang="en" dirty="0"/>
              <a:t>“After the fact” expectation...is the greatest debate right now. Higher ed disability lawyers and the disability/accessibility services field at large interpret that the government is moving towards all content, private and public facing, must be captioned. I believe this is somewhat true. There are exceptions. Currently, the DOJ (SANPRM) is considering exceptions for password-protected web content. But until the government clarifies this for sure, institutions are at risk of complaints/lawsuits. People are still filing complaints, private lawsuits citing ADA. Many of these resolutions require institutions to ensure new content is accessible and have a process in place to remediate archived content. </a:t>
            </a:r>
          </a:p>
          <a:p>
            <a:pPr lvl="0">
              <a:spcBef>
                <a:spcPts val="0"/>
              </a:spcBef>
              <a:buNone/>
            </a:pPr>
            <a:endParaRPr dirty="0"/>
          </a:p>
          <a:p>
            <a:pPr lvl="0" rtl="0">
              <a:spcBef>
                <a:spcPts val="0"/>
              </a:spcBef>
              <a:buNone/>
            </a:pPr>
            <a:r>
              <a:rPr lang="en" dirty="0"/>
              <a:t>“As needed” content must be set up to caption immediately upon request</a:t>
            </a:r>
          </a:p>
          <a:p>
            <a:pPr lvl="0" rtl="0">
              <a:lnSpc>
                <a:spcPct val="115000"/>
              </a:lnSpc>
              <a:spcBef>
                <a:spcPts val="0"/>
              </a:spcBef>
              <a:buNone/>
            </a:pPr>
            <a:endParaRPr dirty="0"/>
          </a:p>
          <a:p>
            <a:pPr lvl="0" rtl="0">
              <a:lnSpc>
                <a:spcPct val="115000"/>
              </a:lnSpc>
              <a:spcBef>
                <a:spcPts val="0"/>
              </a:spcBef>
              <a:buNone/>
            </a:pPr>
            <a:r>
              <a:rPr lang="en" dirty="0"/>
              <a:t>Courses that use a large volume of media files, specialized software, or technology tools will need more adjustments and a higher prioritization.</a:t>
            </a:r>
          </a:p>
          <a:p>
            <a:pPr marL="457200" lvl="0" indent="-228600" rtl="0">
              <a:lnSpc>
                <a:spcPct val="115000"/>
              </a:lnSpc>
              <a:spcBef>
                <a:spcPts val="0"/>
              </a:spcBef>
              <a:buChar char="-"/>
            </a:pPr>
            <a:r>
              <a:rPr lang="en" dirty="0"/>
              <a:t>The first two weeks of content should be made accessible first, then additional weeks should be remediated. Prioritizing the initial week’s content will allow any student needing accommodation to assess the effectiveness of the adjustment.</a:t>
            </a:r>
          </a:p>
        </p:txBody>
      </p:sp>
    </p:spTree>
    <p:extLst>
      <p:ext uri="{BB962C8B-B14F-4D97-AF65-F5344CB8AC3E}">
        <p14:creationId xmlns:p14="http://schemas.microsoft.com/office/powerpoint/2010/main" val="120392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Transcripts/CC videos must be provided to students who require an accommodation. However, the distribution of the content may be restricted because of copyright.</a:t>
            </a:r>
          </a:p>
          <a:p>
            <a:pPr lvl="0" rtl="0">
              <a:lnSpc>
                <a:spcPct val="115000"/>
              </a:lnSpc>
              <a:spcBef>
                <a:spcPts val="0"/>
              </a:spcBef>
              <a:buNone/>
            </a:pPr>
            <a:endParaRPr i="1"/>
          </a:p>
          <a:p>
            <a:pPr marL="457200" lvl="0" indent="-298450" rtl="0">
              <a:lnSpc>
                <a:spcPct val="115000"/>
              </a:lnSpc>
              <a:spcBef>
                <a:spcPts val="0"/>
              </a:spcBef>
              <a:buSzPct val="100000"/>
              <a:buFont typeface="Tahoma"/>
              <a:buAutoNum type="arabicPeriod"/>
            </a:pPr>
            <a:r>
              <a:rPr lang="en" i="1"/>
              <a:t>Commercial Shows for Television</a:t>
            </a:r>
            <a:r>
              <a:rPr lang="en"/>
              <a:t>: </a:t>
            </a:r>
            <a:r>
              <a:rPr lang="en">
                <a:latin typeface="Tahoma"/>
                <a:ea typeface="Tahoma"/>
                <a:cs typeface="Tahoma"/>
                <a:sym typeface="Tahoma"/>
              </a:rPr>
              <a:t>Since the </a:t>
            </a:r>
            <a:r>
              <a:rPr lang="en" u="sng">
                <a:solidFill>
                  <a:srgbClr val="1155CC"/>
                </a:solidFill>
                <a:latin typeface="Tahoma"/>
                <a:ea typeface="Tahoma"/>
                <a:cs typeface="Tahoma"/>
                <a:sym typeface="Tahoma"/>
                <a:hlinkClick r:id="rId3"/>
              </a:rPr>
              <a:t>FCC requires captioning for television programs</a:t>
            </a:r>
            <a:r>
              <a:rPr lang="en">
                <a:latin typeface="Tahoma"/>
                <a:ea typeface="Tahoma"/>
                <a:cs typeface="Tahoma"/>
                <a:sym typeface="Tahoma"/>
              </a:rPr>
              <a:t>, these programs often have captions on their DVDs* or when provided online through a vendor like iTunes, Hulu, Amazon or Netflix.</a:t>
            </a:r>
          </a:p>
          <a:p>
            <a:pPr marL="457200" lvl="0" indent="-298450" rtl="0">
              <a:lnSpc>
                <a:spcPct val="115000"/>
              </a:lnSpc>
              <a:spcBef>
                <a:spcPts val="0"/>
              </a:spcBef>
              <a:buSzPct val="100000"/>
              <a:buFont typeface="Tahoma"/>
              <a:buAutoNum type="arabicPeriod"/>
            </a:pPr>
            <a:r>
              <a:rPr lang="en" i="1"/>
              <a:t>Academic Videos</a:t>
            </a:r>
            <a:r>
              <a:rPr lang="en"/>
              <a:t>: </a:t>
            </a:r>
            <a:r>
              <a:rPr lang="en">
                <a:latin typeface="Tahoma"/>
                <a:ea typeface="Tahoma"/>
                <a:cs typeface="Tahoma"/>
                <a:sym typeface="Tahoma"/>
              </a:rPr>
              <a:t>Videos from academic institutions, including some MOOC videos posted online, may also be captioned if their institutions comply with accessibility guidelines. Check online videos for captions.</a:t>
            </a:r>
          </a:p>
          <a:p>
            <a:pPr marL="457200" lvl="0" indent="-298450" rtl="0">
              <a:lnSpc>
                <a:spcPct val="115000"/>
              </a:lnSpc>
              <a:spcBef>
                <a:spcPts val="0"/>
              </a:spcBef>
              <a:buSzPct val="100000"/>
              <a:buFont typeface="Tahoma"/>
              <a:buAutoNum type="arabicPeriod"/>
            </a:pPr>
            <a:r>
              <a:rPr lang="en" i="1"/>
              <a:t>News Clips</a:t>
            </a:r>
            <a:r>
              <a:rPr lang="en"/>
              <a:t>: </a:t>
            </a:r>
            <a:r>
              <a:rPr lang="en">
                <a:latin typeface="Tahoma"/>
                <a:ea typeface="Tahoma"/>
                <a:cs typeface="Tahoma"/>
                <a:sym typeface="Tahoma"/>
              </a:rPr>
              <a:t>Some online news clips may also be captioned, but if they are not captioned, the content of the clip may also be in an article. If the information in the article contains the relevant information, it can be given as an alternate source of information.</a:t>
            </a:r>
          </a:p>
          <a:p>
            <a:pPr lvl="0">
              <a:spcBef>
                <a:spcPts val="0"/>
              </a:spcBef>
              <a:buNone/>
            </a:pPr>
            <a:endParaRPr/>
          </a:p>
          <a:p>
            <a:pPr lvl="0">
              <a:spcBef>
                <a:spcPts val="0"/>
              </a:spcBef>
              <a:buNone/>
            </a:pPr>
            <a:r>
              <a:rPr lang="en"/>
              <a:t>If captioned version is not available, contact the owner to receive permission. Caption video and provide to student with disability. Share captioning file with owner so others may access this content in the future. </a:t>
            </a:r>
          </a:p>
          <a:p>
            <a:pPr lvl="0">
              <a:spcBef>
                <a:spcPts val="0"/>
              </a:spcBef>
              <a:buNone/>
            </a:pPr>
            <a:endParaRPr/>
          </a:p>
          <a:p>
            <a:pPr lvl="0" rtl="0">
              <a:lnSpc>
                <a:spcPct val="115000"/>
              </a:lnSpc>
              <a:spcBef>
                <a:spcPts val="0"/>
              </a:spcBef>
              <a:buNone/>
            </a:pPr>
            <a:r>
              <a:rPr lang="en"/>
              <a:t>If an instructor owns a copy of the DVD or VHS without captions, it may be possible to exchange it for a newer copy with captions.</a:t>
            </a:r>
          </a:p>
          <a:p>
            <a:pPr lvl="0">
              <a:spcBef>
                <a:spcPts val="0"/>
              </a:spcBef>
              <a:buNone/>
            </a:pPr>
            <a:endParaRPr/>
          </a:p>
          <a:p>
            <a:pPr lvl="0">
              <a:spcBef>
                <a:spcPts val="0"/>
              </a:spcBef>
              <a:buNone/>
            </a:pPr>
            <a:r>
              <a:rPr lang="en"/>
              <a:t>Try to contact owner 3 times. If they don’t respond, go ahead and caption. Caption video and provide to student with disability </a:t>
            </a:r>
            <a:r>
              <a:rPr lang="en" i="1"/>
              <a:t>only</a:t>
            </a:r>
            <a:r>
              <a:rPr lang="en"/>
              <a:t>.</a:t>
            </a:r>
          </a:p>
          <a:p>
            <a:pPr lvl="0">
              <a:spcBef>
                <a:spcPts val="0"/>
              </a:spcBef>
              <a:buNone/>
            </a:pPr>
            <a:endParaRPr/>
          </a:p>
          <a:p>
            <a:pPr lvl="0" rtl="0">
              <a:lnSpc>
                <a:spcPct val="115000"/>
              </a:lnSpc>
              <a:spcBef>
                <a:spcPts val="0"/>
              </a:spcBef>
              <a:buNone/>
            </a:pPr>
            <a:endParaRPr/>
          </a:p>
        </p:txBody>
      </p:sp>
    </p:spTree>
    <p:extLst>
      <p:ext uri="{BB962C8B-B14F-4D97-AF65-F5344CB8AC3E}">
        <p14:creationId xmlns:p14="http://schemas.microsoft.com/office/powerpoint/2010/main" val="304793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Outsourcing is getting easier, cheapter</a:t>
            </a:r>
          </a:p>
          <a:p>
            <a:pPr lvl="0">
              <a:spcBef>
                <a:spcPts val="0"/>
              </a:spcBef>
              <a:buNone/>
            </a:pPr>
            <a:endParaRPr/>
          </a:p>
          <a:p>
            <a:pPr lvl="0">
              <a:spcBef>
                <a:spcPts val="0"/>
              </a:spcBef>
              <a:buNone/>
            </a:pPr>
            <a:r>
              <a:rPr lang="en"/>
              <a:t>My recommendation is to </a:t>
            </a:r>
            <a:r>
              <a:rPr lang="en" u="sng"/>
              <a:t>strategically choose video platforms that offer manual captioning ability and automated captioning for little to no money</a:t>
            </a:r>
          </a:p>
        </p:txBody>
      </p:sp>
    </p:spTree>
    <p:extLst>
      <p:ext uri="{BB962C8B-B14F-4D97-AF65-F5344CB8AC3E}">
        <p14:creationId xmlns:p14="http://schemas.microsoft.com/office/powerpoint/2010/main" val="71333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Don’t wait for the government to provide technical standards. Have a balanced approach</a:t>
            </a:r>
          </a:p>
          <a:p>
            <a:pPr lvl="0" algn="just" rtl="0">
              <a:lnSpc>
                <a:spcPct val="115000"/>
              </a:lnSpc>
              <a:spcBef>
                <a:spcPts val="0"/>
              </a:spcBef>
              <a:buNone/>
            </a:pPr>
            <a:endParaRPr>
              <a:latin typeface="Calibri"/>
              <a:ea typeface="Calibri"/>
              <a:cs typeface="Calibri"/>
              <a:sym typeface="Calibri"/>
            </a:endParaRPr>
          </a:p>
          <a:p>
            <a:pPr lvl="0" algn="just" rtl="0">
              <a:lnSpc>
                <a:spcPct val="115000"/>
              </a:lnSpc>
              <a:spcBef>
                <a:spcPts val="0"/>
              </a:spcBef>
              <a:buNone/>
            </a:pPr>
            <a:r>
              <a:rPr lang="en">
                <a:latin typeface="Calibri"/>
                <a:ea typeface="Calibri"/>
                <a:cs typeface="Calibri"/>
                <a:sym typeface="Calibri"/>
              </a:rPr>
              <a:t>Prioritize: Requests for accommodation, public-facing content</a:t>
            </a:r>
          </a:p>
          <a:p>
            <a:pPr marL="457200" lvl="0" indent="-228600" algn="just" rtl="0">
              <a:lnSpc>
                <a:spcPct val="115000"/>
              </a:lnSpc>
              <a:spcBef>
                <a:spcPts val="0"/>
              </a:spcBef>
              <a:buFont typeface="Calibri"/>
              <a:buChar char="-"/>
            </a:pPr>
            <a:r>
              <a:rPr lang="en">
                <a:latin typeface="Calibri"/>
                <a:ea typeface="Calibri"/>
                <a:cs typeface="Calibri"/>
                <a:sym typeface="Calibri"/>
              </a:rPr>
              <a:t>Courses: repeated use, high impact, required courses, online, new content</a:t>
            </a:r>
          </a:p>
          <a:p>
            <a:pPr lvl="0" algn="just" rtl="0">
              <a:lnSpc>
                <a:spcPct val="115000"/>
              </a:lnSpc>
              <a:spcBef>
                <a:spcPts val="0"/>
              </a:spcBef>
              <a:buNone/>
            </a:pPr>
            <a:endParaRPr>
              <a:latin typeface="Calibri"/>
              <a:ea typeface="Calibri"/>
              <a:cs typeface="Calibri"/>
              <a:sym typeface="Calibri"/>
            </a:endParaRPr>
          </a:p>
          <a:p>
            <a:pPr lvl="0" algn="just" rtl="0">
              <a:lnSpc>
                <a:spcPct val="115000"/>
              </a:lnSpc>
              <a:spcBef>
                <a:spcPts val="0"/>
              </a:spcBef>
              <a:buNone/>
            </a:pPr>
            <a:r>
              <a:rPr lang="en">
                <a:latin typeface="Calibri"/>
                <a:ea typeface="Calibri"/>
                <a:cs typeface="Calibri"/>
                <a:sym typeface="Calibri"/>
              </a:rPr>
              <a:t>Number 2 requires:</a:t>
            </a:r>
          </a:p>
          <a:p>
            <a:pPr marL="482600" lvl="0" indent="0" algn="just" rtl="0">
              <a:lnSpc>
                <a:spcPct val="115000"/>
              </a:lnSpc>
              <a:spcBef>
                <a:spcPts val="0"/>
              </a:spcBef>
              <a:buNone/>
            </a:pPr>
            <a:r>
              <a:rPr lang="en"/>
              <a:t>·</a:t>
            </a:r>
            <a:r>
              <a:rPr lang="en" sz="700">
                <a:latin typeface="Times New Roman"/>
                <a:ea typeface="Times New Roman"/>
                <a:cs typeface="Times New Roman"/>
                <a:sym typeface="Times New Roman"/>
              </a:rPr>
              <a:t>         </a:t>
            </a:r>
            <a:r>
              <a:rPr lang="en">
                <a:latin typeface="Calibri"/>
                <a:ea typeface="Calibri"/>
                <a:cs typeface="Calibri"/>
                <a:sym typeface="Calibri"/>
              </a:rPr>
              <a:t>an easy method to request/notify when captions are needed</a:t>
            </a:r>
          </a:p>
          <a:p>
            <a:pPr marL="482600" lvl="0" indent="0" algn="just" rtl="0">
              <a:lnSpc>
                <a:spcPct val="115000"/>
              </a:lnSpc>
              <a:spcBef>
                <a:spcPts val="0"/>
              </a:spcBef>
              <a:buNone/>
            </a:pPr>
            <a:r>
              <a:rPr lang="en"/>
              <a:t>·</a:t>
            </a:r>
            <a:r>
              <a:rPr lang="en" sz="700">
                <a:latin typeface="Times New Roman"/>
                <a:ea typeface="Times New Roman"/>
                <a:cs typeface="Times New Roman"/>
                <a:sym typeface="Times New Roman"/>
              </a:rPr>
              <a:t>         </a:t>
            </a:r>
            <a:r>
              <a:rPr lang="en">
                <a:latin typeface="Calibri"/>
                <a:ea typeface="Calibri"/>
                <a:cs typeface="Calibri"/>
                <a:sym typeface="Calibri"/>
              </a:rPr>
              <a:t>readiness to respond (consider weekends for distance learners)</a:t>
            </a:r>
          </a:p>
          <a:p>
            <a:pPr marL="482600" lvl="0" indent="0" algn="just" rtl="0">
              <a:lnSpc>
                <a:spcPct val="115000"/>
              </a:lnSpc>
              <a:spcBef>
                <a:spcPts val="0"/>
              </a:spcBef>
              <a:buNone/>
            </a:pPr>
            <a:r>
              <a:rPr lang="en"/>
              <a:t>·</a:t>
            </a:r>
            <a:r>
              <a:rPr lang="en" sz="700">
                <a:latin typeface="Times New Roman"/>
                <a:ea typeface="Times New Roman"/>
                <a:cs typeface="Times New Roman"/>
                <a:sym typeface="Times New Roman"/>
              </a:rPr>
              <a:t>         </a:t>
            </a:r>
            <a:r>
              <a:rPr lang="en">
                <a:latin typeface="Calibri"/>
                <a:ea typeface="Calibri"/>
                <a:cs typeface="Calibri"/>
                <a:sym typeface="Calibri"/>
              </a:rPr>
              <a:t>a plan (existing contract/agreement with caption/transcription vendor, tools in-house to readily caption)</a:t>
            </a:r>
          </a:p>
          <a:p>
            <a:pPr marL="482600" lvl="0" indent="0" algn="just" rtl="0">
              <a:lnSpc>
                <a:spcPct val="115000"/>
              </a:lnSpc>
              <a:spcBef>
                <a:spcPts val="0"/>
              </a:spcBef>
              <a:buNone/>
            </a:pPr>
            <a:r>
              <a:rPr lang="en"/>
              <a:t>·</a:t>
            </a:r>
            <a:r>
              <a:rPr lang="en" sz="700">
                <a:latin typeface="Times New Roman"/>
                <a:ea typeface="Times New Roman"/>
                <a:cs typeface="Times New Roman"/>
                <a:sym typeface="Times New Roman"/>
              </a:rPr>
              <a:t>         </a:t>
            </a:r>
            <a:r>
              <a:rPr lang="en">
                <a:latin typeface="Calibri"/>
                <a:ea typeface="Calibri"/>
                <a:cs typeface="Calibri"/>
                <a:sym typeface="Calibri"/>
              </a:rPr>
              <a:t>resources and funds </a:t>
            </a:r>
          </a:p>
          <a:p>
            <a:pPr lvl="0" algn="just" rtl="0">
              <a:lnSpc>
                <a:spcPct val="115000"/>
              </a:lnSpc>
              <a:spcBef>
                <a:spcPts val="0"/>
              </a:spcBef>
              <a:buNone/>
            </a:pPr>
            <a:endParaRPr>
              <a:latin typeface="Calibri"/>
              <a:ea typeface="Calibri"/>
              <a:cs typeface="Calibri"/>
              <a:sym typeface="Calibri"/>
            </a:endParaRPr>
          </a:p>
          <a:p>
            <a:pPr lvl="0" algn="just" rtl="0">
              <a:lnSpc>
                <a:spcPct val="115000"/>
              </a:lnSpc>
              <a:spcBef>
                <a:spcPts val="0"/>
              </a:spcBef>
              <a:buNone/>
            </a:pPr>
            <a:r>
              <a:rPr lang="en">
                <a:latin typeface="Calibri"/>
                <a:ea typeface="Calibri"/>
                <a:cs typeface="Calibri"/>
                <a:sym typeface="Calibri"/>
              </a:rPr>
              <a:t>Number 2 is riskier because many professors use videos they don’t own. While captioning content for a student with a disability trumps copyright, it adds complications to our process and may slow it down.  Some captioning vendors may refuse to caption because of copyright/permissions questions. It may even be challenging to download the video and caption in-house in a timely manner. Clearly, this speaks to the need for educating faculty to only use videos that are accurately closed captioned. Also advocating libraries to only purchase content with subtitles/closed captions.</a:t>
            </a:r>
          </a:p>
          <a:p>
            <a:pPr lvl="0" algn="just" rtl="0">
              <a:lnSpc>
                <a:spcPct val="115000"/>
              </a:lnSpc>
              <a:spcBef>
                <a:spcPts val="0"/>
              </a:spcBef>
              <a:buNone/>
            </a:pPr>
            <a:endParaRPr>
              <a:latin typeface="Calibri"/>
              <a:ea typeface="Calibri"/>
              <a:cs typeface="Calibri"/>
              <a:sym typeface="Calibri"/>
            </a:endParaRPr>
          </a:p>
          <a:p>
            <a:pPr lvl="0" algn="just" rtl="0">
              <a:lnSpc>
                <a:spcPct val="115000"/>
              </a:lnSpc>
              <a:spcBef>
                <a:spcPts val="0"/>
              </a:spcBef>
              <a:buNone/>
            </a:pPr>
            <a:endParaRPr>
              <a:latin typeface="Calibri"/>
              <a:ea typeface="Calibri"/>
              <a:cs typeface="Calibri"/>
              <a:sym typeface="Calibri"/>
            </a:endParaRPr>
          </a:p>
          <a:p>
            <a:pPr lvl="0" algn="just" rtl="0">
              <a:lnSpc>
                <a:spcPct val="115000"/>
              </a:lnSpc>
              <a:spcBef>
                <a:spcPts val="0"/>
              </a:spcBef>
              <a:buNone/>
            </a:pPr>
            <a:endParaRPr>
              <a:latin typeface="Calibri"/>
              <a:ea typeface="Calibri"/>
              <a:cs typeface="Calibri"/>
              <a:sym typeface="Calibri"/>
            </a:endParaRPr>
          </a:p>
        </p:txBody>
      </p:sp>
    </p:spTree>
    <p:extLst>
      <p:ext uri="{BB962C8B-B14F-4D97-AF65-F5344CB8AC3E}">
        <p14:creationId xmlns:p14="http://schemas.microsoft.com/office/powerpoint/2010/main" val="69093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478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9541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838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822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dirty="0"/>
              <a:t>Audio-visual accessibility is about effective communication. The goal is to ensure that communication with people with disabilities is equally as effective as communication without disabilities. </a:t>
            </a:r>
          </a:p>
          <a:p>
            <a:pPr lvl="0" rtl="0">
              <a:lnSpc>
                <a:spcPct val="115000"/>
              </a:lnSpc>
              <a:spcBef>
                <a:spcPts val="0"/>
              </a:spcBef>
              <a:buNone/>
            </a:pPr>
            <a:endParaRPr dirty="0"/>
          </a:p>
          <a:p>
            <a:pPr lvl="0" rtl="0">
              <a:lnSpc>
                <a:spcPct val="115000"/>
              </a:lnSpc>
              <a:spcBef>
                <a:spcPts val="0"/>
              </a:spcBef>
              <a:buNone/>
            </a:pPr>
            <a:r>
              <a:rPr lang="en" dirty="0"/>
              <a:t>The ADA uses the term “auxiliary aids and services” to identify ways to communicate with people who have communication disabilities. </a:t>
            </a:r>
          </a:p>
          <a:p>
            <a:pPr lvl="0" rtl="0">
              <a:lnSpc>
                <a:spcPct val="115000"/>
              </a:lnSpc>
              <a:spcBef>
                <a:spcPts val="0"/>
              </a:spcBef>
              <a:buNone/>
            </a:pPr>
            <a:endParaRPr dirty="0"/>
          </a:p>
          <a:p>
            <a:pPr lvl="0" rtl="0">
              <a:lnSpc>
                <a:spcPct val="115000"/>
              </a:lnSpc>
              <a:spcBef>
                <a:spcPts val="0"/>
              </a:spcBef>
              <a:buNone/>
            </a:pPr>
            <a:r>
              <a:rPr lang="en" dirty="0"/>
              <a:t>Generally speaking, audio-visual content needs a text equivalent</a:t>
            </a:r>
          </a:p>
          <a:p>
            <a:pPr lvl="0" rtl="0">
              <a:lnSpc>
                <a:spcPct val="115000"/>
              </a:lnSpc>
              <a:spcBef>
                <a:spcPts val="0"/>
              </a:spcBef>
              <a:buNone/>
            </a:pPr>
            <a:r>
              <a:rPr lang="en" dirty="0"/>
              <a:t>Audio files, such as podcasts, must be transcribed</a:t>
            </a:r>
          </a:p>
          <a:p>
            <a:pPr lvl="0" rtl="0">
              <a:lnSpc>
                <a:spcPct val="115000"/>
              </a:lnSpc>
              <a:spcBef>
                <a:spcPts val="0"/>
              </a:spcBef>
              <a:buNone/>
            </a:pPr>
            <a:r>
              <a:rPr lang="en" dirty="0"/>
              <a:t>Videos must be transcribed and captioned (open or closed, closed is better because people can turn on/off)</a:t>
            </a:r>
          </a:p>
          <a:p>
            <a:pPr marL="457200" lvl="0" indent="-228600" rtl="0">
              <a:lnSpc>
                <a:spcPct val="115000"/>
              </a:lnSpc>
              <a:spcBef>
                <a:spcPts val="0"/>
              </a:spcBef>
              <a:buChar char="-"/>
            </a:pPr>
            <a:r>
              <a:rPr lang="en" dirty="0"/>
              <a:t>Transcript alone is not sufficient for access</a:t>
            </a:r>
          </a:p>
          <a:p>
            <a:pPr lvl="0" rtl="0">
              <a:lnSpc>
                <a:spcPct val="115000"/>
              </a:lnSpc>
              <a:spcBef>
                <a:spcPts val="0"/>
              </a:spcBef>
              <a:buNone/>
            </a:pPr>
            <a:r>
              <a:rPr lang="en" dirty="0"/>
              <a:t>Visual demonstrations need a text or audio description</a:t>
            </a:r>
          </a:p>
          <a:p>
            <a:pPr lvl="0" rtl="0">
              <a:lnSpc>
                <a:spcPct val="115000"/>
              </a:lnSpc>
              <a:spcBef>
                <a:spcPts val="0"/>
              </a:spcBef>
              <a:buNone/>
            </a:pPr>
            <a:r>
              <a:rPr lang="en" dirty="0"/>
              <a:t>CART and VRI may be provided on as needed basis. CART and Interpreters should be provided for public events. </a:t>
            </a:r>
          </a:p>
          <a:p>
            <a:pPr lvl="0" rtl="0">
              <a:lnSpc>
                <a:spcPct val="115000"/>
              </a:lnSpc>
              <a:spcBef>
                <a:spcPts val="0"/>
              </a:spcBef>
              <a:buNone/>
            </a:pPr>
            <a:endParaRPr dirty="0"/>
          </a:p>
          <a:p>
            <a:pPr lvl="0" rtl="0">
              <a:lnSpc>
                <a:spcPct val="115000"/>
              </a:lnSpc>
              <a:spcBef>
                <a:spcPts val="0"/>
              </a:spcBef>
              <a:buNone/>
            </a:pPr>
            <a:r>
              <a:rPr lang="en" b="1" dirty="0"/>
              <a:t>The primary focus of this presentation is closed captioning.</a:t>
            </a:r>
          </a:p>
          <a:p>
            <a:pPr lvl="0" rtl="0">
              <a:lnSpc>
                <a:spcPct val="115000"/>
              </a:lnSpc>
              <a:spcBef>
                <a:spcPts val="0"/>
              </a:spcBef>
              <a:buNone/>
            </a:pPr>
            <a:endParaRPr dirty="0"/>
          </a:p>
          <a:p>
            <a:pPr lvl="0" rtl="0">
              <a:spcBef>
                <a:spcPts val="0"/>
              </a:spcBef>
              <a:buNone/>
            </a:pPr>
            <a:r>
              <a:rPr lang="en" dirty="0"/>
              <a:t>Additional questions: Is the audio/video pre-recorded or live? When marketing live events, provide an accessibility statement - just like there was for this webinar. Example: If you anticipate a need for disability-related accommodations or auxiliary aids to participate, please contact X at X. We ask that you provide us with at least 2-5 days of advance notice regarding your equal access needs.</a:t>
            </a:r>
          </a:p>
          <a:p>
            <a:pPr lvl="0" rtl="0">
              <a:lnSpc>
                <a:spcPct val="115000"/>
              </a:lnSpc>
              <a:spcBef>
                <a:spcPts val="0"/>
              </a:spcBef>
              <a:buNone/>
            </a:pPr>
            <a:endParaRPr dirty="0"/>
          </a:p>
        </p:txBody>
      </p:sp>
    </p:spTree>
    <p:extLst>
      <p:ext uri="{BB962C8B-B14F-4D97-AF65-F5344CB8AC3E}">
        <p14:creationId xmlns:p14="http://schemas.microsoft.com/office/powerpoint/2010/main" val="371450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Original line by Cameron Diaz is “From now on, my full-time job is finding a man who will take care of me” - the caption in this screenshot is taken from Youtube’s automatic captioning feature.</a:t>
            </a:r>
          </a:p>
          <a:p>
            <a:pPr lvl="0" rtl="0">
              <a:spcBef>
                <a:spcPts val="0"/>
              </a:spcBef>
              <a:buClr>
                <a:srgbClr val="202729"/>
              </a:buClr>
              <a:buSzPct val="25000"/>
              <a:buFont typeface="Arial"/>
              <a:buNone/>
            </a:pPr>
            <a:endParaRPr>
              <a:solidFill>
                <a:srgbClr val="202729"/>
              </a:solidFill>
            </a:endParaRPr>
          </a:p>
          <a:p>
            <a:pPr lvl="0" rtl="0">
              <a:spcBef>
                <a:spcPts val="0"/>
              </a:spcBef>
              <a:buClr>
                <a:srgbClr val="202729"/>
              </a:buClr>
              <a:buSzPct val="25000"/>
              <a:buFont typeface="Arial"/>
              <a:buNone/>
            </a:pPr>
            <a:r>
              <a:rPr lang="en">
                <a:solidFill>
                  <a:srgbClr val="202729"/>
                </a:solidFill>
              </a:rPr>
              <a:t>Research shows captions help everyone - people wearing headphones, persons whom English is a second language, &amp; improves retention of information.</a:t>
            </a:r>
          </a:p>
        </p:txBody>
      </p:sp>
    </p:spTree>
    <p:extLst>
      <p:ext uri="{BB962C8B-B14F-4D97-AF65-F5344CB8AC3E}">
        <p14:creationId xmlns:p14="http://schemas.microsoft.com/office/powerpoint/2010/main" val="385269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Besides being the right thing to do, it’s the law:</a:t>
            </a:r>
          </a:p>
          <a:p>
            <a:pPr marL="457200" lvl="0" indent="-228600" rtl="0">
              <a:spcBef>
                <a:spcPts val="0"/>
              </a:spcBef>
            </a:pPr>
            <a:r>
              <a:rPr lang="en"/>
              <a:t>US Department of Justice continues support for digital accessibility</a:t>
            </a:r>
          </a:p>
          <a:p>
            <a:pPr marL="457200" lvl="0" indent="-228600" rtl="0">
              <a:spcBef>
                <a:spcPts val="0"/>
              </a:spcBef>
            </a:pPr>
            <a:r>
              <a:rPr lang="en"/>
              <a:t>The Office of Civil Rights has received thousands of complaints about inaccessible websites (particularly public websites)</a:t>
            </a:r>
          </a:p>
          <a:p>
            <a:pPr marL="457200" lvl="0" indent="-228600">
              <a:spcBef>
                <a:spcPts val="0"/>
              </a:spcBef>
            </a:pPr>
            <a:r>
              <a:rPr lang="en"/>
              <a:t>WCAG 2.0 AA is baseline for web accessibility </a:t>
            </a:r>
          </a:p>
          <a:p>
            <a:pPr lvl="0">
              <a:spcBef>
                <a:spcPts val="0"/>
              </a:spcBef>
              <a:buNone/>
            </a:pPr>
            <a:endParaRPr b="1"/>
          </a:p>
          <a:p>
            <a:pPr lvl="0">
              <a:spcBef>
                <a:spcPts val="0"/>
              </a:spcBef>
              <a:buNone/>
            </a:pPr>
            <a:r>
              <a:rPr lang="en"/>
              <a:t>SANPRM (supplemental advance notice of proposed rulemaking) on Nondiscrimination on the Basis of Disability; Accessibility of Web Information and Services of State and Local Government Entities</a:t>
            </a:r>
          </a:p>
          <a:p>
            <a:pPr marL="457200" lvl="0" indent="-228600" rtl="0">
              <a:spcBef>
                <a:spcPts val="0"/>
              </a:spcBef>
              <a:buChar char="-"/>
            </a:pPr>
            <a:r>
              <a:rPr lang="en"/>
              <a:t>There’s a lack of clarity around what is required to be accessible</a:t>
            </a:r>
          </a:p>
          <a:p>
            <a:pPr marL="457200" lvl="0" indent="-228600" rtl="0">
              <a:spcBef>
                <a:spcPts val="0"/>
              </a:spcBef>
              <a:buChar char="-"/>
            </a:pPr>
            <a:r>
              <a:rPr lang="en"/>
              <a:t>DOJ is considering revising the regulation implementing Title II of the ADA in order to establish specific technical requirements to make services, programs and activities accessible via the web</a:t>
            </a:r>
          </a:p>
          <a:p>
            <a:pPr marL="457200" lvl="0" indent="-228600" rtl="0">
              <a:spcBef>
                <a:spcPts val="0"/>
              </a:spcBef>
              <a:buChar char="-"/>
            </a:pPr>
            <a:r>
              <a:rPr lang="en"/>
              <a:t>WCAG 2.0 AA is being considered to apply to websites and web content (on any device, including mobile)</a:t>
            </a:r>
          </a:p>
          <a:p>
            <a:pPr marL="457200" lvl="0" indent="-228600" rtl="0">
              <a:spcBef>
                <a:spcPts val="0"/>
              </a:spcBef>
              <a:buChar char="-"/>
            </a:pPr>
            <a:r>
              <a:rPr lang="en"/>
              <a:t>Includes sound and video</a:t>
            </a:r>
          </a:p>
          <a:p>
            <a:pPr marL="457200" lvl="0" indent="-228600" rtl="0">
              <a:spcBef>
                <a:spcPts val="0"/>
              </a:spcBef>
              <a:buChar char="-"/>
            </a:pPr>
            <a:r>
              <a:rPr lang="en"/>
              <a:t>Keeps being pushed back</a:t>
            </a:r>
          </a:p>
          <a:p>
            <a:pPr marL="457200" lvl="0" indent="-228600" rtl="0">
              <a:spcBef>
                <a:spcPts val="0"/>
              </a:spcBef>
              <a:buChar char="-"/>
            </a:pPr>
            <a:r>
              <a:rPr lang="en"/>
              <a:t>Once updated, 2 year compliance timeframe - Start now!</a:t>
            </a:r>
          </a:p>
          <a:p>
            <a:pPr marL="457200" lvl="0" indent="-228600" rtl="0">
              <a:spcBef>
                <a:spcPts val="0"/>
              </a:spcBef>
              <a:buChar char="-"/>
            </a:pPr>
            <a:r>
              <a:rPr lang="en"/>
              <a:t>There are exceptions (archived content, third party web content linked from a public entity’s website) but must be made accessible upon request</a:t>
            </a:r>
          </a:p>
          <a:p>
            <a:pPr lvl="0" rtl="0">
              <a:spcBef>
                <a:spcPts val="0"/>
              </a:spcBef>
              <a:buNone/>
            </a:pPr>
            <a:endParaRPr/>
          </a:p>
          <a:p>
            <a:pPr lvl="0">
              <a:spcBef>
                <a:spcPts val="0"/>
              </a:spcBef>
              <a:buNone/>
            </a:pPr>
            <a:r>
              <a:rPr lang="en"/>
              <a:t>Berkeley (2016) : about free audio &amp; video content available to public </a:t>
            </a:r>
          </a:p>
          <a:p>
            <a:pPr marL="457200" lvl="0" indent="-228600" rtl="0">
              <a:spcBef>
                <a:spcPts val="0"/>
              </a:spcBef>
              <a:buChar char="-"/>
            </a:pPr>
            <a:r>
              <a:rPr lang="en"/>
              <a:t>Issue with inaccuracy of YouTube CC (from auto-speech recognition feature) and lack of captions in iTunes U. Content in BerkeleyX (edX partnership)</a:t>
            </a:r>
          </a:p>
          <a:p>
            <a:pPr marL="457200" lvl="0" indent="-228600">
              <a:spcBef>
                <a:spcPts val="0"/>
              </a:spcBef>
              <a:buChar char="-"/>
            </a:pPr>
            <a:r>
              <a:rPr lang="en"/>
              <a:t>Clarified: public facing content MUST be accessible. Undue administrative/financial burden extremely challenging to prove. </a:t>
            </a:r>
            <a:r>
              <a:rPr lang="en" u="sng"/>
              <a:t>If you have a policy, follow it</a:t>
            </a:r>
            <a:r>
              <a:rPr lang="en"/>
              <a:t>. </a:t>
            </a:r>
          </a:p>
          <a:p>
            <a:pPr marL="914400" lvl="0" indent="-228600" rtl="0">
              <a:spcBef>
                <a:spcPts val="0"/>
              </a:spcBef>
              <a:buChar char="-"/>
            </a:pPr>
            <a:r>
              <a:rPr lang="en"/>
              <a:t>Under title II, public universities must afford individuals with disabilities an equal opportunity to participate in or benefit from any aid, benefit, or service provided to others. </a:t>
            </a:r>
          </a:p>
          <a:p>
            <a:pPr marL="914400" lvl="0" indent="-228600" rtl="0">
              <a:spcBef>
                <a:spcPts val="0"/>
              </a:spcBef>
              <a:buChar char="-"/>
            </a:pPr>
            <a:r>
              <a:rPr lang="en"/>
              <a:t>UC Berkeley is not, however, required to take any action that it can demonstrate would result in a fundamental alteration in the nature of its service, program or activity or in undue financial and administrative burdens. </a:t>
            </a:r>
          </a:p>
          <a:p>
            <a:pPr marL="914400" lvl="0" indent="-228600" rtl="0">
              <a:spcBef>
                <a:spcPts val="0"/>
              </a:spcBef>
              <a:buChar char="-"/>
            </a:pPr>
            <a:r>
              <a:rPr lang="en"/>
              <a:t>Based on our findings of accessibility barriers, we conclude that UC Berkeley is in violation of title II because significant portions of its online content are not provided in an accessible manner when necessary to ensure effective communication with individuals with hearing, vision or manual disabilities. </a:t>
            </a:r>
          </a:p>
          <a:p>
            <a:pPr marL="914400" lvl="0" indent="-228600" rtl="0">
              <a:spcBef>
                <a:spcPts val="0"/>
              </a:spcBef>
              <a:buChar char="-"/>
            </a:pPr>
            <a:r>
              <a:rPr lang="en"/>
              <a:t>UC Berkeley’s administrative methods have not ensured that individuals with disabilities have an equal opportunity to use UC Berkeley’s online content. </a:t>
            </a:r>
          </a:p>
          <a:p>
            <a:pPr marL="914400" lvl="0" indent="-228600" rtl="0">
              <a:spcBef>
                <a:spcPts val="0"/>
              </a:spcBef>
              <a:buChar char="-"/>
            </a:pPr>
            <a:r>
              <a:rPr lang="en"/>
              <a:t>While the University of California’s Information Technology Accessibility Policy adopts the WCAG 2.0 AA technical standard, which provides clear parameters for ensuring online content is accessible to individuals with disabilities, UC Berkeley has not ensured compliance with its policy. </a:t>
            </a:r>
          </a:p>
          <a:p>
            <a:pPr lvl="0" rtl="0">
              <a:spcBef>
                <a:spcPts val="0"/>
              </a:spcBef>
              <a:buNone/>
            </a:pPr>
            <a:endParaRPr/>
          </a:p>
        </p:txBody>
      </p:sp>
    </p:spTree>
    <p:extLst>
      <p:ext uri="{BB962C8B-B14F-4D97-AF65-F5344CB8AC3E}">
        <p14:creationId xmlns:p14="http://schemas.microsoft.com/office/powerpoint/2010/main" val="277806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Who captions content? Faculty, staff, captioning coordinator, etc. Combination of. Student workers? Need to figure this out and let everyone know. </a:t>
            </a:r>
          </a:p>
          <a:p>
            <a:pPr lvl="0" rtl="0">
              <a:spcBef>
                <a:spcPts val="0"/>
              </a:spcBef>
              <a:buNone/>
            </a:pPr>
            <a:endParaRPr/>
          </a:p>
          <a:p>
            <a:pPr lvl="0">
              <a:spcBef>
                <a:spcPts val="0"/>
              </a:spcBef>
              <a:buNone/>
            </a:pPr>
            <a:r>
              <a:rPr lang="en"/>
              <a:t>How is captioning funded? Ideas: Portion of tech fee, centralized pool of money (institution), per department.</a:t>
            </a:r>
          </a:p>
          <a:p>
            <a:pPr lvl="0">
              <a:spcBef>
                <a:spcPts val="0"/>
              </a:spcBef>
              <a:buNone/>
            </a:pPr>
            <a:endParaRPr/>
          </a:p>
          <a:p>
            <a:pPr lvl="0">
              <a:spcBef>
                <a:spcPts val="0"/>
              </a:spcBef>
              <a:buNone/>
            </a:pPr>
            <a:r>
              <a:rPr lang="en"/>
              <a:t>Product selection is also incredibly important. When researching and selecting vendors, ask them about accessibility. What do they have now? What do they plan to offer in the near future? </a:t>
            </a:r>
          </a:p>
          <a:p>
            <a:pPr lvl="0">
              <a:spcBef>
                <a:spcPts val="0"/>
              </a:spcBef>
              <a:buNone/>
            </a:pPr>
            <a:endParaRPr/>
          </a:p>
          <a:p>
            <a:pPr lvl="0">
              <a:spcBef>
                <a:spcPts val="0"/>
              </a:spcBef>
              <a:buNone/>
            </a:pPr>
            <a:r>
              <a:rPr lang="en"/>
              <a:t>Risk management is a reality. We have thousands of hours of video and cannot caption them all at once. Strategize and prioritize captioning of content...</a:t>
            </a:r>
          </a:p>
        </p:txBody>
      </p:sp>
    </p:spTree>
    <p:extLst>
      <p:ext uri="{BB962C8B-B14F-4D97-AF65-F5344CB8AC3E}">
        <p14:creationId xmlns:p14="http://schemas.microsoft.com/office/powerpoint/2010/main" val="179037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a:t>How campuses are handling nationally...</a:t>
            </a:r>
          </a:p>
          <a:p>
            <a:pPr lvl="0" algn="just" rtl="0">
              <a:lnSpc>
                <a:spcPct val="115000"/>
              </a:lnSpc>
              <a:spcBef>
                <a:spcPts val="0"/>
              </a:spcBef>
              <a:buNone/>
            </a:pPr>
            <a:endParaRPr/>
          </a:p>
          <a:p>
            <a:pPr lvl="0" algn="just" rtl="0">
              <a:lnSpc>
                <a:spcPct val="115000"/>
              </a:lnSpc>
              <a:spcBef>
                <a:spcPts val="0"/>
              </a:spcBef>
              <a:buNone/>
            </a:pPr>
            <a:r>
              <a:rPr lang="en"/>
              <a:t>Nearly all campuses require captioning:</a:t>
            </a:r>
          </a:p>
          <a:p>
            <a:pPr marL="457200" lvl="0" indent="-298450" algn="just" rtl="0">
              <a:spcBef>
                <a:spcPts val="0"/>
              </a:spcBef>
              <a:buClr>
                <a:srgbClr val="1F497D"/>
              </a:buClr>
              <a:buSzPct val="100000"/>
              <a:buChar char="●"/>
            </a:pPr>
            <a:r>
              <a:rPr lang="en"/>
              <a:t>University of Illinois Springfield:</a:t>
            </a:r>
            <a:r>
              <a:rPr lang="en">
                <a:solidFill>
                  <a:srgbClr val="1F497D"/>
                </a:solidFill>
              </a:rPr>
              <a:t> </a:t>
            </a:r>
            <a:r>
              <a:rPr lang="en" u="sng">
                <a:solidFill>
                  <a:srgbClr val="1155CC"/>
                </a:solidFill>
                <a:hlinkClick r:id="rId3"/>
              </a:rPr>
              <a:t>http://www.uis.edu/disabilityservices/alternativeformats/closedcaptioning/</a:t>
            </a:r>
          </a:p>
          <a:p>
            <a:pPr marL="457200" lvl="0" indent="-298450" algn="just" rtl="0">
              <a:spcBef>
                <a:spcPts val="0"/>
              </a:spcBef>
              <a:buClr>
                <a:srgbClr val="1F497D"/>
              </a:buClr>
              <a:buSzPct val="100000"/>
              <a:buChar char="●"/>
            </a:pPr>
            <a:r>
              <a:rPr lang="en"/>
              <a:t>University of Colorado Boulder: </a:t>
            </a:r>
            <a:r>
              <a:rPr lang="en" u="sng">
                <a:solidFill>
                  <a:srgbClr val="1155CC"/>
                </a:solidFill>
                <a:hlinkClick r:id="rId4"/>
              </a:rPr>
              <a:t>https://oit.colorado.edu/services/consulting-professional-services/captioning/faq</a:t>
            </a:r>
          </a:p>
          <a:p>
            <a:pPr marL="457200" lvl="0" indent="-298450" algn="just" rtl="0">
              <a:spcBef>
                <a:spcPts val="0"/>
              </a:spcBef>
              <a:buClr>
                <a:srgbClr val="1F497D"/>
              </a:buClr>
              <a:buSzPct val="100000"/>
              <a:buChar char="●"/>
            </a:pPr>
            <a:r>
              <a:rPr lang="en"/>
              <a:t>San Jose State University: </a:t>
            </a:r>
            <a:r>
              <a:rPr lang="en" u="sng">
                <a:solidFill>
                  <a:srgbClr val="1155CC"/>
                </a:solidFill>
                <a:hlinkClick r:id="rId5"/>
              </a:rPr>
              <a:t>http://www.sjsu.edu/cfd/teaching-learning/accessibility/captioning/#captionsrequired</a:t>
            </a:r>
          </a:p>
          <a:p>
            <a:pPr marL="457200" lvl="0" indent="-298450" algn="just" rtl="0">
              <a:spcBef>
                <a:spcPts val="0"/>
              </a:spcBef>
              <a:buClr>
                <a:srgbClr val="1F497D"/>
              </a:buClr>
              <a:buSzPct val="100000"/>
              <a:buChar char="●"/>
            </a:pPr>
            <a:r>
              <a:rPr lang="en"/>
              <a:t>The University of Arizona: </a:t>
            </a:r>
            <a:r>
              <a:rPr lang="en" u="sng">
                <a:solidFill>
                  <a:srgbClr val="1155CC"/>
                </a:solidFill>
                <a:hlinkClick r:id="rId6"/>
              </a:rPr>
              <a:t>http://itaccessibility.arizona.edu/guidelines/captioning-commitment</a:t>
            </a:r>
          </a:p>
          <a:p>
            <a:pPr lvl="0" algn="just" rtl="0">
              <a:spcBef>
                <a:spcPts val="0"/>
              </a:spcBef>
              <a:buNone/>
            </a:pPr>
            <a:endParaRPr/>
          </a:p>
          <a:p>
            <a:pPr lvl="0" algn="just" rtl="0">
              <a:spcBef>
                <a:spcPts val="0"/>
              </a:spcBef>
              <a:buNone/>
            </a:pPr>
            <a:r>
              <a:rPr lang="en"/>
              <a:t>Education for faculty, staff, students. Provide notice on public websites...</a:t>
            </a:r>
          </a:p>
        </p:txBody>
      </p:sp>
    </p:spTree>
    <p:extLst>
      <p:ext uri="{BB962C8B-B14F-4D97-AF65-F5344CB8AC3E}">
        <p14:creationId xmlns:p14="http://schemas.microsoft.com/office/powerpoint/2010/main" val="42779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Across SUNY...</a:t>
            </a:r>
          </a:p>
          <a:p>
            <a:pPr lvl="0">
              <a:spcBef>
                <a:spcPts val="0"/>
              </a:spcBef>
              <a:buNone/>
            </a:pPr>
            <a:endParaRPr/>
          </a:p>
          <a:p>
            <a:pPr lvl="0">
              <a:spcBef>
                <a:spcPts val="0"/>
              </a:spcBef>
              <a:buNone/>
            </a:pPr>
            <a:r>
              <a:rPr lang="en"/>
              <a:t>Several campuses have a video accessibility/compliance policy (MVCC, </a:t>
            </a:r>
            <a:r>
              <a:rPr lang="en" u="sng">
                <a:solidFill>
                  <a:schemeClr val="hlink"/>
                </a:solidFill>
                <a:hlinkClick r:id="rId3"/>
              </a:rPr>
              <a:t>Farmingdale</a:t>
            </a:r>
            <a:r>
              <a:rPr lang="en"/>
              <a:t>, Alfred State College, SUNY Empire State College)</a:t>
            </a:r>
          </a:p>
          <a:p>
            <a:pPr marL="457200" lvl="0" indent="-228600">
              <a:spcBef>
                <a:spcPts val="0"/>
              </a:spcBef>
              <a:buChar char="-"/>
            </a:pPr>
            <a:r>
              <a:rPr lang="en"/>
              <a:t>Discusses purchasing captioned media, mentions copyright...</a:t>
            </a:r>
          </a:p>
          <a:p>
            <a:pPr lvl="0">
              <a:spcBef>
                <a:spcPts val="0"/>
              </a:spcBef>
              <a:buNone/>
            </a:pPr>
            <a:r>
              <a:rPr lang="en"/>
              <a:t/>
            </a:r>
            <a:br>
              <a:rPr lang="en"/>
            </a:br>
            <a:r>
              <a:rPr lang="en"/>
              <a:t>Many campuses have a process in place to caption upon request</a:t>
            </a:r>
          </a:p>
          <a:p>
            <a:pPr marL="457200" lvl="0" indent="-228600" rtl="0">
              <a:spcBef>
                <a:spcPts val="0"/>
              </a:spcBef>
              <a:buChar char="-"/>
            </a:pPr>
            <a:r>
              <a:rPr lang="en"/>
              <a:t>Responsibility can be shared or centralized (from faculty to disability/accessibility services to IT, educational technologies/distance learning offices or ALL have a role in ensuring access)</a:t>
            </a:r>
          </a:p>
          <a:p>
            <a:pPr marL="457200" lvl="0" indent="-228600" rtl="0">
              <a:spcBef>
                <a:spcPts val="0"/>
              </a:spcBef>
              <a:buChar char="-"/>
            </a:pPr>
            <a:r>
              <a:rPr lang="en"/>
              <a:t>Requesting can be provided through forms or even simpler means like buttons (faculty press to send to third party captioning vendor)</a:t>
            </a:r>
          </a:p>
          <a:p>
            <a:pPr marL="457200" lvl="0" indent="-228600" rtl="0">
              <a:spcBef>
                <a:spcPts val="0"/>
              </a:spcBef>
              <a:buChar char="-"/>
            </a:pPr>
            <a:r>
              <a:rPr lang="en"/>
              <a:t>Tools vary from little to no tools available to built-in accessibility features in video management platforms to integrating with closed captioning vendors</a:t>
            </a:r>
          </a:p>
          <a:p>
            <a:pPr marL="457200" lvl="0" indent="-228600">
              <a:spcBef>
                <a:spcPts val="0"/>
              </a:spcBef>
              <a:buChar char="-"/>
            </a:pPr>
            <a:r>
              <a:rPr lang="en"/>
              <a:t>Funding is also all over the map; from as needed to designated portion of tech fee</a:t>
            </a:r>
          </a:p>
          <a:p>
            <a:pPr lvl="0">
              <a:spcBef>
                <a:spcPts val="0"/>
              </a:spcBef>
              <a:buNone/>
            </a:pPr>
            <a:endParaRPr/>
          </a:p>
          <a:p>
            <a:pPr lvl="0">
              <a:spcBef>
                <a:spcPts val="0"/>
              </a:spcBef>
              <a:buNone/>
            </a:pPr>
            <a:r>
              <a:rPr lang="en"/>
              <a:t>One campus surveyed students with hearing impairments to better understand their classroom/overall experience accessing information. Many videos used still not captioned, had to ask professors to turn captions on, believed watching closed captions helped them learn course content</a:t>
            </a:r>
          </a:p>
        </p:txBody>
      </p:sp>
    </p:spTree>
    <p:extLst>
      <p:ext uri="{BB962C8B-B14F-4D97-AF65-F5344CB8AC3E}">
        <p14:creationId xmlns:p14="http://schemas.microsoft.com/office/powerpoint/2010/main" val="78953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At SUNY Administration...</a:t>
            </a:r>
          </a:p>
          <a:p>
            <a:pPr lvl="0">
              <a:spcBef>
                <a:spcPts val="0"/>
              </a:spcBef>
              <a:buNone/>
            </a:pPr>
            <a:endParaRPr dirty="0"/>
          </a:p>
          <a:p>
            <a:pPr lvl="0">
              <a:spcBef>
                <a:spcPts val="0"/>
              </a:spcBef>
              <a:buNone/>
            </a:pPr>
            <a:r>
              <a:rPr lang="en" dirty="0"/>
              <a:t>More to come...</a:t>
            </a:r>
          </a:p>
          <a:p>
            <a:pPr marL="457200" lvl="0" indent="-228600" rtl="0">
              <a:spcBef>
                <a:spcPts val="0"/>
              </a:spcBef>
              <a:buChar char="-"/>
            </a:pPr>
            <a:r>
              <a:rPr lang="en" dirty="0"/>
              <a:t>SUNY Accessibility website: centralized one stop accessibility shop with resources and professional development opportunities </a:t>
            </a:r>
          </a:p>
          <a:p>
            <a:pPr marL="457200" lvl="0" indent="-228600" rtl="0">
              <a:spcBef>
                <a:spcPts val="0"/>
              </a:spcBef>
              <a:buChar char="-"/>
            </a:pPr>
            <a:r>
              <a:rPr lang="en" dirty="0"/>
              <a:t>This summer, pursuing centralized agreements with closed captioning vendors</a:t>
            </a:r>
          </a:p>
          <a:p>
            <a:pPr marL="457200" lvl="0" indent="-228600">
              <a:spcBef>
                <a:spcPts val="0"/>
              </a:spcBef>
              <a:buChar char="-"/>
            </a:pPr>
            <a:r>
              <a:rPr lang="en" dirty="0"/>
              <a:t>This summer, preparation for potential pilots with vendors (email me for more information)</a:t>
            </a:r>
          </a:p>
        </p:txBody>
      </p:sp>
    </p:spTree>
    <p:extLst>
      <p:ext uri="{BB962C8B-B14F-4D97-AF65-F5344CB8AC3E}">
        <p14:creationId xmlns:p14="http://schemas.microsoft.com/office/powerpoint/2010/main" val="374862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Nazely.Kurkjian@suny.ed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www.w3.org/TR/UNDERSTANDING-WCAG20/media-equiv.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captioningkey.org/quality_captioning.html" TargetMode="External"/><Relationship Id="rId5" Type="http://schemas.openxmlformats.org/officeDocument/2006/relationships/hyperlink" Target="https://www.ada.gov/effective-comm.htm" TargetMode="External"/><Relationship Id="rId4" Type="http://schemas.openxmlformats.org/officeDocument/2006/relationships/hyperlink" Target="https://www.ada.gov/regs2016/sanprm.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lickr.com/photos/houbi/547150411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It’s All About the Captioning</a:t>
            </a:r>
          </a:p>
        </p:txBody>
      </p:sp>
      <p:sp>
        <p:nvSpPr>
          <p:cNvPr id="60" name="Shape 60"/>
          <p:cNvSpPr txBox="1">
            <a:spLocks noGrp="1"/>
          </p:cNvSpPr>
          <p:nvPr>
            <p:ph type="subTitle" idx="1"/>
          </p:nvPr>
        </p:nvSpPr>
        <p:spPr>
          <a:xfrm>
            <a:off x="381475" y="3174875"/>
            <a:ext cx="8406000" cy="1258200"/>
          </a:xfrm>
          <a:prstGeom prst="rect">
            <a:avLst/>
          </a:prstGeom>
        </p:spPr>
        <p:txBody>
          <a:bodyPr lIns="91425" tIns="91425" rIns="91425" bIns="91425" anchor="t" anchorCtr="0">
            <a:noAutofit/>
          </a:bodyPr>
          <a:lstStyle/>
          <a:p>
            <a:pPr lvl="0">
              <a:spcBef>
                <a:spcPts val="0"/>
              </a:spcBef>
              <a:buNone/>
            </a:pPr>
            <a:r>
              <a:rPr lang="en" sz="2400" b="1"/>
              <a:t>Nazely Kurkjian</a:t>
            </a:r>
          </a:p>
          <a:p>
            <a:pPr lvl="0">
              <a:spcBef>
                <a:spcPts val="0"/>
              </a:spcBef>
              <a:buNone/>
            </a:pPr>
            <a:r>
              <a:rPr lang="en" i="1"/>
              <a:t>Coordinator of Disability, Diversity &amp; Nontraditional Student Services</a:t>
            </a:r>
          </a:p>
          <a:p>
            <a:pPr lvl="0">
              <a:spcBef>
                <a:spcPts val="0"/>
              </a:spcBef>
              <a:buNone/>
            </a:pPr>
            <a:r>
              <a:rPr lang="en"/>
              <a:t>SUNY System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SUNY Administration Surveys</a:t>
            </a:r>
          </a:p>
        </p:txBody>
      </p:sp>
      <p:sp>
        <p:nvSpPr>
          <p:cNvPr id="119" name="Shape 11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dirty="0">
                <a:solidFill>
                  <a:schemeClr val="lt2"/>
                </a:solidFill>
              </a:rPr>
              <a:t>Professionals:</a:t>
            </a:r>
          </a:p>
          <a:p>
            <a:pPr marL="457200" lvl="0" indent="-381000" rtl="0">
              <a:spcBef>
                <a:spcPts val="0"/>
              </a:spcBef>
              <a:buClr>
                <a:schemeClr val="lt2"/>
              </a:buClr>
              <a:buSzPct val="100000"/>
              <a:buFont typeface="Arial" panose="020B0604020202020204" pitchFamily="34" charset="0"/>
              <a:buChar char="•"/>
            </a:pPr>
            <a:r>
              <a:rPr lang="en" sz="2400" dirty="0">
                <a:solidFill>
                  <a:schemeClr val="lt2"/>
                </a:solidFill>
              </a:rPr>
              <a:t>How much video? We don’t know…</a:t>
            </a:r>
          </a:p>
          <a:p>
            <a:pPr marL="457200" lvl="0" indent="-381000" rtl="0">
              <a:spcBef>
                <a:spcPts val="0"/>
              </a:spcBef>
              <a:buClr>
                <a:schemeClr val="lt2"/>
              </a:buClr>
              <a:buSzPct val="100000"/>
              <a:buFont typeface="Arial" panose="020B0604020202020204" pitchFamily="34" charset="0"/>
              <a:buChar char="•"/>
            </a:pPr>
            <a:r>
              <a:rPr lang="en" sz="2400" dirty="0">
                <a:solidFill>
                  <a:schemeClr val="lt2"/>
                </a:solidFill>
              </a:rPr>
              <a:t>Diversity in responsibility (where it lives, who pays for, etc.)</a:t>
            </a:r>
          </a:p>
          <a:p>
            <a:pPr lvl="0">
              <a:spcBef>
                <a:spcPts val="0"/>
              </a:spcBef>
              <a:buNone/>
            </a:pPr>
            <a:r>
              <a:rPr lang="en" sz="2400" dirty="0">
                <a:solidFill>
                  <a:schemeClr val="lt2"/>
                </a:solidFill>
              </a:rPr>
              <a:t>Faculty:</a:t>
            </a:r>
          </a:p>
          <a:p>
            <a:pPr marL="457200" lvl="0" indent="-381000" rtl="0">
              <a:spcBef>
                <a:spcPts val="0"/>
              </a:spcBef>
              <a:buClr>
                <a:schemeClr val="lt2"/>
              </a:buClr>
              <a:buSzPct val="100000"/>
              <a:buFont typeface="Arial" panose="020B0604020202020204" pitchFamily="34" charset="0"/>
              <a:buChar char="•"/>
            </a:pPr>
            <a:r>
              <a:rPr lang="en" sz="2400" dirty="0">
                <a:solidFill>
                  <a:schemeClr val="lt2"/>
                </a:solidFill>
              </a:rPr>
              <a:t>Why not? Lack of training, knowledge; No requirement</a:t>
            </a:r>
          </a:p>
          <a:p>
            <a:pPr lvl="0">
              <a:spcBef>
                <a:spcPts val="0"/>
              </a:spcBef>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Question: What percentage of pre-recorded content does the institution currently caption? Responses: 4 Don't Know, 4 less than 20%, 1 20-40%, 1 60-80%, 1 more than 80%" title="Pie chart"/>
          <p:cNvPicPr preferRelativeResize="0"/>
          <p:nvPr/>
        </p:nvPicPr>
        <p:blipFill>
          <a:blip r:embed="rId3">
            <a:alphaModFix/>
          </a:blip>
          <a:stretch>
            <a:fillRect/>
          </a:stretch>
        </p:blipFill>
        <p:spPr>
          <a:xfrm>
            <a:off x="1071912" y="172524"/>
            <a:ext cx="6894574" cy="479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Expectations</a:t>
            </a:r>
          </a:p>
        </p:txBody>
      </p:sp>
      <p:sp>
        <p:nvSpPr>
          <p:cNvPr id="130" name="Shape 1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solidFill>
                  <a:schemeClr val="lt2"/>
                </a:solidFill>
              </a:rPr>
              <a:t>Public websites/open settings must be captioned</a:t>
            </a:r>
          </a:p>
          <a:p>
            <a:pPr lvl="0">
              <a:spcBef>
                <a:spcPts val="0"/>
              </a:spcBef>
              <a:buNone/>
            </a:pPr>
            <a:r>
              <a:rPr lang="en" sz="2400">
                <a:solidFill>
                  <a:schemeClr val="lt2"/>
                </a:solidFill>
              </a:rPr>
              <a:t>Films and videos used repeatedly must be captioned</a:t>
            </a:r>
          </a:p>
          <a:p>
            <a:pPr lvl="0">
              <a:spcBef>
                <a:spcPts val="0"/>
              </a:spcBef>
              <a:buNone/>
            </a:pPr>
            <a:r>
              <a:rPr lang="en" sz="2400">
                <a:solidFill>
                  <a:schemeClr val="lt2"/>
                </a:solidFill>
              </a:rPr>
              <a:t>Captions must be at least 95% accurate</a:t>
            </a:r>
          </a:p>
          <a:p>
            <a:pPr lvl="0">
              <a:spcBef>
                <a:spcPts val="0"/>
              </a:spcBef>
              <a:buNone/>
            </a:pPr>
            <a:r>
              <a:rPr lang="en" sz="2400">
                <a:solidFill>
                  <a:schemeClr val="lt2"/>
                </a:solidFill>
              </a:rPr>
              <a:t>“After the fact” is not acceptable anymore</a:t>
            </a:r>
          </a:p>
          <a:p>
            <a:pPr lvl="0">
              <a:spcBef>
                <a:spcPts val="0"/>
              </a:spcBef>
              <a:buNone/>
            </a:pPr>
            <a:r>
              <a:rPr lang="en" sz="2400">
                <a:solidFill>
                  <a:schemeClr val="lt2"/>
                </a:solidFill>
              </a:rPr>
              <a:t>“As needed” OK for one-time use in closed setting, if no one needs accommodation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Copyright</a:t>
            </a:r>
          </a:p>
        </p:txBody>
      </p:sp>
      <p:sp>
        <p:nvSpPr>
          <p:cNvPr id="136" name="Shape 136"/>
          <p:cNvSpPr txBox="1">
            <a:spLocks noGrp="1"/>
          </p:cNvSpPr>
          <p:nvPr>
            <p:ph type="body" idx="1"/>
          </p:nvPr>
        </p:nvSpPr>
        <p:spPr>
          <a:xfrm>
            <a:off x="311700" y="1152474"/>
            <a:ext cx="8520600" cy="3918289"/>
          </a:xfrm>
          <a:prstGeom prst="rect">
            <a:avLst/>
          </a:prstGeom>
        </p:spPr>
        <p:txBody>
          <a:bodyPr lIns="91425" tIns="91425" rIns="91425" bIns="91425" anchor="t" anchorCtr="0">
            <a:noAutofit/>
          </a:bodyPr>
          <a:lstStyle/>
          <a:p>
            <a:pPr lvl="0">
              <a:spcBef>
                <a:spcPts val="0"/>
              </a:spcBef>
              <a:buNone/>
            </a:pPr>
            <a:r>
              <a:rPr lang="en" sz="2400" dirty="0">
                <a:solidFill>
                  <a:schemeClr val="lt2"/>
                </a:solidFill>
              </a:rPr>
              <a:t>Purchase or obtain copy</a:t>
            </a:r>
          </a:p>
          <a:p>
            <a:pPr marL="419100" lvl="0" indent="-342900" rtl="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Commercial shows for television</a:t>
            </a:r>
          </a:p>
          <a:p>
            <a:pPr marL="419100" lvl="0" indent="-342900" rtl="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Academic videos</a:t>
            </a:r>
          </a:p>
          <a:p>
            <a:pPr marL="419100" lvl="0" indent="-34290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News clips</a:t>
            </a:r>
          </a:p>
          <a:p>
            <a:pPr lvl="0">
              <a:spcBef>
                <a:spcPts val="0"/>
              </a:spcBef>
              <a:buNone/>
            </a:pPr>
            <a:r>
              <a:rPr lang="en" sz="2400" dirty="0">
                <a:solidFill>
                  <a:schemeClr val="lt2"/>
                </a:solidFill>
              </a:rPr>
              <a:t>Owns copy without captions</a:t>
            </a:r>
          </a:p>
          <a:p>
            <a:pPr lvl="0">
              <a:spcBef>
                <a:spcPts val="0"/>
              </a:spcBef>
              <a:buNone/>
            </a:pPr>
            <a:r>
              <a:rPr lang="en" sz="2400" dirty="0">
                <a:solidFill>
                  <a:schemeClr val="lt2"/>
                </a:solidFill>
              </a:rPr>
              <a:t>Does not own. Receive permission from owner to caption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Industry Trends</a:t>
            </a:r>
          </a:p>
        </p:txBody>
      </p:sp>
      <p:sp>
        <p:nvSpPr>
          <p:cNvPr id="142" name="Shape 1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solidFill>
                  <a:schemeClr val="lt2"/>
                </a:solidFill>
              </a:rPr>
              <a:t>Captioning vendor integrations with most video hosting products and websites</a:t>
            </a:r>
          </a:p>
          <a:p>
            <a:pPr lvl="0">
              <a:spcBef>
                <a:spcPts val="0"/>
              </a:spcBef>
              <a:buNone/>
            </a:pPr>
            <a:r>
              <a:rPr lang="en" sz="2400">
                <a:solidFill>
                  <a:schemeClr val="lt2"/>
                </a:solidFill>
              </a:rPr>
              <a:t>Automated captioning/transcription is getting better and cheaper</a:t>
            </a:r>
          </a:p>
          <a:p>
            <a:pPr lvl="0">
              <a:spcBef>
                <a:spcPts val="0"/>
              </a:spcBef>
              <a:buNone/>
            </a:pPr>
            <a:r>
              <a:rPr lang="en" sz="2400">
                <a:solidFill>
                  <a:schemeClr val="lt2"/>
                </a:solidFill>
              </a:rPr>
              <a:t>Video management systems are including subtitle editor &amp; automated closed captioning within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Takeaways</a:t>
            </a:r>
          </a:p>
        </p:txBody>
      </p:sp>
      <p:sp>
        <p:nvSpPr>
          <p:cNvPr id="148" name="Shape 1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lvl="0" indent="0" rtl="0">
              <a:lnSpc>
                <a:spcPct val="115000"/>
              </a:lnSpc>
              <a:spcBef>
                <a:spcPts val="0"/>
              </a:spcBef>
              <a:buNone/>
            </a:pPr>
            <a:r>
              <a:rPr lang="en" sz="2400" dirty="0">
                <a:solidFill>
                  <a:schemeClr val="lt2"/>
                </a:solidFill>
              </a:rPr>
              <a:t>1.   </a:t>
            </a:r>
            <a:r>
              <a:rPr lang="en" sz="2400" dirty="0" smtClean="0">
                <a:solidFill>
                  <a:schemeClr val="lt2"/>
                </a:solidFill>
              </a:rPr>
              <a:t>Caption </a:t>
            </a:r>
            <a:r>
              <a:rPr lang="en" sz="2400" dirty="0">
                <a:solidFill>
                  <a:schemeClr val="lt2"/>
                </a:solidFill>
              </a:rPr>
              <a:t>proactively as much as possible. Prioritize content.</a:t>
            </a:r>
          </a:p>
          <a:p>
            <a:pPr lvl="0" rtl="0">
              <a:lnSpc>
                <a:spcPct val="115000"/>
              </a:lnSpc>
              <a:spcBef>
                <a:spcPts val="0"/>
              </a:spcBef>
              <a:buNone/>
            </a:pPr>
            <a:r>
              <a:rPr lang="en" sz="2400" dirty="0">
                <a:solidFill>
                  <a:schemeClr val="lt2"/>
                </a:solidFill>
              </a:rPr>
              <a:t>2.  </a:t>
            </a:r>
            <a:r>
              <a:rPr lang="en" sz="2400" dirty="0" smtClean="0">
                <a:solidFill>
                  <a:schemeClr val="lt2"/>
                </a:solidFill>
              </a:rPr>
              <a:t> </a:t>
            </a:r>
            <a:r>
              <a:rPr lang="en" sz="2400" dirty="0">
                <a:solidFill>
                  <a:schemeClr val="lt2"/>
                </a:solidFill>
              </a:rPr>
              <a:t>Be prepared to provide accurate captions immediately upon   </a:t>
            </a:r>
          </a:p>
          <a:p>
            <a:pPr lvl="0" rtl="0">
              <a:lnSpc>
                <a:spcPct val="115000"/>
              </a:lnSpc>
              <a:spcBef>
                <a:spcPts val="0"/>
              </a:spcBef>
              <a:buNone/>
            </a:pPr>
            <a:r>
              <a:rPr lang="en" sz="2400" dirty="0">
                <a:solidFill>
                  <a:schemeClr val="lt2"/>
                </a:solidFill>
              </a:rPr>
              <a:t>      </a:t>
            </a:r>
            <a:r>
              <a:rPr lang="en" sz="2400" dirty="0" smtClean="0">
                <a:solidFill>
                  <a:schemeClr val="lt2"/>
                </a:solidFill>
              </a:rPr>
              <a:t>request</a:t>
            </a:r>
            <a:r>
              <a:rPr lang="en" sz="2400" dirty="0">
                <a:solidFill>
                  <a:schemeClr val="lt2"/>
                </a:solidFill>
              </a:rPr>
              <a:t>.</a:t>
            </a:r>
          </a:p>
        </p:txBody>
      </p:sp>
      <p:pic>
        <p:nvPicPr>
          <p:cNvPr id="149" name="Shape 149"/>
          <p:cNvPicPr preferRelativeResize="0"/>
          <p:nvPr/>
        </p:nvPicPr>
        <p:blipFill>
          <a:blip r:embed="rId3">
            <a:alphaModFix amt="83000"/>
          </a:blip>
          <a:stretch>
            <a:fillRect/>
          </a:stretch>
        </p:blipFill>
        <p:spPr>
          <a:xfrm>
            <a:off x="7114150" y="3156750"/>
            <a:ext cx="1718150" cy="171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891201" y="1976075"/>
            <a:ext cx="3274070" cy="572700"/>
          </a:xfrm>
          <a:prstGeom prst="rect">
            <a:avLst/>
          </a:prstGeom>
        </p:spPr>
        <p:txBody>
          <a:bodyPr lIns="91425" tIns="91425" rIns="91425" bIns="91425" anchor="t" anchorCtr="0">
            <a:noAutofit/>
          </a:bodyPr>
          <a:lstStyle/>
          <a:p>
            <a:pPr lvl="0">
              <a:spcBef>
                <a:spcPts val="0"/>
              </a:spcBef>
              <a:buNone/>
            </a:pPr>
            <a:r>
              <a:rPr lang="en" dirty="0"/>
              <a:t>Questions &amp; Discussion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Contact Information</a:t>
            </a:r>
          </a:p>
        </p:txBody>
      </p:sp>
      <p:sp>
        <p:nvSpPr>
          <p:cNvPr id="160" name="Shape 1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00000"/>
              </a:lnSpc>
              <a:spcBef>
                <a:spcPts val="0"/>
              </a:spcBef>
              <a:buNone/>
            </a:pPr>
            <a:r>
              <a:rPr lang="en" sz="2400">
                <a:solidFill>
                  <a:schemeClr val="lt2"/>
                </a:solidFill>
              </a:rPr>
              <a:t>Nazely Kurkjian</a:t>
            </a:r>
          </a:p>
          <a:p>
            <a:pPr lvl="0">
              <a:lnSpc>
                <a:spcPct val="100000"/>
              </a:lnSpc>
              <a:spcBef>
                <a:spcPts val="0"/>
              </a:spcBef>
              <a:buNone/>
            </a:pPr>
            <a:r>
              <a:rPr lang="en" sz="2200">
                <a:solidFill>
                  <a:schemeClr val="lt2"/>
                </a:solidFill>
              </a:rPr>
              <a:t>Coordinator of Disability, Diversity &amp; Nontraditional Student Services</a:t>
            </a:r>
          </a:p>
          <a:p>
            <a:pPr lvl="0">
              <a:lnSpc>
                <a:spcPct val="100000"/>
              </a:lnSpc>
              <a:spcBef>
                <a:spcPts val="0"/>
              </a:spcBef>
              <a:buNone/>
            </a:pPr>
            <a:r>
              <a:rPr lang="en" sz="2200">
                <a:solidFill>
                  <a:schemeClr val="lt2"/>
                </a:solidFill>
              </a:rPr>
              <a:t>SUNY System Administration</a:t>
            </a:r>
          </a:p>
          <a:p>
            <a:pPr lvl="0">
              <a:lnSpc>
                <a:spcPct val="100000"/>
              </a:lnSpc>
              <a:spcBef>
                <a:spcPts val="0"/>
              </a:spcBef>
              <a:buNone/>
            </a:pPr>
            <a:r>
              <a:rPr lang="en" sz="2200" u="sng">
                <a:solidFill>
                  <a:schemeClr val="hlink"/>
                </a:solidFill>
                <a:hlinkClick r:id="rId3"/>
              </a:rPr>
              <a:t>Nazely.Kurkjian@suny.edu</a:t>
            </a:r>
          </a:p>
          <a:p>
            <a:pPr lvl="0">
              <a:lnSpc>
                <a:spcPct val="100000"/>
              </a:lnSpc>
              <a:spcBef>
                <a:spcPts val="0"/>
              </a:spcBef>
              <a:buNone/>
            </a:pPr>
            <a:r>
              <a:rPr lang="en" sz="2200">
                <a:solidFill>
                  <a:schemeClr val="lt2"/>
                </a:solidFill>
              </a:rPr>
              <a:t>518-445-4078</a:t>
            </a:r>
          </a:p>
        </p:txBody>
      </p:sp>
      <p:pic>
        <p:nvPicPr>
          <p:cNvPr id="161" name="Shape 161" title="SUNY logo"/>
          <p:cNvPicPr preferRelativeResize="0"/>
          <p:nvPr/>
        </p:nvPicPr>
        <p:blipFill>
          <a:blip r:embed="rId4">
            <a:alphaModFix/>
          </a:blip>
          <a:stretch>
            <a:fillRect/>
          </a:stretch>
        </p:blipFill>
        <p:spPr>
          <a:xfrm>
            <a:off x="6061648" y="3041273"/>
            <a:ext cx="2770649" cy="2770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smtClean="0"/>
              <a:t>References &amp; Additional Resources</a:t>
            </a:r>
            <a:endParaRPr lang="en" dirty="0"/>
          </a:p>
        </p:txBody>
      </p:sp>
      <p:sp>
        <p:nvSpPr>
          <p:cNvPr id="167" name="Shape 1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dirty="0" smtClean="0">
                <a:solidFill>
                  <a:schemeClr val="hlink"/>
                </a:solidFill>
                <a:hlinkClick r:id="rId3"/>
              </a:rPr>
              <a:t>WCAG </a:t>
            </a:r>
            <a:r>
              <a:rPr lang="en" u="sng" dirty="0">
                <a:solidFill>
                  <a:schemeClr val="hlink"/>
                </a:solidFill>
                <a:hlinkClick r:id="rId3"/>
              </a:rPr>
              <a:t>2.0 Time-Based media</a:t>
            </a:r>
          </a:p>
          <a:p>
            <a:pPr lvl="0">
              <a:spcBef>
                <a:spcPts val="0"/>
              </a:spcBef>
              <a:buNone/>
            </a:pPr>
            <a:r>
              <a:rPr lang="en" u="sng" dirty="0">
                <a:solidFill>
                  <a:schemeClr val="hlink"/>
                </a:solidFill>
                <a:hlinkClick r:id="rId4"/>
              </a:rPr>
              <a:t>SANPRM - Nondiscrimination on the Basis of Disability; Accessibility of Web Information and Services of State and Local Government Entities</a:t>
            </a:r>
          </a:p>
          <a:p>
            <a:pPr lvl="0">
              <a:spcBef>
                <a:spcPts val="0"/>
              </a:spcBef>
              <a:buNone/>
            </a:pPr>
            <a:r>
              <a:rPr lang="en" u="sng" dirty="0">
                <a:solidFill>
                  <a:schemeClr val="hlink"/>
                </a:solidFill>
                <a:hlinkClick r:id="rId5"/>
              </a:rPr>
              <a:t>ADA Requirements: Effective </a:t>
            </a:r>
            <a:r>
              <a:rPr lang="en" u="sng" dirty="0" smtClean="0">
                <a:solidFill>
                  <a:schemeClr val="hlink"/>
                </a:solidFill>
                <a:hlinkClick r:id="rId5"/>
              </a:rPr>
              <a:t>Communication</a:t>
            </a:r>
          </a:p>
          <a:p>
            <a:r>
              <a:rPr lang="en" u="sng">
                <a:solidFill>
                  <a:schemeClr val="hlink"/>
                </a:solidFill>
                <a:hlinkClick r:id="rId6"/>
              </a:rPr>
              <a:t>DCMP Captioning Key</a:t>
            </a:r>
          </a:p>
          <a:p>
            <a:pPr lvl="0">
              <a:spcBef>
                <a:spcPts val="0"/>
              </a:spcBef>
              <a:buNone/>
            </a:pPr>
            <a:endParaRPr lang="en" u="sng" dirty="0">
              <a:solidFill>
                <a:schemeClr val="hlink"/>
              </a:solidFill>
              <a:hlinkClick r:id="rId5"/>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66100"/>
            <a:ext cx="8520600" cy="572700"/>
          </a:xfrm>
          <a:prstGeom prst="rect">
            <a:avLst/>
          </a:prstGeom>
        </p:spPr>
        <p:txBody>
          <a:bodyPr lIns="91425" tIns="91425" rIns="91425" bIns="91425" anchor="t" anchorCtr="0">
            <a:noAutofit/>
          </a:bodyPr>
          <a:lstStyle/>
          <a:p>
            <a:pPr lvl="0">
              <a:spcBef>
                <a:spcPts val="0"/>
              </a:spcBef>
              <a:buNone/>
            </a:pPr>
            <a:r>
              <a:rPr lang="en"/>
              <a:t>Order of Presentation</a:t>
            </a:r>
          </a:p>
        </p:txBody>
      </p:sp>
      <p:sp>
        <p:nvSpPr>
          <p:cNvPr id="66" name="Shape 66"/>
          <p:cNvSpPr txBox="1">
            <a:spLocks noGrp="1"/>
          </p:cNvSpPr>
          <p:nvPr>
            <p:ph type="body" idx="1"/>
          </p:nvPr>
        </p:nvSpPr>
        <p:spPr>
          <a:xfrm>
            <a:off x="311700" y="977475"/>
            <a:ext cx="4249200" cy="4053900"/>
          </a:xfrm>
          <a:prstGeom prst="rect">
            <a:avLst/>
          </a:prstGeom>
        </p:spPr>
        <p:txBody>
          <a:bodyPr lIns="91425" tIns="91425" rIns="91425" bIns="91425" anchor="t" anchorCtr="0">
            <a:noAutofit/>
          </a:bodyPr>
          <a:lstStyle/>
          <a:p>
            <a:pPr marL="457200" lvl="0" indent="-368300" rtl="0">
              <a:spcBef>
                <a:spcPts val="0"/>
              </a:spcBef>
              <a:spcAft>
                <a:spcPts val="0"/>
              </a:spcAft>
              <a:buClr>
                <a:schemeClr val="lt2"/>
              </a:buClr>
              <a:buSzPct val="100000"/>
              <a:buChar char="➔"/>
            </a:pPr>
            <a:r>
              <a:rPr lang="en" sz="2200">
                <a:solidFill>
                  <a:schemeClr val="lt2"/>
                </a:solidFill>
              </a:rPr>
              <a:t>Audio-Visual Accessibility </a:t>
            </a:r>
          </a:p>
          <a:p>
            <a:pPr marL="457200" lvl="0" indent="-368300" rtl="0">
              <a:spcBef>
                <a:spcPts val="0"/>
              </a:spcBef>
              <a:spcAft>
                <a:spcPts val="0"/>
              </a:spcAft>
              <a:buClr>
                <a:schemeClr val="lt2"/>
              </a:buClr>
              <a:buSzPct val="100000"/>
              <a:buChar char="➔"/>
            </a:pPr>
            <a:r>
              <a:rPr lang="en" sz="2200">
                <a:solidFill>
                  <a:schemeClr val="lt2"/>
                </a:solidFill>
              </a:rPr>
              <a:t>Laws &amp; Technical Standards </a:t>
            </a:r>
          </a:p>
          <a:p>
            <a:pPr marL="457200" lvl="0" indent="-368300" rtl="0">
              <a:spcBef>
                <a:spcPts val="0"/>
              </a:spcBef>
              <a:spcAft>
                <a:spcPts val="0"/>
              </a:spcAft>
              <a:buClr>
                <a:schemeClr val="lt2"/>
              </a:buClr>
              <a:buSzPct val="100000"/>
              <a:buChar char="➔"/>
            </a:pPr>
            <a:r>
              <a:rPr lang="en" sz="2200">
                <a:solidFill>
                  <a:schemeClr val="lt2"/>
                </a:solidFill>
              </a:rPr>
              <a:t>Considerations &amp; Challenges</a:t>
            </a:r>
          </a:p>
          <a:p>
            <a:pPr marL="457200" lvl="0" indent="-368300" rtl="0">
              <a:spcBef>
                <a:spcPts val="0"/>
              </a:spcBef>
              <a:spcAft>
                <a:spcPts val="0"/>
              </a:spcAft>
              <a:buClr>
                <a:schemeClr val="lt2"/>
              </a:buClr>
              <a:buSzPct val="100000"/>
              <a:buChar char="➔"/>
            </a:pPr>
            <a:r>
              <a:rPr lang="en" sz="2200">
                <a:solidFill>
                  <a:schemeClr val="lt2"/>
                </a:solidFill>
              </a:rPr>
              <a:t>How campuses are handling</a:t>
            </a:r>
          </a:p>
          <a:p>
            <a:pPr marL="457200" lvl="0" indent="-368300" rtl="0">
              <a:spcBef>
                <a:spcPts val="0"/>
              </a:spcBef>
              <a:spcAft>
                <a:spcPts val="0"/>
              </a:spcAft>
              <a:buClr>
                <a:schemeClr val="lt2"/>
              </a:buClr>
              <a:buSzPct val="100000"/>
              <a:buChar char="➔"/>
            </a:pPr>
            <a:r>
              <a:rPr lang="en" sz="2200">
                <a:solidFill>
                  <a:schemeClr val="lt2"/>
                </a:solidFill>
              </a:rPr>
              <a:t>Expectations</a:t>
            </a:r>
          </a:p>
          <a:p>
            <a:pPr marL="457200" lvl="0" indent="-368300" rtl="0">
              <a:spcBef>
                <a:spcPts val="0"/>
              </a:spcBef>
              <a:spcAft>
                <a:spcPts val="0"/>
              </a:spcAft>
              <a:buClr>
                <a:schemeClr val="lt2"/>
              </a:buClr>
              <a:buSzPct val="100000"/>
              <a:buChar char="➔"/>
            </a:pPr>
            <a:r>
              <a:rPr lang="en" sz="2200">
                <a:solidFill>
                  <a:schemeClr val="lt2"/>
                </a:solidFill>
              </a:rPr>
              <a:t>Copyright</a:t>
            </a:r>
          </a:p>
          <a:p>
            <a:pPr marL="457200" lvl="0" indent="-368300" rtl="0">
              <a:spcBef>
                <a:spcPts val="0"/>
              </a:spcBef>
              <a:spcAft>
                <a:spcPts val="0"/>
              </a:spcAft>
              <a:buClr>
                <a:schemeClr val="lt2"/>
              </a:buClr>
              <a:buSzPct val="100000"/>
              <a:buChar char="➔"/>
            </a:pPr>
            <a:r>
              <a:rPr lang="en" sz="2200">
                <a:solidFill>
                  <a:schemeClr val="lt2"/>
                </a:solidFill>
              </a:rPr>
              <a:t>Industry Trends</a:t>
            </a:r>
          </a:p>
          <a:p>
            <a:pPr marL="457200" lvl="0" indent="-368300" rtl="0">
              <a:spcBef>
                <a:spcPts val="0"/>
              </a:spcBef>
              <a:spcAft>
                <a:spcPts val="0"/>
              </a:spcAft>
              <a:buClr>
                <a:schemeClr val="lt2"/>
              </a:buClr>
              <a:buSzPct val="100000"/>
              <a:buChar char="➔"/>
            </a:pPr>
            <a:r>
              <a:rPr lang="en" sz="2200">
                <a:solidFill>
                  <a:schemeClr val="lt2"/>
                </a:solidFill>
              </a:rPr>
              <a:t>Takeaways</a:t>
            </a:r>
          </a:p>
          <a:p>
            <a:pPr marL="457200" lvl="0" indent="-368300" rtl="0">
              <a:spcBef>
                <a:spcPts val="0"/>
              </a:spcBef>
              <a:spcAft>
                <a:spcPts val="0"/>
              </a:spcAft>
              <a:buClr>
                <a:schemeClr val="lt2"/>
              </a:buClr>
              <a:buSzPct val="100000"/>
              <a:buChar char="➔"/>
            </a:pPr>
            <a:r>
              <a:rPr lang="en" sz="2200">
                <a:solidFill>
                  <a:schemeClr val="lt2"/>
                </a:solidFill>
              </a:rPr>
              <a:t>Questions</a:t>
            </a:r>
          </a:p>
          <a:p>
            <a:pPr marL="457200" lvl="0" indent="-368300" rtl="0">
              <a:spcBef>
                <a:spcPts val="0"/>
              </a:spcBef>
              <a:spcAft>
                <a:spcPts val="0"/>
              </a:spcAft>
              <a:buClr>
                <a:schemeClr val="lt2"/>
              </a:buClr>
              <a:buSzPct val="100000"/>
              <a:buChar char="➔"/>
            </a:pPr>
            <a:r>
              <a:rPr lang="en" sz="2200">
                <a:solidFill>
                  <a:schemeClr val="lt2"/>
                </a:solidFill>
              </a:rPr>
              <a:t>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Audio-visual Accessibility</a:t>
            </a:r>
          </a:p>
        </p:txBody>
      </p:sp>
      <p:sp>
        <p:nvSpPr>
          <p:cNvPr id="72" name="Shape 72"/>
          <p:cNvSpPr txBox="1">
            <a:spLocks noGrp="1"/>
          </p:cNvSpPr>
          <p:nvPr>
            <p:ph type="body" idx="1"/>
          </p:nvPr>
        </p:nvSpPr>
        <p:spPr>
          <a:xfrm>
            <a:off x="311700" y="1152475"/>
            <a:ext cx="8520600" cy="38157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dirty="0">
                <a:solidFill>
                  <a:schemeClr val="lt2"/>
                </a:solidFill>
              </a:rPr>
              <a:t>Effective </a:t>
            </a:r>
            <a:r>
              <a:rPr lang="en" sz="2400" dirty="0" smtClean="0">
                <a:solidFill>
                  <a:schemeClr val="lt2"/>
                </a:solidFill>
              </a:rPr>
              <a:t>Communication</a:t>
            </a:r>
          </a:p>
          <a:p>
            <a:pPr lvl="0">
              <a:lnSpc>
                <a:spcPct val="100000"/>
              </a:lnSpc>
              <a:spcBef>
                <a:spcPts val="0"/>
              </a:spcBef>
              <a:spcAft>
                <a:spcPts val="0"/>
              </a:spcAft>
              <a:buNone/>
            </a:pPr>
            <a:endParaRPr lang="en" sz="1600" dirty="0">
              <a:solidFill>
                <a:schemeClr val="lt2"/>
              </a:solidFill>
            </a:endParaRPr>
          </a:p>
          <a:p>
            <a:pPr lvl="0">
              <a:lnSpc>
                <a:spcPct val="100000"/>
              </a:lnSpc>
              <a:spcBef>
                <a:spcPts val="0"/>
              </a:spcBef>
              <a:spcAft>
                <a:spcPts val="0"/>
              </a:spcAft>
              <a:buNone/>
            </a:pPr>
            <a:r>
              <a:rPr lang="en" sz="2400" dirty="0">
                <a:solidFill>
                  <a:schemeClr val="lt2"/>
                </a:solidFill>
              </a:rPr>
              <a:t>Auxiliary Aids &amp; Services:</a:t>
            </a:r>
          </a:p>
          <a:p>
            <a:pPr marL="457200" lvl="0" indent="-381000" rtl="0">
              <a:lnSpc>
                <a:spcPct val="100000"/>
              </a:lnSpc>
              <a:spcBef>
                <a:spcPts val="0"/>
              </a:spcBef>
              <a:spcAft>
                <a:spcPts val="0"/>
              </a:spcAft>
              <a:buClr>
                <a:schemeClr val="lt2"/>
              </a:buClr>
              <a:buSzPct val="100000"/>
              <a:buFont typeface="Arial" panose="020B0604020202020204" pitchFamily="34" charset="0"/>
              <a:buChar char="•"/>
            </a:pPr>
            <a:r>
              <a:rPr lang="en" sz="2400" dirty="0">
                <a:solidFill>
                  <a:schemeClr val="lt2"/>
                </a:solidFill>
              </a:rPr>
              <a:t>Transcript</a:t>
            </a:r>
          </a:p>
          <a:p>
            <a:pPr marL="457200" lvl="0" indent="-381000">
              <a:lnSpc>
                <a:spcPct val="100000"/>
              </a:lnSpc>
              <a:spcBef>
                <a:spcPts val="0"/>
              </a:spcBef>
              <a:spcAft>
                <a:spcPts val="0"/>
              </a:spcAft>
              <a:buClr>
                <a:schemeClr val="lt2"/>
              </a:buClr>
              <a:buSzPct val="100000"/>
              <a:buFont typeface="Arial" panose="020B0604020202020204" pitchFamily="34" charset="0"/>
              <a:buChar char="•"/>
            </a:pPr>
            <a:r>
              <a:rPr lang="en" sz="2400" dirty="0">
                <a:solidFill>
                  <a:schemeClr val="lt2"/>
                </a:solidFill>
              </a:rPr>
              <a:t>Closed captions</a:t>
            </a:r>
          </a:p>
          <a:p>
            <a:pPr marL="457200" lvl="0" indent="-381000">
              <a:lnSpc>
                <a:spcPct val="100000"/>
              </a:lnSpc>
              <a:spcBef>
                <a:spcPts val="0"/>
              </a:spcBef>
              <a:spcAft>
                <a:spcPts val="0"/>
              </a:spcAft>
              <a:buClr>
                <a:schemeClr val="lt2"/>
              </a:buClr>
              <a:buSzPct val="100000"/>
              <a:buFont typeface="Arial" panose="020B0604020202020204" pitchFamily="34" charset="0"/>
              <a:buChar char="•"/>
            </a:pPr>
            <a:r>
              <a:rPr lang="en" sz="2400" dirty="0">
                <a:solidFill>
                  <a:schemeClr val="lt2"/>
                </a:solidFill>
              </a:rPr>
              <a:t>Open captions</a:t>
            </a:r>
          </a:p>
          <a:p>
            <a:pPr marL="457200" lvl="0" indent="-381000">
              <a:lnSpc>
                <a:spcPct val="100000"/>
              </a:lnSpc>
              <a:spcBef>
                <a:spcPts val="0"/>
              </a:spcBef>
              <a:spcAft>
                <a:spcPts val="0"/>
              </a:spcAft>
              <a:buClr>
                <a:schemeClr val="lt2"/>
              </a:buClr>
              <a:buSzPct val="100000"/>
              <a:buFont typeface="Arial" panose="020B0604020202020204" pitchFamily="34" charset="0"/>
              <a:buChar char="•"/>
            </a:pPr>
            <a:r>
              <a:rPr lang="en" sz="2400" dirty="0">
                <a:solidFill>
                  <a:schemeClr val="lt2"/>
                </a:solidFill>
              </a:rPr>
              <a:t>Audio descriptions</a:t>
            </a:r>
          </a:p>
          <a:p>
            <a:pPr marL="457200" lvl="0" indent="-381000" rtl="0">
              <a:lnSpc>
                <a:spcPct val="100000"/>
              </a:lnSpc>
              <a:spcBef>
                <a:spcPts val="0"/>
              </a:spcBef>
              <a:spcAft>
                <a:spcPts val="0"/>
              </a:spcAft>
              <a:buClr>
                <a:schemeClr val="lt2"/>
              </a:buClr>
              <a:buSzPct val="100000"/>
              <a:buFont typeface="Arial" panose="020B0604020202020204" pitchFamily="34" charset="0"/>
              <a:buChar char="•"/>
            </a:pPr>
            <a:r>
              <a:rPr lang="en" sz="2400" dirty="0">
                <a:solidFill>
                  <a:schemeClr val="lt2"/>
                </a:solidFill>
              </a:rPr>
              <a:t>Video remote interpreting</a:t>
            </a:r>
          </a:p>
          <a:p>
            <a:pPr marL="457200" lvl="0" indent="-381000">
              <a:lnSpc>
                <a:spcPct val="100000"/>
              </a:lnSpc>
              <a:spcBef>
                <a:spcPts val="0"/>
              </a:spcBef>
              <a:spcAft>
                <a:spcPts val="0"/>
              </a:spcAft>
              <a:buClr>
                <a:schemeClr val="lt2"/>
              </a:buClr>
              <a:buSzPct val="100000"/>
              <a:buFont typeface="Arial" panose="020B0604020202020204" pitchFamily="34" charset="0"/>
              <a:buChar char="•"/>
            </a:pPr>
            <a:r>
              <a:rPr lang="en" sz="2400" dirty="0">
                <a:solidFill>
                  <a:schemeClr val="lt2"/>
                </a:solidFill>
              </a:rPr>
              <a:t>Real time captioning</a:t>
            </a:r>
          </a:p>
        </p:txBody>
      </p:sp>
      <p:pic>
        <p:nvPicPr>
          <p:cNvPr id="73" name="Shape 73" descr="Headphone"/>
          <p:cNvPicPr preferRelativeResize="0"/>
          <p:nvPr/>
        </p:nvPicPr>
        <p:blipFill>
          <a:blip r:embed="rId3">
            <a:alphaModFix/>
          </a:blip>
          <a:stretch>
            <a:fillRect/>
          </a:stretch>
        </p:blipFill>
        <p:spPr>
          <a:xfrm>
            <a:off x="7117125" y="445025"/>
            <a:ext cx="1429993" cy="1697125"/>
          </a:xfrm>
          <a:prstGeom prst="rect">
            <a:avLst/>
          </a:prstGeom>
          <a:noFill/>
          <a:ln>
            <a:noFill/>
          </a:ln>
        </p:spPr>
      </p:pic>
      <p:pic>
        <p:nvPicPr>
          <p:cNvPr id="74" name="Shape 74" descr="Closed captioning logo"/>
          <p:cNvPicPr preferRelativeResize="0"/>
          <p:nvPr/>
        </p:nvPicPr>
        <p:blipFill>
          <a:blip r:embed="rId4">
            <a:alphaModFix/>
          </a:blip>
          <a:stretch>
            <a:fillRect/>
          </a:stretch>
        </p:blipFill>
        <p:spPr>
          <a:xfrm>
            <a:off x="6457546" y="1999249"/>
            <a:ext cx="1142899" cy="1144999"/>
          </a:xfrm>
          <a:prstGeom prst="rect">
            <a:avLst/>
          </a:prstGeom>
          <a:noFill/>
          <a:ln>
            <a:noFill/>
          </a:ln>
        </p:spPr>
      </p:pic>
      <p:pic>
        <p:nvPicPr>
          <p:cNvPr id="75" name="Shape 75" descr="Keyboard and mouse"/>
          <p:cNvPicPr preferRelativeResize="0"/>
          <p:nvPr/>
        </p:nvPicPr>
        <p:blipFill>
          <a:blip r:embed="rId5">
            <a:alphaModFix/>
          </a:blip>
          <a:stretch>
            <a:fillRect/>
          </a:stretch>
        </p:blipFill>
        <p:spPr>
          <a:xfrm>
            <a:off x="4272874" y="3271050"/>
            <a:ext cx="3394250" cy="169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Captioning</a:t>
            </a:r>
          </a:p>
        </p:txBody>
      </p:sp>
      <p:sp>
        <p:nvSpPr>
          <p:cNvPr id="81" name="Shape 81"/>
          <p:cNvSpPr txBox="1">
            <a:spLocks noGrp="1"/>
          </p:cNvSpPr>
          <p:nvPr>
            <p:ph type="body" idx="1"/>
          </p:nvPr>
        </p:nvSpPr>
        <p:spPr>
          <a:xfrm>
            <a:off x="5988875" y="1262950"/>
            <a:ext cx="3045300" cy="38298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EEEEEE"/>
                </a:solidFill>
              </a:rPr>
              <a:t>Barriers:</a:t>
            </a:r>
          </a:p>
          <a:p>
            <a:pPr marL="457200" lvl="0" indent="-228600" rtl="0">
              <a:spcBef>
                <a:spcPts val="0"/>
              </a:spcBef>
              <a:spcAft>
                <a:spcPts val="0"/>
              </a:spcAft>
              <a:buClr>
                <a:srgbClr val="EEEEEE"/>
              </a:buClr>
              <a:buFont typeface="Average"/>
            </a:pPr>
            <a:r>
              <a:rPr lang="en">
                <a:solidFill>
                  <a:srgbClr val="EEEEEE"/>
                </a:solidFill>
              </a:rPr>
              <a:t>Lack of/Unintelligible closed captions</a:t>
            </a:r>
          </a:p>
          <a:p>
            <a:pPr marL="457200" lvl="0" indent="-228600" rtl="0">
              <a:spcBef>
                <a:spcPts val="0"/>
              </a:spcBef>
              <a:spcAft>
                <a:spcPts val="0"/>
              </a:spcAft>
              <a:buClr>
                <a:srgbClr val="EEEEEE"/>
              </a:buClr>
              <a:buFont typeface="Average"/>
            </a:pPr>
            <a:r>
              <a:rPr lang="en">
                <a:solidFill>
                  <a:srgbClr val="EEEEEE"/>
                </a:solidFill>
              </a:rPr>
              <a:t>Insufficient description by text or audio</a:t>
            </a:r>
          </a:p>
          <a:p>
            <a:pPr lvl="0" rtl="0">
              <a:spcBef>
                <a:spcPts val="0"/>
              </a:spcBef>
              <a:spcAft>
                <a:spcPts val="0"/>
              </a:spcAft>
              <a:buNone/>
            </a:pPr>
            <a:endParaRPr>
              <a:solidFill>
                <a:srgbClr val="EEEEEE"/>
              </a:solidFill>
            </a:endParaRPr>
          </a:p>
          <a:p>
            <a:pPr lvl="0" rtl="0">
              <a:spcBef>
                <a:spcPts val="0"/>
              </a:spcBef>
              <a:spcAft>
                <a:spcPts val="0"/>
              </a:spcAft>
              <a:buNone/>
            </a:pPr>
            <a:r>
              <a:rPr lang="en">
                <a:solidFill>
                  <a:srgbClr val="EEEEEE"/>
                </a:solidFill>
              </a:rPr>
              <a:t>Accessibility Criteria:</a:t>
            </a:r>
          </a:p>
          <a:p>
            <a:pPr marL="457200" lvl="0" indent="-228600" rtl="0">
              <a:spcBef>
                <a:spcPts val="0"/>
              </a:spcBef>
              <a:spcAft>
                <a:spcPts val="0"/>
              </a:spcAft>
              <a:buClr>
                <a:srgbClr val="EEEEEE"/>
              </a:buClr>
              <a:buFont typeface="Average"/>
            </a:pPr>
            <a:r>
              <a:rPr lang="en">
                <a:solidFill>
                  <a:srgbClr val="EEEEEE"/>
                </a:solidFill>
              </a:rPr>
              <a:t>Intelligibly-captioned multimedia and descriptive audio.</a:t>
            </a:r>
          </a:p>
        </p:txBody>
      </p:sp>
      <p:pic>
        <p:nvPicPr>
          <p:cNvPr id="82" name="Shape 82" descr="From movie Bad Teacher; clip called what YouTube captions by Dirk Houbrechts. Shows inaccurate closed captions cause by YouTube's automatic speech recognition" title="Screenshot"/>
          <p:cNvPicPr preferRelativeResize="0"/>
          <p:nvPr/>
        </p:nvPicPr>
        <p:blipFill>
          <a:blip r:embed="rId3">
            <a:alphaModFix/>
          </a:blip>
          <a:stretch>
            <a:fillRect/>
          </a:stretch>
        </p:blipFill>
        <p:spPr>
          <a:xfrm>
            <a:off x="311700" y="1204700"/>
            <a:ext cx="5395249" cy="3385900"/>
          </a:xfrm>
          <a:prstGeom prst="rect">
            <a:avLst/>
          </a:prstGeom>
          <a:noFill/>
          <a:ln>
            <a:noFill/>
          </a:ln>
        </p:spPr>
      </p:pic>
      <p:sp>
        <p:nvSpPr>
          <p:cNvPr id="83" name="Shape 83"/>
          <p:cNvSpPr txBox="1"/>
          <p:nvPr/>
        </p:nvSpPr>
        <p:spPr>
          <a:xfrm>
            <a:off x="311700" y="4674600"/>
            <a:ext cx="3982200" cy="366900"/>
          </a:xfrm>
          <a:prstGeom prst="rect">
            <a:avLst/>
          </a:prstGeom>
          <a:noFill/>
          <a:ln>
            <a:noFill/>
          </a:ln>
        </p:spPr>
        <p:txBody>
          <a:bodyPr lIns="91425" tIns="91425" rIns="91425" bIns="91425" anchor="t" anchorCtr="0">
            <a:noAutofit/>
          </a:bodyPr>
          <a:lstStyle/>
          <a:p>
            <a:pPr lvl="0" rtl="0">
              <a:spcBef>
                <a:spcPts val="0"/>
              </a:spcBef>
              <a:buNone/>
            </a:pPr>
            <a:r>
              <a:rPr lang="en" sz="1200" u="sng">
                <a:solidFill>
                  <a:srgbClr val="EEEEEE"/>
                </a:solidFill>
                <a:latin typeface="Average"/>
                <a:ea typeface="Average"/>
                <a:cs typeface="Average"/>
                <a:sym typeface="Average"/>
                <a:hlinkClick r:id="rId4"/>
              </a:rPr>
              <a:t>Bad Teacher - what YouTube captions; Dirk Houbrechts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Relevant Laws &amp; Technical Standards</a:t>
            </a:r>
          </a:p>
        </p:txBody>
      </p:sp>
      <p:sp>
        <p:nvSpPr>
          <p:cNvPr id="89" name="Shape 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dirty="0">
                <a:solidFill>
                  <a:schemeClr val="lt2"/>
                </a:solidFill>
              </a:rPr>
              <a:t>Section 504 - Rehabilitation Act of 1973</a:t>
            </a:r>
          </a:p>
          <a:p>
            <a:pPr lvl="0">
              <a:spcBef>
                <a:spcPts val="0"/>
              </a:spcBef>
              <a:buNone/>
            </a:pPr>
            <a:r>
              <a:rPr lang="en" sz="2400" dirty="0">
                <a:solidFill>
                  <a:schemeClr val="lt2"/>
                </a:solidFill>
              </a:rPr>
              <a:t>Americans with Disabilities Act of 1990</a:t>
            </a:r>
          </a:p>
          <a:p>
            <a:pPr lvl="0">
              <a:spcBef>
                <a:spcPts val="0"/>
              </a:spcBef>
              <a:buNone/>
            </a:pPr>
            <a:r>
              <a:rPr lang="en" sz="2400" dirty="0">
                <a:solidFill>
                  <a:schemeClr val="lt2"/>
                </a:solidFill>
              </a:rPr>
              <a:t>Web Content Accessibility Guidelines (WCAG) 2.0 </a:t>
            </a:r>
            <a:r>
              <a:rPr lang="en" sz="2400" dirty="0" smtClean="0">
                <a:solidFill>
                  <a:schemeClr val="lt2"/>
                </a:solidFill>
              </a:rPr>
              <a:t>AA</a:t>
            </a:r>
          </a:p>
          <a:p>
            <a:pPr lvl="0">
              <a:spcBef>
                <a:spcPts val="0"/>
              </a:spcBef>
              <a:buNone/>
            </a:pPr>
            <a:r>
              <a:rPr lang="en" sz="2400" dirty="0" smtClean="0">
                <a:solidFill>
                  <a:schemeClr val="lt2"/>
                </a:solidFill>
              </a:rPr>
              <a:t>Upcoming</a:t>
            </a:r>
            <a:r>
              <a:rPr lang="en" sz="2400" dirty="0">
                <a:solidFill>
                  <a:schemeClr val="lt2"/>
                </a:solidFill>
              </a:rPr>
              <a:t>: </a:t>
            </a:r>
            <a:r>
              <a:rPr lang="en" sz="2400" dirty="0" smtClean="0">
                <a:solidFill>
                  <a:schemeClr val="lt2"/>
                </a:solidFill>
              </a:rPr>
              <a:t>SANPRM</a:t>
            </a:r>
          </a:p>
          <a:p>
            <a:pPr lvl="0">
              <a:lnSpc>
                <a:spcPct val="100000"/>
              </a:lnSpc>
              <a:spcBef>
                <a:spcPts val="0"/>
              </a:spcBef>
              <a:buNone/>
            </a:pPr>
            <a:endParaRPr lang="en" sz="1000" dirty="0">
              <a:solidFill>
                <a:schemeClr val="lt2"/>
              </a:solidFill>
            </a:endParaRPr>
          </a:p>
          <a:p>
            <a:pPr lvl="0" algn="ctr">
              <a:spcBef>
                <a:spcPts val="0"/>
              </a:spcBef>
              <a:buNone/>
            </a:pPr>
            <a:r>
              <a:rPr lang="en" sz="2400" i="1" dirty="0">
                <a:solidFill>
                  <a:schemeClr val="lt2"/>
                </a:solidFill>
              </a:rPr>
              <a:t>What UC Berkeley Taught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Considerations &amp; Challenges</a:t>
            </a:r>
          </a:p>
        </p:txBody>
      </p:sp>
      <p:sp>
        <p:nvSpPr>
          <p:cNvPr id="95" name="Shape 95"/>
          <p:cNvSpPr txBox="1">
            <a:spLocks noGrp="1"/>
          </p:cNvSpPr>
          <p:nvPr>
            <p:ph type="body" idx="1"/>
          </p:nvPr>
        </p:nvSpPr>
        <p:spPr>
          <a:xfrm>
            <a:off x="311700" y="1152475"/>
            <a:ext cx="8520600" cy="3792600"/>
          </a:xfrm>
          <a:prstGeom prst="rect">
            <a:avLst/>
          </a:prstGeom>
        </p:spPr>
        <p:txBody>
          <a:bodyPr lIns="91425" tIns="91425" rIns="91425" bIns="91425" anchor="t" anchorCtr="0">
            <a:noAutofit/>
          </a:bodyPr>
          <a:lstStyle/>
          <a:p>
            <a:pPr lvl="0" rtl="0">
              <a:lnSpc>
                <a:spcPct val="100000"/>
              </a:lnSpc>
              <a:spcBef>
                <a:spcPts val="0"/>
              </a:spcBef>
              <a:buNone/>
            </a:pPr>
            <a:r>
              <a:rPr lang="en" sz="2400" dirty="0">
                <a:solidFill>
                  <a:schemeClr val="lt2"/>
                </a:solidFill>
              </a:rPr>
              <a:t>Resources</a:t>
            </a:r>
          </a:p>
          <a:p>
            <a:pPr marL="457200" lvl="0" indent="-381000" rtl="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Cost</a:t>
            </a:r>
          </a:p>
          <a:p>
            <a:pPr marL="457200" lvl="0" indent="-381000" rtl="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Personnel</a:t>
            </a:r>
          </a:p>
          <a:p>
            <a:pPr marL="457200" lvl="0" indent="-381000" rtl="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Time</a:t>
            </a:r>
          </a:p>
          <a:p>
            <a:pPr marL="457200" lvl="0" indent="-381000" rtl="0">
              <a:lnSpc>
                <a:spcPct val="100000"/>
              </a:lnSpc>
              <a:spcBef>
                <a:spcPts val="0"/>
              </a:spcBef>
              <a:buClr>
                <a:schemeClr val="lt2"/>
              </a:buClr>
              <a:buSzPct val="100000"/>
              <a:buFont typeface="Arial" panose="020B0604020202020204" pitchFamily="34" charset="0"/>
              <a:buChar char="•"/>
            </a:pPr>
            <a:r>
              <a:rPr lang="en" sz="2400" dirty="0">
                <a:solidFill>
                  <a:schemeClr val="lt2"/>
                </a:solidFill>
              </a:rPr>
              <a:t>Tools</a:t>
            </a:r>
          </a:p>
          <a:p>
            <a:pPr lvl="0" rtl="0">
              <a:lnSpc>
                <a:spcPct val="100000"/>
              </a:lnSpc>
              <a:spcBef>
                <a:spcPts val="0"/>
              </a:spcBef>
              <a:buNone/>
            </a:pPr>
            <a:r>
              <a:rPr lang="en" sz="2400" dirty="0">
                <a:solidFill>
                  <a:schemeClr val="lt2"/>
                </a:solidFill>
              </a:rPr>
              <a:t>Responsibility</a:t>
            </a:r>
          </a:p>
          <a:p>
            <a:pPr lvl="0">
              <a:lnSpc>
                <a:spcPct val="100000"/>
              </a:lnSpc>
              <a:spcBef>
                <a:spcPts val="0"/>
              </a:spcBef>
              <a:buNone/>
            </a:pPr>
            <a:endParaRPr dirty="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Nationally</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spcAft>
                <a:spcPts val="0"/>
              </a:spcAft>
              <a:buNone/>
            </a:pPr>
            <a:r>
              <a:rPr lang="en" sz="2400" dirty="0">
                <a:solidFill>
                  <a:schemeClr val="lt2"/>
                </a:solidFill>
              </a:rPr>
              <a:t>Campuses with a video accessibility strategy:</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Establishment of a formal policy</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Define clear roles and responsibilities</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Have a process in place to remediate content on the spot</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Clearly communicate where to locate accessible content</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Provide training to create accessible </a:t>
            </a:r>
            <a:r>
              <a:rPr lang="en" sz="2400" dirty="0" smtClean="0">
                <a:solidFill>
                  <a:schemeClr val="lt2"/>
                </a:solidFill>
              </a:rPr>
              <a:t>content</a:t>
            </a:r>
          </a:p>
          <a:p>
            <a:pPr marL="457200" lvl="0" indent="-381000" rtl="0">
              <a:spcBef>
                <a:spcPts val="0"/>
              </a:spcBef>
              <a:spcAft>
                <a:spcPts val="0"/>
              </a:spcAft>
              <a:buClr>
                <a:schemeClr val="lt2"/>
              </a:buClr>
              <a:buSzPct val="100000"/>
            </a:pPr>
            <a:endParaRPr lang="en" sz="2400" dirty="0">
              <a:solidFill>
                <a:schemeClr val="lt2"/>
              </a:solidFill>
            </a:endParaRPr>
          </a:p>
          <a:p>
            <a:pPr lvl="0" algn="ctr">
              <a:spcBef>
                <a:spcPts val="0"/>
              </a:spcBef>
              <a:spcAft>
                <a:spcPts val="0"/>
              </a:spcAft>
              <a:buNone/>
            </a:pPr>
            <a:r>
              <a:rPr lang="en" sz="2400" i="1" dirty="0">
                <a:solidFill>
                  <a:schemeClr val="lt2"/>
                </a:solidFill>
              </a:rPr>
              <a:t>Trending: Requiring all content to be captioned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SUNY</a:t>
            </a:r>
          </a:p>
        </p:txBody>
      </p:sp>
      <p:sp>
        <p:nvSpPr>
          <p:cNvPr id="107" name="Shape 10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dirty="0">
                <a:solidFill>
                  <a:schemeClr val="lt2"/>
                </a:solidFill>
              </a:rPr>
              <a:t>Video accessibility/compliance policy</a:t>
            </a:r>
          </a:p>
          <a:p>
            <a:pPr lvl="0">
              <a:spcBef>
                <a:spcPts val="0"/>
              </a:spcBef>
              <a:buNone/>
            </a:pPr>
            <a:r>
              <a:rPr lang="en" sz="2400" dirty="0">
                <a:solidFill>
                  <a:schemeClr val="lt2"/>
                </a:solidFill>
              </a:rPr>
              <a:t>Video accessibility process in place</a:t>
            </a:r>
          </a:p>
          <a:p>
            <a:pPr marL="419100" lvl="0" indent="-342900" rtl="0">
              <a:spcBef>
                <a:spcPts val="0"/>
              </a:spcBef>
              <a:buClr>
                <a:schemeClr val="lt2"/>
              </a:buClr>
              <a:buSzPct val="100000"/>
              <a:buFont typeface="Arial" panose="020B0604020202020204" pitchFamily="34" charset="0"/>
              <a:buChar char="•"/>
            </a:pPr>
            <a:r>
              <a:rPr lang="en" sz="2400" dirty="0">
                <a:solidFill>
                  <a:schemeClr val="lt2"/>
                </a:solidFill>
              </a:rPr>
              <a:t>Variation in roles &amp; responsibility, how to request, tools &amp; vendors used, funding mechanisms</a:t>
            </a:r>
          </a:p>
          <a:p>
            <a:pPr lvl="0" rtl="0">
              <a:spcBef>
                <a:spcPts val="0"/>
              </a:spcBef>
              <a:buNone/>
            </a:pPr>
            <a:r>
              <a:rPr lang="en" sz="2400" dirty="0">
                <a:solidFill>
                  <a:schemeClr val="lt2"/>
                </a:solidFill>
              </a:rPr>
              <a:t>Assessment</a:t>
            </a:r>
          </a:p>
          <a:p>
            <a:pPr marL="419100" lvl="0" indent="-342900" rtl="0">
              <a:spcBef>
                <a:spcPts val="0"/>
              </a:spcBef>
              <a:buClr>
                <a:schemeClr val="lt2"/>
              </a:buClr>
              <a:buSzPct val="100000"/>
              <a:buFont typeface="Arial" panose="020B0604020202020204" pitchFamily="34" charset="0"/>
              <a:buChar char="•"/>
            </a:pPr>
            <a:r>
              <a:rPr lang="en" sz="2400" dirty="0">
                <a:solidFill>
                  <a:schemeClr val="lt2"/>
                </a:solidFill>
              </a:rPr>
              <a:t>Surveys for faculty, students with hearing impairments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SUNY Administration Efforts</a:t>
            </a:r>
          </a:p>
        </p:txBody>
      </p:sp>
      <p:sp>
        <p:nvSpPr>
          <p:cNvPr id="113" name="Shape 113"/>
          <p:cNvSpPr txBox="1">
            <a:spLocks noGrp="1"/>
          </p:cNvSpPr>
          <p:nvPr>
            <p:ph type="body" idx="1"/>
          </p:nvPr>
        </p:nvSpPr>
        <p:spPr>
          <a:xfrm>
            <a:off x="311700" y="1101100"/>
            <a:ext cx="8520600" cy="3808500"/>
          </a:xfrm>
          <a:prstGeom prst="rect">
            <a:avLst/>
          </a:prstGeom>
        </p:spPr>
        <p:txBody>
          <a:bodyPr lIns="91425" tIns="91425" rIns="91425" bIns="91425" anchor="t" anchorCtr="0">
            <a:noAutofit/>
          </a:bodyPr>
          <a:lstStyle/>
          <a:p>
            <a:pPr lvl="0">
              <a:spcBef>
                <a:spcPts val="0"/>
              </a:spcBef>
              <a:spcAft>
                <a:spcPts val="0"/>
              </a:spcAft>
              <a:buNone/>
            </a:pPr>
            <a:r>
              <a:rPr lang="en" sz="2400" dirty="0">
                <a:solidFill>
                  <a:schemeClr val="lt2"/>
                </a:solidFill>
              </a:rPr>
              <a:t>Video Accessibility Surveys</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Faculty</a:t>
            </a:r>
          </a:p>
          <a:p>
            <a:pPr marL="457200" lvl="0" indent="-381000">
              <a:spcBef>
                <a:spcPts val="0"/>
              </a:spcBef>
              <a:spcAft>
                <a:spcPts val="0"/>
              </a:spcAft>
              <a:buClr>
                <a:schemeClr val="lt2"/>
              </a:buClr>
              <a:buSzPct val="100000"/>
              <a:buFont typeface="Arial" panose="020B0604020202020204" pitchFamily="34" charset="0"/>
              <a:buChar char="•"/>
            </a:pPr>
            <a:r>
              <a:rPr lang="en" sz="2400" dirty="0">
                <a:solidFill>
                  <a:schemeClr val="lt2"/>
                </a:solidFill>
              </a:rPr>
              <a:t>Professional Staff</a:t>
            </a:r>
          </a:p>
          <a:p>
            <a:pPr lvl="0">
              <a:spcBef>
                <a:spcPts val="0"/>
              </a:spcBef>
              <a:spcAft>
                <a:spcPts val="0"/>
              </a:spcAft>
              <a:buNone/>
            </a:pPr>
            <a:endParaRPr lang="en" sz="1000" dirty="0" smtClean="0">
              <a:solidFill>
                <a:schemeClr val="lt2"/>
              </a:solidFill>
            </a:endParaRPr>
          </a:p>
          <a:p>
            <a:pPr lvl="0">
              <a:spcBef>
                <a:spcPts val="0"/>
              </a:spcBef>
              <a:spcAft>
                <a:spcPts val="0"/>
              </a:spcAft>
              <a:buNone/>
            </a:pPr>
            <a:r>
              <a:rPr lang="en" sz="2400" dirty="0" smtClean="0">
                <a:solidFill>
                  <a:schemeClr val="lt2"/>
                </a:solidFill>
              </a:rPr>
              <a:t>Future</a:t>
            </a:r>
            <a:endParaRPr lang="en" sz="2400" dirty="0">
              <a:solidFill>
                <a:schemeClr val="lt2"/>
              </a:solidFill>
            </a:endParaRP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Accessibility website</a:t>
            </a:r>
          </a:p>
          <a:p>
            <a:pPr marL="457200" lvl="0" indent="-381000" rtl="0">
              <a:spcBef>
                <a:spcPts val="0"/>
              </a:spcBef>
              <a:spcAft>
                <a:spcPts val="0"/>
              </a:spcAft>
              <a:buClr>
                <a:schemeClr val="lt2"/>
              </a:buClr>
              <a:buSzPct val="100000"/>
              <a:buFont typeface="Arial" panose="020B0604020202020204" pitchFamily="34" charset="0"/>
              <a:buChar char="•"/>
            </a:pPr>
            <a:r>
              <a:rPr lang="en" sz="2400" dirty="0">
                <a:solidFill>
                  <a:schemeClr val="lt2"/>
                </a:solidFill>
              </a:rPr>
              <a:t>CC Vendor Agreements</a:t>
            </a:r>
          </a:p>
          <a:p>
            <a:pPr marL="457200" lvl="0" indent="-381000">
              <a:spcBef>
                <a:spcPts val="0"/>
              </a:spcBef>
              <a:spcAft>
                <a:spcPts val="0"/>
              </a:spcAft>
              <a:buClr>
                <a:schemeClr val="lt2"/>
              </a:buClr>
              <a:buSzPct val="100000"/>
              <a:buFont typeface="Arial" panose="020B0604020202020204" pitchFamily="34" charset="0"/>
              <a:buChar char="•"/>
            </a:pPr>
            <a:r>
              <a:rPr lang="en" sz="2400" dirty="0">
                <a:solidFill>
                  <a:schemeClr val="lt2"/>
                </a:solidFill>
              </a:rPr>
              <a:t>Pilots</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2319</Words>
  <Application>Microsoft Office PowerPoint</Application>
  <PresentationFormat>On-screen Show (16:9)</PresentationFormat>
  <Paragraphs>235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Oswald</vt:lpstr>
      <vt:lpstr>Tahoma</vt:lpstr>
      <vt:lpstr>Average</vt:lpstr>
      <vt:lpstr>Calibri</vt:lpstr>
      <vt:lpstr>Times New Roman</vt:lpstr>
      <vt:lpstr>Arial</vt:lpstr>
      <vt:lpstr>slate</vt:lpstr>
      <vt:lpstr>It’s All About the Captioning</vt:lpstr>
      <vt:lpstr>Order of Presentation</vt:lpstr>
      <vt:lpstr>Audio-visual Accessibility</vt:lpstr>
      <vt:lpstr>Captioning</vt:lpstr>
      <vt:lpstr>Relevant Laws &amp; Technical Standards</vt:lpstr>
      <vt:lpstr>Considerations &amp; Challenges</vt:lpstr>
      <vt:lpstr>Nationally</vt:lpstr>
      <vt:lpstr>SUNY</vt:lpstr>
      <vt:lpstr>SUNY Administration Efforts</vt:lpstr>
      <vt:lpstr>SUNY Administration Surveys</vt:lpstr>
      <vt:lpstr>PowerPoint Presentation</vt:lpstr>
      <vt:lpstr>Expectations</vt:lpstr>
      <vt:lpstr>Copyright</vt:lpstr>
      <vt:lpstr>Industry Trends</vt:lpstr>
      <vt:lpstr>Takeaways</vt:lpstr>
      <vt:lpstr>Questions &amp; Discussion</vt:lpstr>
      <vt:lpstr>Contact Information</vt:lpstr>
      <vt:lpstr>References &amp; 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the Captioning</dc:title>
  <dc:creator>Kurkjian, Nazely</dc:creator>
  <cp:lastModifiedBy>Kurkjian, Nazely</cp:lastModifiedBy>
  <cp:revision>3</cp:revision>
  <dcterms:modified xsi:type="dcterms:W3CDTF">2017-06-23T13:53:27Z</dcterms:modified>
</cp:coreProperties>
</file>