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B0604020202020204" charset="0"/>
      <p:regular r:id="rId12"/>
      <p:bold r:id="rId13"/>
      <p:italic r:id="rId14"/>
      <p:boldItalic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38868" autoAdjust="0"/>
  </p:normalViewPr>
  <p:slideViewPr>
    <p:cSldViewPr snapToGrid="0">
      <p:cViewPr varScale="1">
        <p:scale>
          <a:sx n="56" d="100"/>
          <a:sy n="56" d="100"/>
        </p:scale>
        <p:origin x="180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99879968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endParaRPr lang="en" dirty="0">
              <a:latin typeface="Calibri"/>
              <a:ea typeface="Calibri"/>
              <a:cs typeface="Calibri"/>
              <a:sym typeface="Calibri"/>
            </a:endParaRPr>
          </a:p>
        </p:txBody>
      </p:sp>
    </p:spTree>
    <p:extLst>
      <p:ext uri="{BB962C8B-B14F-4D97-AF65-F5344CB8AC3E}">
        <p14:creationId xmlns:p14="http://schemas.microsoft.com/office/powerpoint/2010/main" val="170028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8445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a:solidFill>
                  <a:srgbClr val="002060"/>
                </a:solidFill>
                <a:latin typeface="Calibri"/>
                <a:ea typeface="Calibri"/>
                <a:cs typeface="Calibri"/>
                <a:sym typeface="Calibri"/>
              </a:rPr>
              <a:t>Why are we talking about this? Firstly, there’s a nationwide effort to improve data collection to enhance college completion. Diversity is another critical topic in higher education and should be infused within data collection efforts. We must adjust to and reflect the experiences and outcomes of all students.</a:t>
            </a:r>
          </a:p>
          <a:p>
            <a:pPr lvl="0" algn="just" rtl="0">
              <a:lnSpc>
                <a:spcPct val="115000"/>
              </a:lnSpc>
              <a:spcBef>
                <a:spcPts val="0"/>
              </a:spcBef>
              <a:buNone/>
            </a:pPr>
            <a:endParaRPr>
              <a:solidFill>
                <a:srgbClr val="002060"/>
              </a:solidFill>
              <a:latin typeface="Calibri"/>
              <a:ea typeface="Calibri"/>
              <a:cs typeface="Calibri"/>
              <a:sym typeface="Calibri"/>
            </a:endParaRPr>
          </a:p>
          <a:p>
            <a:pPr lvl="0" algn="just" rtl="0">
              <a:lnSpc>
                <a:spcPct val="115000"/>
              </a:lnSpc>
              <a:spcBef>
                <a:spcPts val="0"/>
              </a:spcBef>
              <a:buNone/>
            </a:pPr>
            <a:r>
              <a:rPr lang="en">
                <a:solidFill>
                  <a:srgbClr val="002060"/>
                </a:solidFill>
                <a:latin typeface="Calibri"/>
                <a:ea typeface="Calibri"/>
                <a:cs typeface="Calibri"/>
                <a:sym typeface="Calibri"/>
              </a:rPr>
              <a:t>Colleges &amp; Universities are increasingly including LGBTQ identities in data collection and storage practices - beginning with the college application and including LGBTQ within other campus recordkeeping and day to day systems (housing portal, counseling portal, healthcare portal, advising, ID cards, etc.). </a:t>
            </a:r>
          </a:p>
          <a:p>
            <a:pPr lvl="0" algn="just" rtl="0">
              <a:lnSpc>
                <a:spcPct val="115000"/>
              </a:lnSpc>
              <a:spcBef>
                <a:spcPts val="0"/>
              </a:spcBef>
              <a:buNone/>
            </a:pPr>
            <a:endParaRPr>
              <a:solidFill>
                <a:srgbClr val="002060"/>
              </a:solidFill>
              <a:latin typeface="Calibri"/>
              <a:ea typeface="Calibri"/>
              <a:cs typeface="Calibri"/>
              <a:sym typeface="Calibri"/>
            </a:endParaRPr>
          </a:p>
          <a:p>
            <a:pPr lvl="0" algn="just" rtl="0">
              <a:lnSpc>
                <a:spcPct val="115000"/>
              </a:lnSpc>
              <a:spcBef>
                <a:spcPts val="0"/>
              </a:spcBef>
              <a:buNone/>
            </a:pPr>
            <a:r>
              <a:rPr lang="en">
                <a:solidFill>
                  <a:srgbClr val="002060"/>
                </a:solidFill>
                <a:latin typeface="Calibri"/>
                <a:ea typeface="Calibri"/>
                <a:cs typeface="Calibri"/>
                <a:sym typeface="Calibri"/>
              </a:rPr>
              <a:t>It is crucial to be inclusive of sexual and gender minorities as access is explicitly stated in SUNY’s mission, diversity is highlighted as a core value and commitment of the SUNY system, and completion is a major goal. Not including LGBTQ+ identities invisibilizes and trivializes this student cohorts’ unique experiences navigating our institutions. </a:t>
            </a:r>
            <a:r>
              <a:rPr lang="en">
                <a:latin typeface="Calibri"/>
                <a:ea typeface="Calibri"/>
                <a:cs typeface="Calibri"/>
                <a:sym typeface="Calibri"/>
              </a:rPr>
              <a:t>LGBTQ+ Data Storage &amp; Collection speaks to the basic human need of belonging, mattering, seeing yourself &amp; your identity reflected in both the structural and cultural environment</a:t>
            </a:r>
          </a:p>
          <a:p>
            <a:pPr lvl="0" algn="just" rtl="0">
              <a:lnSpc>
                <a:spcPct val="115000"/>
              </a:lnSpc>
              <a:spcBef>
                <a:spcPts val="0"/>
              </a:spcBef>
              <a:buNone/>
            </a:pPr>
            <a:endParaRPr>
              <a:latin typeface="Calibri"/>
              <a:ea typeface="Calibri"/>
              <a:cs typeface="Calibri"/>
              <a:sym typeface="Calibri"/>
            </a:endParaRPr>
          </a:p>
        </p:txBody>
      </p:sp>
    </p:spTree>
    <p:extLst>
      <p:ext uri="{BB962C8B-B14F-4D97-AF65-F5344CB8AC3E}">
        <p14:creationId xmlns:p14="http://schemas.microsoft.com/office/powerpoint/2010/main" val="2192022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gn="just" rtl="0">
              <a:lnSpc>
                <a:spcPct val="115000"/>
              </a:lnSpc>
              <a:spcBef>
                <a:spcPts val="0"/>
              </a:spcBef>
              <a:buNone/>
            </a:pPr>
            <a:r>
              <a:rPr lang="en">
                <a:solidFill>
                  <a:srgbClr val="002060"/>
                </a:solidFill>
                <a:latin typeface="Calibri"/>
                <a:ea typeface="Calibri"/>
                <a:cs typeface="Calibri"/>
                <a:sym typeface="Calibri"/>
              </a:rPr>
              <a:t>Recordkeeping on college campuses post a myriad of issues for transgender students. Most are exclusive of transgender and non-binary identities. As such, it creates situations where students may be outed to professors, peers, and other campus professionals. This places these students at risk of interpersonal victimization, contributing to psychological and emotional stress (Seelman, 2014). Bad or unintentional processes in place for modifying name/gender may lead to sharing identity information with family members and community...some have lost financial and other supports...</a:t>
            </a:r>
          </a:p>
          <a:p>
            <a:pPr lvl="0" algn="just" rtl="0">
              <a:lnSpc>
                <a:spcPct val="115000"/>
              </a:lnSpc>
              <a:spcBef>
                <a:spcPts val="0"/>
              </a:spcBef>
              <a:buNone/>
            </a:pPr>
            <a:endParaRPr>
              <a:solidFill>
                <a:srgbClr val="002060"/>
              </a:solidFill>
              <a:latin typeface="Calibri"/>
              <a:ea typeface="Calibri"/>
              <a:cs typeface="Calibri"/>
              <a:sym typeface="Calibri"/>
            </a:endParaRPr>
          </a:p>
          <a:p>
            <a:pPr lvl="0" algn="just" rtl="0">
              <a:lnSpc>
                <a:spcPct val="115000"/>
              </a:lnSpc>
              <a:spcBef>
                <a:spcPts val="0"/>
              </a:spcBef>
              <a:buNone/>
            </a:pPr>
            <a:r>
              <a:rPr lang="en">
                <a:solidFill>
                  <a:srgbClr val="002060"/>
                </a:solidFill>
                <a:latin typeface="Calibri"/>
                <a:ea typeface="Calibri"/>
                <a:cs typeface="Calibri"/>
                <a:sym typeface="Calibri"/>
              </a:rPr>
              <a:t>Oftentimes, transgender people being transitioning socially before taking legal and/or medical measures. Barriers to modifying name/gender legally...</a:t>
            </a:r>
          </a:p>
          <a:p>
            <a:pPr lvl="0" algn="just" rtl="0">
              <a:lnSpc>
                <a:spcPct val="115000"/>
              </a:lnSpc>
              <a:spcBef>
                <a:spcPts val="0"/>
              </a:spcBef>
              <a:buNone/>
            </a:pPr>
            <a:endParaRPr>
              <a:solidFill>
                <a:srgbClr val="002060"/>
              </a:solidFill>
              <a:latin typeface="Calibri"/>
              <a:ea typeface="Calibri"/>
              <a:cs typeface="Calibri"/>
              <a:sym typeface="Calibri"/>
            </a:endParaRPr>
          </a:p>
          <a:p>
            <a:pPr lvl="0" algn="just" rtl="0">
              <a:lnSpc>
                <a:spcPct val="115000"/>
              </a:lnSpc>
              <a:spcBef>
                <a:spcPts val="0"/>
              </a:spcBef>
              <a:buNone/>
            </a:pPr>
            <a:r>
              <a:rPr lang="en">
                <a:solidFill>
                  <a:srgbClr val="002060"/>
                </a:solidFill>
                <a:latin typeface="Calibri"/>
                <a:ea typeface="Calibri"/>
                <a:cs typeface="Calibri"/>
                <a:sym typeface="Calibri"/>
              </a:rPr>
              <a:t>There’s a real need to know whether or not they are completing because LGBTQ+ people have different outcomes and unless we can see them we can’t deal with these other issues. Inequities in educational and psychological outcomes…</a:t>
            </a:r>
          </a:p>
          <a:p>
            <a:pPr lvl="0" algn="just" rtl="0">
              <a:lnSpc>
                <a:spcPct val="115000"/>
              </a:lnSpc>
              <a:spcBef>
                <a:spcPts val="0"/>
              </a:spcBef>
              <a:buNone/>
            </a:pPr>
            <a:endParaRPr>
              <a:solidFill>
                <a:srgbClr val="002060"/>
              </a:solidFill>
              <a:latin typeface="Calibri"/>
              <a:ea typeface="Calibri"/>
              <a:cs typeface="Calibri"/>
              <a:sym typeface="Calibri"/>
            </a:endParaRPr>
          </a:p>
          <a:p>
            <a:pPr lvl="0" algn="just" rtl="0">
              <a:lnSpc>
                <a:spcPct val="115000"/>
              </a:lnSpc>
              <a:spcBef>
                <a:spcPts val="0"/>
              </a:spcBef>
              <a:buNone/>
            </a:pPr>
            <a:endParaRPr>
              <a:solidFill>
                <a:srgbClr val="002060"/>
              </a:solidFill>
              <a:latin typeface="Calibri"/>
              <a:ea typeface="Calibri"/>
              <a:cs typeface="Calibri"/>
              <a:sym typeface="Calibri"/>
            </a:endParaRPr>
          </a:p>
          <a:p>
            <a:pPr lvl="0" algn="just" rtl="0">
              <a:lnSpc>
                <a:spcPct val="115000"/>
              </a:lnSpc>
              <a:spcBef>
                <a:spcPts val="0"/>
              </a:spcBef>
              <a:buNone/>
            </a:pPr>
            <a:endParaRPr>
              <a:latin typeface="Calibri"/>
              <a:ea typeface="Calibri"/>
              <a:cs typeface="Calibri"/>
              <a:sym typeface="Calibri"/>
            </a:endParaRPr>
          </a:p>
          <a:p>
            <a:pPr lvl="0">
              <a:spcBef>
                <a:spcPts val="0"/>
              </a:spcBef>
              <a:buNone/>
            </a:pPr>
            <a:endParaRPr/>
          </a:p>
        </p:txBody>
      </p:sp>
    </p:spTree>
    <p:extLst>
      <p:ext uri="{BB962C8B-B14F-4D97-AF65-F5344CB8AC3E}">
        <p14:creationId xmlns:p14="http://schemas.microsoft.com/office/powerpoint/2010/main" val="337240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How do we support from entry to exit? Considerations…</a:t>
            </a:r>
          </a:p>
          <a:p>
            <a:pPr lvl="0">
              <a:spcBef>
                <a:spcPts val="0"/>
              </a:spcBef>
              <a:buNone/>
            </a:pPr>
            <a:endParaRPr/>
          </a:p>
          <a:p>
            <a:pPr lvl="0">
              <a:spcBef>
                <a:spcPts val="0"/>
              </a:spcBef>
              <a:buNone/>
            </a:pPr>
            <a:r>
              <a:rPr lang="en"/>
              <a:t>Mail?</a:t>
            </a:r>
          </a:p>
        </p:txBody>
      </p:sp>
    </p:spTree>
    <p:extLst>
      <p:ext uri="{BB962C8B-B14F-4D97-AF65-F5344CB8AC3E}">
        <p14:creationId xmlns:p14="http://schemas.microsoft.com/office/powerpoint/2010/main" val="356318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Key issues: Systems and Data Governance</a:t>
            </a:r>
          </a:p>
          <a:p>
            <a:pPr lvl="0">
              <a:spcBef>
                <a:spcPts val="0"/>
              </a:spcBef>
              <a:buNone/>
            </a:pPr>
            <a:endParaRPr/>
          </a:p>
          <a:p>
            <a:pPr marL="457200" lvl="0" indent="-228600" rtl="0">
              <a:spcBef>
                <a:spcPts val="0"/>
              </a:spcBef>
              <a:buChar char="-"/>
            </a:pPr>
            <a:r>
              <a:rPr lang="en"/>
              <a:t>Will you store information regarding gender identity in your database?</a:t>
            </a:r>
          </a:p>
          <a:p>
            <a:pPr marL="457200" lvl="0" indent="-228600" rtl="0">
              <a:spcBef>
                <a:spcPts val="0"/>
              </a:spcBef>
              <a:buChar char="-"/>
            </a:pPr>
            <a:r>
              <a:rPr lang="en"/>
              <a:t>What methods are you using to capture this information? (application, form, self-service, etc)?</a:t>
            </a:r>
          </a:p>
          <a:p>
            <a:pPr lvl="0">
              <a:spcBef>
                <a:spcPts val="0"/>
              </a:spcBef>
              <a:buNone/>
            </a:pPr>
            <a:endParaRPr/>
          </a:p>
          <a:p>
            <a:pPr lvl="0">
              <a:spcBef>
                <a:spcPts val="0"/>
              </a:spcBef>
              <a:buNone/>
            </a:pPr>
            <a:r>
              <a:rPr lang="en"/>
              <a:t>System synergy: Our systems aren’t always set up to support LGBTQ+ community</a:t>
            </a:r>
          </a:p>
          <a:p>
            <a:pPr marL="457200" lvl="0" indent="-228600" rtl="0">
              <a:spcBef>
                <a:spcPts val="0"/>
              </a:spcBef>
              <a:buChar char="-"/>
            </a:pPr>
            <a:r>
              <a:rPr lang="en"/>
              <a:t>Do you send this information to other systems or do you receive this information from other systems?</a:t>
            </a:r>
          </a:p>
          <a:p>
            <a:pPr marL="457200" lvl="0" indent="-228600" rtl="0">
              <a:spcBef>
                <a:spcPts val="0"/>
              </a:spcBef>
              <a:buChar char="-"/>
            </a:pPr>
            <a:r>
              <a:rPr lang="en"/>
              <a:t>Ideally, changing a name in one system should populate other campus systems. </a:t>
            </a:r>
          </a:p>
          <a:p>
            <a:pPr marL="457200" lvl="0" indent="-228600" rtl="0">
              <a:spcBef>
                <a:spcPts val="0"/>
              </a:spcBef>
              <a:buChar char="-"/>
            </a:pPr>
            <a:r>
              <a:rPr lang="en"/>
              <a:t>Are existing systems talking to each other? If yes, can everyone see that? Determine who needs to know.</a:t>
            </a:r>
          </a:p>
          <a:p>
            <a:pPr marL="914400" lvl="1" indent="-228600" rtl="0">
              <a:spcBef>
                <a:spcPts val="0"/>
              </a:spcBef>
              <a:buChar char="-"/>
            </a:pPr>
            <a:r>
              <a:rPr lang="en"/>
              <a:t>If not, who can see? Does the student have to self-identify at every department? </a:t>
            </a:r>
          </a:p>
          <a:p>
            <a:pPr marL="914400" lvl="1" indent="-228600" rtl="0">
              <a:spcBef>
                <a:spcPts val="0"/>
              </a:spcBef>
              <a:buChar char="-"/>
            </a:pPr>
            <a:r>
              <a:rPr lang="en"/>
              <a:t>Revise software and processes to allow students who have not legally changed their name and genders to easily have a preferred first name and gender on course and grade rosters, online directory listings, identification cards, and other institutional records and documents. Otherwise students may be outed. This is an issue of privacy and safety</a:t>
            </a:r>
          </a:p>
          <a:p>
            <a:pPr marL="457200" lvl="0" indent="-228600">
              <a:spcBef>
                <a:spcPts val="0"/>
              </a:spcBef>
              <a:buChar char="-"/>
            </a:pPr>
            <a:r>
              <a:rPr lang="en"/>
              <a:t>When working with vendors, ask about how this impacts various communities, including LGBTQ+. Is there a column for x, y, z? Is it on their roadmap? We have purchasing power!  </a:t>
            </a:r>
          </a:p>
          <a:p>
            <a:pPr lvl="0">
              <a:spcBef>
                <a:spcPts val="0"/>
              </a:spcBef>
              <a:buNone/>
            </a:pPr>
            <a:endParaRPr/>
          </a:p>
          <a:p>
            <a:pPr lvl="0">
              <a:spcBef>
                <a:spcPts val="0"/>
              </a:spcBef>
              <a:buNone/>
            </a:pPr>
            <a:r>
              <a:rPr lang="en"/>
              <a:t>DATA GOVERNANCE - audience manages data for the school; their programming is what passes grades, name, gender, clubs, date of birth, etc.</a:t>
            </a:r>
          </a:p>
          <a:p>
            <a:pPr lvl="0" rtl="0">
              <a:spcBef>
                <a:spcPts val="0"/>
              </a:spcBef>
              <a:buNone/>
            </a:pPr>
            <a:r>
              <a:rPr lang="en"/>
              <a:t>Tracking </a:t>
            </a:r>
          </a:p>
          <a:p>
            <a:pPr marL="457200" lvl="0" indent="-228600" rtl="0">
              <a:spcBef>
                <a:spcPts val="0"/>
              </a:spcBef>
              <a:buChar char="-"/>
            </a:pPr>
            <a:r>
              <a:rPr lang="en"/>
              <a:t>Important for: visibility &amp; validation, academic outcomes/student success</a:t>
            </a:r>
          </a:p>
          <a:p>
            <a:pPr marL="457200" lvl="0" indent="-228600" rtl="0">
              <a:spcBef>
                <a:spcPts val="0"/>
              </a:spcBef>
              <a:buChar char="-"/>
            </a:pPr>
            <a:r>
              <a:rPr lang="en"/>
              <a:t>What populations of individuals may track their gender identity (prospects, applicants, students, alumni, etc.)?</a:t>
            </a:r>
          </a:p>
          <a:p>
            <a:pPr marL="457200" lvl="0" indent="-228600" rtl="0">
              <a:spcBef>
                <a:spcPts val="0"/>
              </a:spcBef>
              <a:buChar char="-"/>
            </a:pPr>
            <a:r>
              <a:rPr lang="en"/>
              <a:t>Do you have data governance rules regarding how the data may be used? Should be same rules that guides race/ethnicity</a:t>
            </a:r>
          </a:p>
          <a:p>
            <a:pPr marL="457200" lvl="0" indent="-228600" rtl="0">
              <a:spcBef>
                <a:spcPts val="0"/>
              </a:spcBef>
              <a:buChar char="-"/>
            </a:pPr>
            <a:r>
              <a:rPr lang="en"/>
              <a:t>How are you helping other offices set up their structure to enable them to track students </a:t>
            </a:r>
          </a:p>
          <a:p>
            <a:pPr lvl="0">
              <a:spcBef>
                <a:spcPts val="0"/>
              </a:spcBef>
              <a:buNone/>
            </a:pPr>
            <a:endParaRPr/>
          </a:p>
          <a:p>
            <a:pPr lvl="0">
              <a:spcBef>
                <a:spcPts val="0"/>
              </a:spcBef>
              <a:buNone/>
            </a:pPr>
            <a:r>
              <a:rPr lang="en"/>
              <a:t>Confidentiality</a:t>
            </a:r>
          </a:p>
          <a:p>
            <a:pPr marL="457200" lvl="0" indent="-228600" rtl="0">
              <a:spcBef>
                <a:spcPts val="0"/>
              </a:spcBef>
              <a:buChar char="-"/>
            </a:pPr>
            <a:r>
              <a:rPr lang="en"/>
              <a:t>Important for: dignity &amp; respect, privacy, safety</a:t>
            </a:r>
          </a:p>
          <a:p>
            <a:pPr marL="457200" lvl="0" indent="-228600" rtl="0">
              <a:spcBef>
                <a:spcPts val="0"/>
              </a:spcBef>
              <a:buChar char="-"/>
            </a:pPr>
            <a:r>
              <a:rPr lang="en"/>
              <a:t>We have historic issues with people sharing information about gender identity (housing, mail, etc.) </a:t>
            </a:r>
          </a:p>
          <a:p>
            <a:pPr marL="457200" lvl="0" indent="-228600" rtl="0">
              <a:spcBef>
                <a:spcPts val="0"/>
              </a:spcBef>
              <a:buChar char="-"/>
            </a:pPr>
            <a:r>
              <a:rPr lang="en"/>
              <a:t>Who maintains the information for these individuals (individual, identified employees, external system)?</a:t>
            </a:r>
          </a:p>
          <a:p>
            <a:pPr marL="457200" lvl="0" indent="-228600" rtl="0">
              <a:spcBef>
                <a:spcPts val="0"/>
              </a:spcBef>
              <a:buChar char="-"/>
            </a:pPr>
            <a:r>
              <a:rPr lang="en"/>
              <a:t>Remember: HIPPA, FERPA</a:t>
            </a:r>
          </a:p>
          <a:p>
            <a:pPr marL="457200" lvl="0" indent="-228600" rtl="0">
              <a:spcBef>
                <a:spcPts val="0"/>
              </a:spcBef>
              <a:buChar char="-"/>
            </a:pPr>
            <a:r>
              <a:rPr lang="en"/>
              <a:t>Do you restrict who has access to this information? Should only be shared with necessary administrators and authorities if required by policy or law and should be kept private in all other cases</a:t>
            </a:r>
          </a:p>
          <a:p>
            <a:pPr marL="457200" lvl="0" indent="-228600" rtl="0">
              <a:spcBef>
                <a:spcPts val="0"/>
              </a:spcBef>
              <a:buChar char="-"/>
            </a:pPr>
            <a:r>
              <a:rPr lang="en"/>
              <a:t>Similar to students with disabilities, this information needs to be available to very few people</a:t>
            </a:r>
          </a:p>
          <a:p>
            <a:pPr marL="457200" lvl="0" indent="-228600" rtl="0">
              <a:spcBef>
                <a:spcPts val="0"/>
              </a:spcBef>
              <a:buChar char="-"/>
            </a:pPr>
            <a:r>
              <a:rPr lang="en"/>
              <a:t>Who needs to know/see (permissions), training &amp; education</a:t>
            </a:r>
          </a:p>
          <a:p>
            <a:pPr lvl="0">
              <a:spcBef>
                <a:spcPts val="0"/>
              </a:spcBef>
              <a:buNone/>
            </a:pPr>
            <a:endParaRPr/>
          </a:p>
          <a:p>
            <a:pPr lvl="0">
              <a:spcBef>
                <a:spcPts val="0"/>
              </a:spcBef>
              <a:buNone/>
            </a:pPr>
            <a:r>
              <a:rPr lang="en"/>
              <a:t>Communicating</a:t>
            </a:r>
          </a:p>
          <a:p>
            <a:pPr marL="457200" lvl="0" indent="-228600" rtl="0">
              <a:spcBef>
                <a:spcPts val="0"/>
              </a:spcBef>
              <a:buChar char="-"/>
            </a:pPr>
            <a:r>
              <a:rPr lang="en"/>
              <a:t>Continuing students may not be aware of the ability to update this information</a:t>
            </a:r>
          </a:p>
          <a:p>
            <a:pPr marL="457200" lvl="0" indent="-228600">
              <a:spcBef>
                <a:spcPts val="0"/>
              </a:spcBef>
              <a:buChar char="-"/>
            </a:pPr>
            <a:r>
              <a:rPr lang="en"/>
              <a:t>Share relevant policies and procedures; how this information will be governed</a:t>
            </a:r>
          </a:p>
          <a:p>
            <a:pPr lvl="0">
              <a:spcBef>
                <a:spcPts val="0"/>
              </a:spcBef>
              <a:buNone/>
            </a:pPr>
            <a:endParaRPr/>
          </a:p>
          <a:p>
            <a:pPr lvl="0">
              <a:spcBef>
                <a:spcPts val="0"/>
              </a:spcBef>
              <a:buNone/>
            </a:pPr>
            <a:r>
              <a:rPr lang="en"/>
              <a:t>Reporting</a:t>
            </a:r>
          </a:p>
          <a:p>
            <a:pPr marL="457200" lvl="0" indent="-228600" rtl="0">
              <a:spcBef>
                <a:spcPts val="0"/>
              </a:spcBef>
              <a:buChar char="-"/>
            </a:pPr>
            <a:r>
              <a:rPr lang="en"/>
              <a:t>Demographic data is gathered and reported, including gender data</a:t>
            </a:r>
          </a:p>
          <a:p>
            <a:pPr marL="457200" lvl="0" indent="-228600">
              <a:spcBef>
                <a:spcPts val="0"/>
              </a:spcBef>
              <a:buChar char="-"/>
            </a:pPr>
            <a:r>
              <a:rPr lang="en"/>
              <a:t>Ratio reporting: IPEDs-might have this on their website</a:t>
            </a:r>
          </a:p>
          <a:p>
            <a:pPr lvl="0">
              <a:spcBef>
                <a:spcPts val="0"/>
              </a:spcBef>
              <a:buNone/>
            </a:pPr>
            <a:endParaRPr/>
          </a:p>
        </p:txBody>
      </p:sp>
    </p:spTree>
    <p:extLst>
      <p:ext uri="{BB962C8B-B14F-4D97-AF65-F5344CB8AC3E}">
        <p14:creationId xmlns:p14="http://schemas.microsoft.com/office/powerpoint/2010/main" val="254572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Inquiring about sexual orientation and gender identity for all student applicants/registrants:</a:t>
            </a:r>
          </a:p>
          <a:p>
            <a:pPr marL="457200" lvl="0" indent="-228600">
              <a:spcBef>
                <a:spcPts val="0"/>
              </a:spcBef>
            </a:pPr>
            <a:r>
              <a:rPr lang="en" dirty="0"/>
              <a:t>Washington State Community and Technical College System</a:t>
            </a:r>
          </a:p>
          <a:p>
            <a:pPr lvl="0">
              <a:spcBef>
                <a:spcPts val="0"/>
              </a:spcBef>
              <a:buNone/>
            </a:pPr>
            <a:endParaRPr dirty="0"/>
          </a:p>
          <a:p>
            <a:pPr lvl="0">
              <a:spcBef>
                <a:spcPts val="0"/>
              </a:spcBef>
              <a:buNone/>
            </a:pPr>
            <a:r>
              <a:rPr lang="en" dirty="0"/>
              <a:t>Application, identification...chosen name policies, student surveys with SO &amp; GI included, allowing students to modify name in email, LMS, etc.</a:t>
            </a:r>
          </a:p>
          <a:p>
            <a:pPr lvl="0">
              <a:spcBef>
                <a:spcPts val="0"/>
              </a:spcBef>
              <a:buNone/>
            </a:pPr>
            <a:endParaRPr dirty="0"/>
          </a:p>
          <a:p>
            <a:pPr lvl="0">
              <a:spcBef>
                <a:spcPts val="0"/>
              </a:spcBef>
              <a:buNone/>
            </a:pPr>
            <a:r>
              <a:rPr lang="en" dirty="0"/>
              <a:t>NYS does not require SRS in order to modify gender marker on birth certificate or drivers license</a:t>
            </a:r>
          </a:p>
          <a:p>
            <a:pPr lvl="0">
              <a:spcBef>
                <a:spcPts val="0"/>
              </a:spcBef>
              <a:buNone/>
            </a:pPr>
            <a:endParaRPr dirty="0"/>
          </a:p>
          <a:p>
            <a:pPr lvl="0">
              <a:spcBef>
                <a:spcPts val="0"/>
              </a:spcBef>
              <a:buNone/>
            </a:pPr>
            <a:r>
              <a:rPr lang="en" dirty="0" smtClean="0"/>
              <a:t>SUNY Administration</a:t>
            </a:r>
            <a:endParaRPr lang="en" dirty="0"/>
          </a:p>
          <a:p>
            <a:pPr marL="457200" lvl="0" indent="-228600" rtl="0">
              <a:spcBef>
                <a:spcPts val="0"/>
              </a:spcBef>
              <a:buChar char="-"/>
            </a:pPr>
            <a:r>
              <a:rPr lang="en" dirty="0"/>
              <a:t>Adding gender identity option to SUNY Application</a:t>
            </a:r>
          </a:p>
          <a:p>
            <a:pPr marL="457200" lvl="0" indent="-228600" rtl="0">
              <a:spcBef>
                <a:spcPts val="0"/>
              </a:spcBef>
              <a:buChar char="-"/>
            </a:pPr>
            <a:r>
              <a:rPr lang="en" dirty="0"/>
              <a:t>Ask questions about gender identity in Student Information Survey and Student Opinion Survey</a:t>
            </a:r>
          </a:p>
          <a:p>
            <a:pPr lvl="0" rtl="0">
              <a:spcBef>
                <a:spcPts val="0"/>
              </a:spcBef>
              <a:buNone/>
            </a:pPr>
            <a:endParaRPr dirty="0"/>
          </a:p>
          <a:p>
            <a:pPr lvl="0" rtl="0">
              <a:spcBef>
                <a:spcPts val="0"/>
              </a:spcBef>
              <a:buNone/>
            </a:pPr>
            <a:r>
              <a:rPr lang="en" dirty="0"/>
              <a:t>University at Albany </a:t>
            </a:r>
          </a:p>
          <a:p>
            <a:pPr marL="457200" lvl="0" indent="-228600">
              <a:spcBef>
                <a:spcPts val="0"/>
              </a:spcBef>
              <a:buChar char="-"/>
            </a:pPr>
            <a:r>
              <a:rPr lang="en" dirty="0"/>
              <a:t>6 week survey</a:t>
            </a:r>
          </a:p>
        </p:txBody>
      </p:sp>
    </p:spTree>
    <p:extLst>
      <p:ext uri="{BB962C8B-B14F-4D97-AF65-F5344CB8AC3E}">
        <p14:creationId xmlns:p14="http://schemas.microsoft.com/office/powerpoint/2010/main" val="281470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05502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93922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dk2"/>
                </a:solidFill>
              </a:rPr>
              <a:t>‹#›</a:t>
            </a:fld>
            <a:endParaRPr lang="en">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endParaRPr lang="en"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Nazely.Kurkjian@suny.edu"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mailto:cdallaird@albany.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mpuspride.org/resources/an-institutional-responsibility-tracking-retention-academic-success-of-out-lgbt-student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www.aacrao.org/resources/trending-topics/gender-identity-expression" TargetMode="External"/><Relationship Id="rId5" Type="http://schemas.openxmlformats.org/officeDocument/2006/relationships/hyperlink" Target="https://www.glsen.org/sites/default/files/Trans%20Model%20Policy.pdf" TargetMode="External"/><Relationship Id="rId4" Type="http://schemas.openxmlformats.org/officeDocument/2006/relationships/hyperlink" Target="https://pdfs.semanticscholar.org/e901/9667eef7e2b8098b2dc411de50afd0496886.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311700" y="1065752"/>
            <a:ext cx="8222100" cy="1537499"/>
          </a:xfrm>
          <a:prstGeom prst="rect">
            <a:avLst/>
          </a:prstGeom>
          <a:ln>
            <a:noFill/>
          </a:ln>
        </p:spPr>
        <p:txBody>
          <a:bodyPr lIns="91425" tIns="91425" rIns="91425" bIns="91425" anchor="b" anchorCtr="0">
            <a:noAutofit/>
          </a:bodyPr>
          <a:lstStyle/>
          <a:p>
            <a:pPr lvl="0">
              <a:spcBef>
                <a:spcPts val="0"/>
              </a:spcBef>
              <a:buNone/>
            </a:pPr>
            <a:r>
              <a:rPr lang="en">
                <a:solidFill>
                  <a:srgbClr val="FF00FF"/>
                </a:solidFill>
              </a:rPr>
              <a:t>LGBTQ+</a:t>
            </a:r>
            <a:r>
              <a:rPr lang="en"/>
              <a:t> Data Collection &amp; Storage Practices</a:t>
            </a:r>
          </a:p>
        </p:txBody>
      </p:sp>
      <p:sp>
        <p:nvSpPr>
          <p:cNvPr id="86" name="Shape 86"/>
          <p:cNvSpPr txBox="1">
            <a:spLocks noGrp="1"/>
          </p:cNvSpPr>
          <p:nvPr>
            <p:ph type="subTitle" idx="1"/>
          </p:nvPr>
        </p:nvSpPr>
        <p:spPr>
          <a:xfrm>
            <a:off x="311700" y="2834125"/>
            <a:ext cx="8520600" cy="1141200"/>
          </a:xfrm>
          <a:prstGeom prst="rect">
            <a:avLst/>
          </a:prstGeom>
        </p:spPr>
        <p:txBody>
          <a:bodyPr lIns="91425" tIns="91425" rIns="91425" bIns="91425" anchor="t" anchorCtr="0">
            <a:noAutofit/>
          </a:bodyPr>
          <a:lstStyle/>
          <a:p>
            <a:pPr lvl="0">
              <a:spcBef>
                <a:spcPts val="0"/>
              </a:spcBef>
              <a:buNone/>
            </a:pPr>
            <a:r>
              <a:rPr lang="en"/>
              <a:t>Nazely Kurkjian, She/Hers, SUNY System Administration</a:t>
            </a:r>
          </a:p>
          <a:p>
            <a:pPr lvl="0">
              <a:spcBef>
                <a:spcPts val="0"/>
              </a:spcBef>
              <a:buNone/>
            </a:pPr>
            <a:r>
              <a:rPr lang="en"/>
              <a:t>Courtney D’Allaird, They/Them, University at Albany</a:t>
            </a:r>
          </a:p>
        </p:txBody>
      </p:sp>
      <p:pic>
        <p:nvPicPr>
          <p:cNvPr id="87" name="Shape 87" title="Rainbow"/>
          <p:cNvPicPr preferRelativeResize="0"/>
          <p:nvPr/>
        </p:nvPicPr>
        <p:blipFill>
          <a:blip r:embed="rId3">
            <a:alphaModFix/>
          </a:blip>
          <a:stretch>
            <a:fillRect/>
          </a:stretch>
        </p:blipFill>
        <p:spPr>
          <a:xfrm>
            <a:off x="6692725" y="2910650"/>
            <a:ext cx="2451275" cy="22328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t>More Than Words</a:t>
            </a:r>
          </a:p>
        </p:txBody>
      </p:sp>
      <p:sp>
        <p:nvSpPr>
          <p:cNvPr id="93" name="Shape 93"/>
          <p:cNvSpPr txBox="1">
            <a:spLocks noGrp="1"/>
          </p:cNvSpPr>
          <p:nvPr>
            <p:ph type="body" idx="1"/>
          </p:nvPr>
        </p:nvSpPr>
        <p:spPr>
          <a:xfrm>
            <a:off x="311700" y="1096575"/>
            <a:ext cx="8520600" cy="3339000"/>
          </a:xfrm>
          <a:prstGeom prst="rect">
            <a:avLst/>
          </a:prstGeom>
        </p:spPr>
        <p:txBody>
          <a:bodyPr lIns="91425" tIns="91425" rIns="91425" bIns="91425" anchor="t" anchorCtr="0">
            <a:noAutofit/>
          </a:bodyPr>
          <a:lstStyle/>
          <a:p>
            <a:pPr lvl="0" rtl="0">
              <a:spcBef>
                <a:spcPts val="0"/>
              </a:spcBef>
              <a:buNone/>
            </a:pPr>
            <a:r>
              <a:rPr lang="en" sz="2400">
                <a:solidFill>
                  <a:srgbClr val="595959"/>
                </a:solidFill>
                <a:latin typeface="Arial"/>
                <a:ea typeface="Arial"/>
                <a:cs typeface="Arial"/>
                <a:sym typeface="Arial"/>
              </a:rPr>
              <a:t>LGBTQ+ means</a:t>
            </a:r>
          </a:p>
          <a:p>
            <a:pPr lvl="0" rtl="0">
              <a:spcBef>
                <a:spcPts val="0"/>
              </a:spcBef>
              <a:buNone/>
            </a:pPr>
            <a:r>
              <a:rPr lang="en" sz="2000">
                <a:solidFill>
                  <a:srgbClr val="595959"/>
                </a:solidFill>
                <a:latin typeface="Arial"/>
                <a:ea typeface="Arial"/>
                <a:cs typeface="Arial"/>
                <a:sym typeface="Arial"/>
              </a:rPr>
              <a:t>Lesbian, Gay, Bisexual, Transgender, Queer and Questioning…..</a:t>
            </a:r>
          </a:p>
          <a:p>
            <a:pPr lvl="0" rtl="0">
              <a:spcBef>
                <a:spcPts val="0"/>
              </a:spcBef>
              <a:buNone/>
            </a:pPr>
            <a:r>
              <a:rPr lang="en" sz="2000">
                <a:solidFill>
                  <a:srgbClr val="595959"/>
                </a:solidFill>
                <a:latin typeface="Arial"/>
                <a:ea typeface="Arial"/>
                <a:cs typeface="Arial"/>
                <a:sym typeface="Arial"/>
              </a:rPr>
              <a:t>+ = There are many identities within and beyond this limited acronym</a:t>
            </a:r>
          </a:p>
          <a:p>
            <a:pPr lvl="0" rtl="0">
              <a:spcBef>
                <a:spcPts val="0"/>
              </a:spcBef>
              <a:buNone/>
            </a:pPr>
            <a:endParaRPr sz="2000">
              <a:solidFill>
                <a:srgbClr val="595959"/>
              </a:solidFill>
              <a:latin typeface="Arial"/>
              <a:ea typeface="Arial"/>
              <a:cs typeface="Arial"/>
              <a:sym typeface="Arial"/>
            </a:endParaRPr>
          </a:p>
          <a:p>
            <a:pPr lvl="0" rtl="0">
              <a:spcBef>
                <a:spcPts val="0"/>
              </a:spcBef>
              <a:buNone/>
            </a:pPr>
            <a:r>
              <a:rPr lang="en" sz="2000">
                <a:solidFill>
                  <a:srgbClr val="595959"/>
                </a:solidFill>
                <a:latin typeface="Arial"/>
                <a:ea typeface="Arial"/>
                <a:cs typeface="Arial"/>
                <a:sym typeface="Arial"/>
              </a:rPr>
              <a:t>Pan, Omni, Ambi, Demi, Asexual, Gender Queer, Non Binary…etc.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t>Introduction</a:t>
            </a:r>
          </a:p>
        </p:txBody>
      </p:sp>
      <p:sp>
        <p:nvSpPr>
          <p:cNvPr id="99" name="Shape 99"/>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sz="2000"/>
              <a:t>Increase in awareness</a:t>
            </a:r>
          </a:p>
          <a:p>
            <a:pPr lvl="0">
              <a:spcBef>
                <a:spcPts val="0"/>
              </a:spcBef>
              <a:buNone/>
            </a:pPr>
            <a:r>
              <a:rPr lang="en" sz="2000"/>
              <a:t>Increase in students openly identifying as LGBTQ+</a:t>
            </a:r>
          </a:p>
          <a:p>
            <a:pPr lvl="0">
              <a:spcBef>
                <a:spcPts val="0"/>
              </a:spcBef>
              <a:buNone/>
            </a:pPr>
            <a:r>
              <a:rPr lang="en" sz="2000"/>
              <a:t>Students are coming out at younger ages</a:t>
            </a:r>
          </a:p>
          <a:p>
            <a:pPr lvl="0">
              <a:spcBef>
                <a:spcPts val="0"/>
              </a:spcBef>
              <a:buNone/>
            </a:pPr>
            <a:r>
              <a:rPr lang="en" sz="2000"/>
              <a:t>Increase in legislation, policies protecting LGBTQ+</a:t>
            </a:r>
          </a:p>
          <a:p>
            <a:pPr lvl="0">
              <a:spcBef>
                <a:spcPts val="0"/>
              </a:spcBef>
              <a:buNone/>
            </a:pPr>
            <a:r>
              <a:rPr lang="en" sz="2000"/>
              <a:t>Campuses are increasingly including LGBTQ+ identities in data collection efforts</a:t>
            </a:r>
          </a:p>
        </p:txBody>
      </p:sp>
      <p:pic>
        <p:nvPicPr>
          <p:cNvPr id="100" name="Shape 100" descr="Animated people walking in SUNY Pride Parade" title="SUNY Pride Parade"/>
          <p:cNvPicPr preferRelativeResize="0"/>
          <p:nvPr/>
        </p:nvPicPr>
        <p:blipFill>
          <a:blip r:embed="rId3">
            <a:alphaModFix/>
          </a:blip>
          <a:stretch>
            <a:fillRect/>
          </a:stretch>
        </p:blipFill>
        <p:spPr>
          <a:xfrm>
            <a:off x="6004725" y="1229875"/>
            <a:ext cx="3091649" cy="176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t>What We Know</a:t>
            </a:r>
          </a:p>
        </p:txBody>
      </p:sp>
      <p:sp>
        <p:nvSpPr>
          <p:cNvPr id="106" name="Shape 106"/>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a:t>LGBTQ+ Identity is not tracked inclusively</a:t>
            </a:r>
          </a:p>
          <a:p>
            <a:pPr lvl="0">
              <a:spcBef>
                <a:spcPts val="0"/>
              </a:spcBef>
              <a:buNone/>
            </a:pPr>
            <a:r>
              <a:rPr lang="en"/>
              <a:t>	Inform completion/drop out rates</a:t>
            </a:r>
            <a:br>
              <a:rPr lang="en"/>
            </a:br>
            <a:r>
              <a:rPr lang="en"/>
              <a:t>	Provide students who identify with direct resources- targeted emails etc.</a:t>
            </a:r>
          </a:p>
          <a:p>
            <a:pPr lvl="0" rtl="0">
              <a:spcBef>
                <a:spcPts val="0"/>
              </a:spcBef>
              <a:buNone/>
            </a:pPr>
            <a:r>
              <a:rPr lang="en"/>
              <a:t>Transgender &amp; Gender Nonconforming Identities</a:t>
            </a:r>
          </a:p>
          <a:p>
            <a:pPr lvl="0" rtl="0">
              <a:spcBef>
                <a:spcPts val="0"/>
              </a:spcBef>
              <a:buNone/>
            </a:pPr>
            <a:r>
              <a:rPr lang="en"/>
              <a:t>	Experience higher levels of harassment and violence </a:t>
            </a:r>
            <a:br>
              <a:rPr lang="en"/>
            </a:br>
            <a:r>
              <a:rPr lang="en"/>
              <a:t>	Need access to basic resources: Bathrooms, Housing, Safety</a:t>
            </a:r>
            <a:br>
              <a:rPr lang="en"/>
            </a:br>
            <a:r>
              <a:rPr lang="en"/>
              <a:t>	Are more likely to be singled out</a:t>
            </a:r>
            <a:br>
              <a:rPr lang="en"/>
            </a:br>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241700" y="301925"/>
            <a:ext cx="8520600" cy="607800"/>
          </a:xfrm>
          <a:prstGeom prst="rect">
            <a:avLst/>
          </a:prstGeom>
        </p:spPr>
        <p:txBody>
          <a:bodyPr lIns="91425" tIns="91425" rIns="91425" bIns="91425" anchor="t" anchorCtr="0">
            <a:noAutofit/>
          </a:bodyPr>
          <a:lstStyle/>
          <a:p>
            <a:pPr lvl="0">
              <a:spcBef>
                <a:spcPts val="0"/>
              </a:spcBef>
              <a:buNone/>
            </a:pPr>
            <a:r>
              <a:rPr lang="en" b="1"/>
              <a:t>Support from Entry to Exit</a:t>
            </a:r>
          </a:p>
        </p:txBody>
      </p:sp>
      <p:sp>
        <p:nvSpPr>
          <p:cNvPr id="112" name="Shape 112"/>
          <p:cNvSpPr txBox="1">
            <a:spLocks noGrp="1"/>
          </p:cNvSpPr>
          <p:nvPr>
            <p:ph type="body" idx="1"/>
          </p:nvPr>
        </p:nvSpPr>
        <p:spPr>
          <a:xfrm>
            <a:off x="346700" y="964900"/>
            <a:ext cx="8520600" cy="3819600"/>
          </a:xfrm>
          <a:prstGeom prst="rect">
            <a:avLst/>
          </a:prstGeom>
        </p:spPr>
        <p:txBody>
          <a:bodyPr lIns="91425" tIns="91425" rIns="91425" bIns="91425" anchor="t" anchorCtr="0">
            <a:noAutofit/>
          </a:bodyPr>
          <a:lstStyle/>
          <a:p>
            <a:pPr lvl="0" rtl="0">
              <a:spcBef>
                <a:spcPts val="0"/>
              </a:spcBef>
              <a:spcAft>
                <a:spcPts val="0"/>
              </a:spcAft>
              <a:buNone/>
            </a:pPr>
            <a:r>
              <a:rPr lang="en" sz="2000"/>
              <a:t>Application</a:t>
            </a:r>
          </a:p>
          <a:p>
            <a:pPr lvl="0" rtl="0">
              <a:spcBef>
                <a:spcPts val="0"/>
              </a:spcBef>
              <a:spcAft>
                <a:spcPts val="0"/>
              </a:spcAft>
              <a:buNone/>
            </a:pPr>
            <a:r>
              <a:rPr lang="en" sz="2000"/>
              <a:t>Email</a:t>
            </a:r>
          </a:p>
          <a:p>
            <a:pPr lvl="0">
              <a:spcBef>
                <a:spcPts val="0"/>
              </a:spcBef>
              <a:spcAft>
                <a:spcPts val="0"/>
              </a:spcAft>
              <a:buNone/>
            </a:pPr>
            <a:r>
              <a:rPr lang="en" sz="2000"/>
              <a:t>Mail</a:t>
            </a:r>
          </a:p>
          <a:p>
            <a:pPr lvl="0" rtl="0">
              <a:spcBef>
                <a:spcPts val="0"/>
              </a:spcBef>
              <a:spcAft>
                <a:spcPts val="0"/>
              </a:spcAft>
              <a:buNone/>
            </a:pPr>
            <a:r>
              <a:rPr lang="en" sz="2000"/>
              <a:t>SIS/CRM - students &amp; employees</a:t>
            </a:r>
          </a:p>
          <a:p>
            <a:pPr lvl="0" rtl="0">
              <a:spcBef>
                <a:spcPts val="0"/>
              </a:spcBef>
              <a:spcAft>
                <a:spcPts val="0"/>
              </a:spcAft>
              <a:buNone/>
            </a:pPr>
            <a:r>
              <a:rPr lang="en" sz="2000"/>
              <a:t>Academic Technologies</a:t>
            </a:r>
          </a:p>
          <a:p>
            <a:pPr marL="457200" lvl="0" indent="-355600">
              <a:spcBef>
                <a:spcPts val="0"/>
              </a:spcBef>
              <a:spcAft>
                <a:spcPts val="0"/>
              </a:spcAft>
              <a:buSzPct val="100000"/>
              <a:buChar char="-"/>
            </a:pPr>
            <a:r>
              <a:rPr lang="en" sz="2000"/>
              <a:t>LMS/CMS - course rosters</a:t>
            </a:r>
          </a:p>
          <a:p>
            <a:pPr lvl="0" rtl="0">
              <a:spcBef>
                <a:spcPts val="0"/>
              </a:spcBef>
              <a:spcAft>
                <a:spcPts val="0"/>
              </a:spcAft>
              <a:buNone/>
            </a:pPr>
            <a:r>
              <a:rPr lang="en" sz="2000"/>
              <a:t>Identification cards</a:t>
            </a:r>
          </a:p>
          <a:p>
            <a:pPr lvl="0" rtl="0">
              <a:spcBef>
                <a:spcPts val="0"/>
              </a:spcBef>
              <a:spcAft>
                <a:spcPts val="0"/>
              </a:spcAft>
              <a:buNone/>
            </a:pPr>
            <a:r>
              <a:rPr lang="en" sz="2000"/>
              <a:t>Co-curricular Technologies</a:t>
            </a:r>
          </a:p>
          <a:p>
            <a:pPr lvl="0" rtl="0">
              <a:spcBef>
                <a:spcPts val="0"/>
              </a:spcBef>
              <a:spcAft>
                <a:spcPts val="0"/>
              </a:spcAft>
              <a:buNone/>
            </a:pPr>
            <a:r>
              <a:rPr lang="en" sz="2000"/>
              <a:t>Other portals (health, housing, etc.)</a:t>
            </a:r>
          </a:p>
          <a:p>
            <a:pPr lvl="0">
              <a:spcBef>
                <a:spcPts val="0"/>
              </a:spcBef>
              <a:spcAft>
                <a:spcPts val="0"/>
              </a:spcAft>
              <a:buNone/>
            </a:pPr>
            <a:r>
              <a:rPr lang="en" sz="2000"/>
              <a:t>Graduation - diplomas</a:t>
            </a:r>
          </a:p>
        </p:txBody>
      </p:sp>
      <p:pic>
        <p:nvPicPr>
          <p:cNvPr id="113" name="Shape 113" title="Email icon"/>
          <p:cNvPicPr preferRelativeResize="0"/>
          <p:nvPr/>
        </p:nvPicPr>
        <p:blipFill>
          <a:blip r:embed="rId3">
            <a:alphaModFix/>
          </a:blip>
          <a:stretch>
            <a:fillRect/>
          </a:stretch>
        </p:blipFill>
        <p:spPr>
          <a:xfrm>
            <a:off x="7503200" y="454925"/>
            <a:ext cx="1125750" cy="1125750"/>
          </a:xfrm>
          <a:prstGeom prst="rect">
            <a:avLst/>
          </a:prstGeom>
          <a:noFill/>
          <a:ln>
            <a:noFill/>
          </a:ln>
        </p:spPr>
      </p:pic>
      <p:pic>
        <p:nvPicPr>
          <p:cNvPr id="114" name="Shape 114" title="Graduation cap"/>
          <p:cNvPicPr preferRelativeResize="0"/>
          <p:nvPr/>
        </p:nvPicPr>
        <p:blipFill>
          <a:blip r:embed="rId4">
            <a:alphaModFix/>
          </a:blip>
          <a:stretch>
            <a:fillRect/>
          </a:stretch>
        </p:blipFill>
        <p:spPr>
          <a:xfrm>
            <a:off x="4975487" y="3045025"/>
            <a:ext cx="1987324" cy="2401374"/>
          </a:xfrm>
          <a:prstGeom prst="rect">
            <a:avLst/>
          </a:prstGeom>
          <a:noFill/>
          <a:ln>
            <a:noFill/>
          </a:ln>
        </p:spPr>
      </p:pic>
      <p:pic>
        <p:nvPicPr>
          <p:cNvPr id="115" name="Shape 115" descr="E-learning course" title="Learning Management System"/>
          <p:cNvPicPr preferRelativeResize="0"/>
          <p:nvPr/>
        </p:nvPicPr>
        <p:blipFill>
          <a:blip r:embed="rId5">
            <a:alphaModFix/>
          </a:blip>
          <a:stretch>
            <a:fillRect/>
          </a:stretch>
        </p:blipFill>
        <p:spPr>
          <a:xfrm>
            <a:off x="5813349" y="1636499"/>
            <a:ext cx="2592300" cy="19456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t>Key Issues</a:t>
            </a:r>
          </a:p>
        </p:txBody>
      </p:sp>
      <p:sp>
        <p:nvSpPr>
          <p:cNvPr id="121" name="Shape 121"/>
          <p:cNvSpPr txBox="1">
            <a:spLocks noGrp="1"/>
          </p:cNvSpPr>
          <p:nvPr>
            <p:ph type="body" idx="1"/>
          </p:nvPr>
        </p:nvSpPr>
        <p:spPr>
          <a:xfrm>
            <a:off x="574150" y="1229875"/>
            <a:ext cx="8258100" cy="3411000"/>
          </a:xfrm>
          <a:prstGeom prst="rect">
            <a:avLst/>
          </a:prstGeom>
        </p:spPr>
        <p:txBody>
          <a:bodyPr lIns="91425" tIns="91425" rIns="91425" bIns="91425" anchor="t" anchorCtr="0">
            <a:noAutofit/>
          </a:bodyPr>
          <a:lstStyle/>
          <a:p>
            <a:pPr lvl="0">
              <a:spcBef>
                <a:spcPts val="0"/>
              </a:spcBef>
              <a:buNone/>
            </a:pPr>
            <a:r>
              <a:rPr lang="en" sz="2400"/>
              <a:t>Systems</a:t>
            </a:r>
          </a:p>
          <a:p>
            <a:pPr lvl="0">
              <a:spcBef>
                <a:spcPts val="0"/>
              </a:spcBef>
              <a:buNone/>
            </a:pPr>
            <a:r>
              <a:rPr lang="en" sz="2400"/>
              <a:t>Confidentiality</a:t>
            </a:r>
          </a:p>
          <a:p>
            <a:pPr lvl="0">
              <a:spcBef>
                <a:spcPts val="0"/>
              </a:spcBef>
              <a:buNone/>
            </a:pPr>
            <a:r>
              <a:rPr lang="en" sz="2400"/>
              <a:t>Tracking </a:t>
            </a:r>
          </a:p>
          <a:p>
            <a:pPr lvl="0">
              <a:spcBef>
                <a:spcPts val="0"/>
              </a:spcBef>
              <a:buNone/>
            </a:pPr>
            <a:r>
              <a:rPr lang="en" sz="2400"/>
              <a:t>Communicating</a:t>
            </a:r>
          </a:p>
          <a:p>
            <a:pPr lvl="0">
              <a:spcBef>
                <a:spcPts val="0"/>
              </a:spcBef>
              <a:buNone/>
            </a:pPr>
            <a:r>
              <a:rPr lang="en" sz="2400"/>
              <a:t>Reporting</a:t>
            </a:r>
          </a:p>
          <a:p>
            <a:pPr lvl="0">
              <a:spcBef>
                <a:spcPts val="0"/>
              </a:spcBef>
              <a:buNone/>
            </a:pPr>
            <a:endParaRPr sz="2400"/>
          </a:p>
          <a:p>
            <a:pPr lvl="0">
              <a:spcBef>
                <a:spcPts val="0"/>
              </a:spcBef>
              <a:buNone/>
            </a:pPr>
            <a:endParaRPr/>
          </a:p>
        </p:txBody>
      </p:sp>
      <p:pic>
        <p:nvPicPr>
          <p:cNvPr id="122" name="Shape 122" descr="Technology, Information, Digital, Business, Modern" title="Icons"/>
          <p:cNvPicPr preferRelativeResize="0"/>
          <p:nvPr/>
        </p:nvPicPr>
        <p:blipFill>
          <a:blip r:embed="rId3">
            <a:alphaModFix amt="95000"/>
          </a:blip>
          <a:stretch>
            <a:fillRect/>
          </a:stretch>
        </p:blipFill>
        <p:spPr>
          <a:xfrm>
            <a:off x="2861799" y="1092500"/>
            <a:ext cx="5236375" cy="2778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t>What are other campuses doing?</a:t>
            </a:r>
          </a:p>
        </p:txBody>
      </p:sp>
      <p:sp>
        <p:nvSpPr>
          <p:cNvPr id="128" name="Shape 128"/>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rtl="0">
              <a:spcBef>
                <a:spcPts val="0"/>
              </a:spcBef>
              <a:buNone/>
            </a:pPr>
            <a:r>
              <a:rPr lang="en" sz="3000"/>
              <a:t>Nationally</a:t>
            </a:r>
          </a:p>
          <a:p>
            <a:pPr lvl="0" rtl="0">
              <a:spcBef>
                <a:spcPts val="0"/>
              </a:spcBef>
              <a:buNone/>
            </a:pPr>
            <a:r>
              <a:rPr lang="en" sz="3000"/>
              <a:t>NY State </a:t>
            </a:r>
          </a:p>
          <a:p>
            <a:pPr lvl="0" rtl="0">
              <a:spcBef>
                <a:spcPts val="0"/>
              </a:spcBef>
              <a:buNone/>
            </a:pPr>
            <a:r>
              <a:rPr lang="en" sz="3000"/>
              <a:t>SUNY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a:t>Contact Information</a:t>
            </a:r>
          </a:p>
        </p:txBody>
      </p:sp>
      <p:sp>
        <p:nvSpPr>
          <p:cNvPr id="134" name="Shape 134"/>
          <p:cNvSpPr txBox="1">
            <a:spLocks noGrp="1"/>
          </p:cNvSpPr>
          <p:nvPr>
            <p:ph type="body" idx="1"/>
          </p:nvPr>
        </p:nvSpPr>
        <p:spPr>
          <a:xfrm>
            <a:off x="311700" y="1017800"/>
            <a:ext cx="8520600" cy="3875700"/>
          </a:xfrm>
          <a:prstGeom prst="rect">
            <a:avLst/>
          </a:prstGeom>
        </p:spPr>
        <p:txBody>
          <a:bodyPr lIns="91425" tIns="91425" rIns="91425" bIns="91425" anchor="t" anchorCtr="0">
            <a:noAutofit/>
          </a:bodyPr>
          <a:lstStyle/>
          <a:p>
            <a:pPr lvl="0">
              <a:spcBef>
                <a:spcPts val="0"/>
              </a:spcBef>
              <a:spcAft>
                <a:spcPts val="0"/>
              </a:spcAft>
              <a:buNone/>
            </a:pPr>
            <a:r>
              <a:rPr lang="en" b="1"/>
              <a:t>Nazely Kurkjian</a:t>
            </a:r>
            <a:r>
              <a:rPr lang="en"/>
              <a:t>	</a:t>
            </a:r>
          </a:p>
          <a:p>
            <a:pPr lvl="0" rtl="0">
              <a:spcBef>
                <a:spcPts val="0"/>
              </a:spcBef>
              <a:spcAft>
                <a:spcPts val="0"/>
              </a:spcAft>
              <a:buNone/>
            </a:pPr>
            <a:r>
              <a:rPr lang="en"/>
              <a:t>Coordinator of Disability, Diversity &amp; Nontraditional Student Services</a:t>
            </a:r>
          </a:p>
          <a:p>
            <a:pPr lvl="0">
              <a:spcBef>
                <a:spcPts val="0"/>
              </a:spcBef>
              <a:spcAft>
                <a:spcPts val="0"/>
              </a:spcAft>
              <a:buNone/>
            </a:pPr>
            <a:r>
              <a:rPr lang="en"/>
              <a:t>Office of University Life</a:t>
            </a:r>
          </a:p>
          <a:p>
            <a:pPr lvl="0" rtl="0">
              <a:spcBef>
                <a:spcPts val="0"/>
              </a:spcBef>
              <a:spcAft>
                <a:spcPts val="0"/>
              </a:spcAft>
              <a:buNone/>
            </a:pPr>
            <a:r>
              <a:rPr lang="en"/>
              <a:t>SUNY System Administration</a:t>
            </a:r>
          </a:p>
          <a:p>
            <a:pPr lvl="0" rtl="0">
              <a:spcBef>
                <a:spcPts val="0"/>
              </a:spcBef>
              <a:spcAft>
                <a:spcPts val="0"/>
              </a:spcAft>
              <a:buNone/>
            </a:pPr>
            <a:r>
              <a:rPr lang="en" u="sng">
                <a:solidFill>
                  <a:schemeClr val="accent5"/>
                </a:solidFill>
                <a:hlinkClick r:id="rId3"/>
              </a:rPr>
              <a:t>Nazely.Kurkjian@suny.edu</a:t>
            </a:r>
            <a:r>
              <a:rPr lang="en"/>
              <a:t> </a:t>
            </a:r>
          </a:p>
          <a:p>
            <a:pPr lvl="0" rtl="0">
              <a:spcBef>
                <a:spcPts val="0"/>
              </a:spcBef>
              <a:spcAft>
                <a:spcPts val="0"/>
              </a:spcAft>
              <a:buNone/>
            </a:pPr>
            <a:endParaRPr sz="900"/>
          </a:p>
          <a:p>
            <a:pPr lvl="0">
              <a:spcBef>
                <a:spcPts val="0"/>
              </a:spcBef>
              <a:spcAft>
                <a:spcPts val="0"/>
              </a:spcAft>
              <a:buNone/>
            </a:pPr>
            <a:r>
              <a:rPr lang="en" b="1"/>
              <a:t>Courtney D’Allaird</a:t>
            </a:r>
            <a:r>
              <a:rPr lang="en"/>
              <a:t>		</a:t>
            </a:r>
          </a:p>
          <a:p>
            <a:pPr lvl="0">
              <a:spcBef>
                <a:spcPts val="0"/>
              </a:spcBef>
              <a:spcAft>
                <a:spcPts val="0"/>
              </a:spcAft>
              <a:buNone/>
            </a:pPr>
            <a:r>
              <a:rPr lang="en"/>
              <a:t>Assistant Director</a:t>
            </a:r>
          </a:p>
          <a:p>
            <a:pPr lvl="0">
              <a:spcBef>
                <a:spcPts val="0"/>
              </a:spcBef>
              <a:spcAft>
                <a:spcPts val="0"/>
              </a:spcAft>
              <a:buNone/>
            </a:pPr>
            <a:r>
              <a:rPr lang="en"/>
              <a:t>Coordinator, Gender &amp; Sexuality Resource Center</a:t>
            </a:r>
          </a:p>
          <a:p>
            <a:pPr lvl="0">
              <a:spcBef>
                <a:spcPts val="0"/>
              </a:spcBef>
              <a:spcAft>
                <a:spcPts val="0"/>
              </a:spcAft>
              <a:buNone/>
            </a:pPr>
            <a:r>
              <a:rPr lang="en"/>
              <a:t>Office of Intercultural Student Engagement</a:t>
            </a:r>
          </a:p>
          <a:p>
            <a:pPr lvl="0" rtl="0">
              <a:spcBef>
                <a:spcPts val="0"/>
              </a:spcBef>
              <a:spcAft>
                <a:spcPts val="0"/>
              </a:spcAft>
              <a:buNone/>
            </a:pPr>
            <a:r>
              <a:rPr lang="en"/>
              <a:t>University at Albany</a:t>
            </a:r>
          </a:p>
          <a:p>
            <a:pPr lvl="0" rtl="0">
              <a:spcBef>
                <a:spcPts val="0"/>
              </a:spcBef>
              <a:spcAft>
                <a:spcPts val="0"/>
              </a:spcAft>
              <a:buNone/>
            </a:pPr>
            <a:r>
              <a:rPr lang="en" u="sng">
                <a:solidFill>
                  <a:schemeClr val="accent5"/>
                </a:solidFill>
                <a:hlinkClick r:id="rId4"/>
              </a:rPr>
              <a:t>cdallaird@albany.edu</a:t>
            </a:r>
            <a:r>
              <a:rPr lang="en"/>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spcBef>
                <a:spcPts val="0"/>
              </a:spcBef>
              <a:buNone/>
            </a:pPr>
            <a:r>
              <a:rPr lang="en" b="1"/>
              <a:t>Additional Resources</a:t>
            </a:r>
          </a:p>
        </p:txBody>
      </p:sp>
      <p:sp>
        <p:nvSpPr>
          <p:cNvPr id="140" name="Shape 140"/>
          <p:cNvSpPr txBox="1">
            <a:spLocks noGrp="1"/>
          </p:cNvSpPr>
          <p:nvPr>
            <p:ph type="body" idx="1"/>
          </p:nvPr>
        </p:nvSpPr>
        <p:spPr>
          <a:xfrm>
            <a:off x="311700" y="1229875"/>
            <a:ext cx="8520600" cy="33390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An Institutional Responsibility: Tracking Retention &amp; Academic Success out of LGBT Students</a:t>
            </a:r>
          </a:p>
          <a:p>
            <a:pPr lvl="0">
              <a:spcBef>
                <a:spcPts val="0"/>
              </a:spcBef>
              <a:buNone/>
            </a:pPr>
            <a:r>
              <a:rPr lang="en" u="sng">
                <a:solidFill>
                  <a:schemeClr val="hlink"/>
                </a:solidFill>
                <a:hlinkClick r:id="rId4"/>
              </a:rPr>
              <a:t>Recommendations of transgender students, staff, and faculty in the USA for improving college campuses</a:t>
            </a:r>
          </a:p>
          <a:p>
            <a:pPr lvl="0">
              <a:spcBef>
                <a:spcPts val="0"/>
              </a:spcBef>
              <a:buNone/>
            </a:pPr>
            <a:r>
              <a:rPr lang="en" u="sng">
                <a:solidFill>
                  <a:schemeClr val="hlink"/>
                </a:solidFill>
                <a:hlinkClick r:id="rId5"/>
              </a:rPr>
              <a:t>Model District Policy on Transgender and Gender Nonconforming Students</a:t>
            </a:r>
          </a:p>
          <a:p>
            <a:pPr lvl="0">
              <a:spcBef>
                <a:spcPts val="0"/>
              </a:spcBef>
              <a:buNone/>
            </a:pPr>
            <a:r>
              <a:rPr lang="en" u="sng">
                <a:solidFill>
                  <a:schemeClr val="hlink"/>
                </a:solidFill>
                <a:hlinkClick r:id="rId6"/>
              </a:rPr>
              <a:t>AACRAO Gender Identity/Expression in Higher Education</a:t>
            </a:r>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On-screen Show (16:9)</PresentationFormat>
  <Paragraphs>123</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Roboto</vt:lpstr>
      <vt:lpstr>Calibri</vt:lpstr>
      <vt:lpstr>Arial</vt:lpstr>
      <vt:lpstr>geometric</vt:lpstr>
      <vt:lpstr>LGBTQ+ Data Collection &amp; Storage Practices</vt:lpstr>
      <vt:lpstr>More Than Words</vt:lpstr>
      <vt:lpstr>Introduction</vt:lpstr>
      <vt:lpstr>What We Know</vt:lpstr>
      <vt:lpstr>Support from Entry to Exit</vt:lpstr>
      <vt:lpstr>Key Issues</vt:lpstr>
      <vt:lpstr>What are other campuses doing?</vt:lpstr>
      <vt:lpstr>Contact Information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 Data Collection &amp; Storage Practices</dc:title>
  <dc:creator>Kurkjian, Nazely</dc:creator>
  <cp:lastModifiedBy>Kurkjian, Nazely</cp:lastModifiedBy>
  <cp:revision>2</cp:revision>
  <dcterms:modified xsi:type="dcterms:W3CDTF">2017-06-23T13:50:19Z</dcterms:modified>
</cp:coreProperties>
</file>