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57" r:id="rId3"/>
    <p:sldId id="264" r:id="rId4"/>
    <p:sldId id="266" r:id="rId5"/>
    <p:sldId id="265" r:id="rId6"/>
    <p:sldId id="260" r:id="rId7"/>
    <p:sldId id="267" r:id="rId8"/>
    <p:sldId id="268" r:id="rId9"/>
    <p:sldId id="269" r:id="rId10"/>
    <p:sldId id="270" r:id="rId11"/>
    <p:sldId id="276" r:id="rId12"/>
    <p:sldId id="261" r:id="rId13"/>
    <p:sldId id="275" r:id="rId14"/>
    <p:sldId id="262" r:id="rId15"/>
    <p:sldId id="272" r:id="rId16"/>
    <p:sldId id="273" r:id="rId17"/>
    <p:sldId id="274" r:id="rId18"/>
    <p:sldId id="271" r:id="rId19"/>
    <p:sldId id="263" r:id="rId20"/>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7" autoAdjust="0"/>
    <p:restoredTop sz="84152" autoAdjust="0"/>
  </p:normalViewPr>
  <p:slideViewPr>
    <p:cSldViewPr snapToGrid="0" snapToObjects="1">
      <p:cViewPr varScale="1">
        <p:scale>
          <a:sx n="68" d="100"/>
          <a:sy n="68" d="100"/>
        </p:scale>
        <p:origin x="1248" y="60"/>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60145-8625-42F3-9F8E-99812A626F9C}" type="datetimeFigureOut">
              <a:rPr lang="en-US" smtClean="0"/>
              <a:t>6/30/2017</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E5E3E4-E9E6-4B7B-9CAA-8E1BA4BD29F9}" type="slidenum">
              <a:rPr lang="en-US" smtClean="0"/>
              <a:t>‹#›</a:t>
            </a:fld>
            <a:endParaRPr lang="en-US"/>
          </a:p>
        </p:txBody>
      </p:sp>
    </p:spTree>
    <p:extLst>
      <p:ext uri="{BB962C8B-B14F-4D97-AF65-F5344CB8AC3E}">
        <p14:creationId xmlns:p14="http://schemas.microsoft.com/office/powerpoint/2010/main" val="1861218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has helped to drive self service. Users are now able to install the software without admin.</a:t>
            </a:r>
            <a:r>
              <a:rPr lang="en-US" baseline="0" dirty="0" smtClean="0"/>
              <a:t> Students who receive a call about a program in software point users towards the program and show the customer how to use the program. This drives down costs, and improves efficiency. We can also pull reports through Service Now to figure out what programs have been </a:t>
            </a:r>
            <a:r>
              <a:rPr lang="en-US" baseline="0" dirty="0" err="1" smtClean="0"/>
              <a:t>isntaled</a:t>
            </a:r>
            <a:r>
              <a:rPr lang="en-US" baseline="0" dirty="0" smtClean="0"/>
              <a:t> recently, and package them in SCCM. </a:t>
            </a:r>
            <a:r>
              <a:rPr lang="en-US" baseline="0" dirty="0" smtClean="0">
                <a:sym typeface="Wingdings" panose="05000000000000000000" pitchFamily="2" charset="2"/>
              </a:rPr>
              <a:t> Skype and </a:t>
            </a:r>
            <a:r>
              <a:rPr lang="en-US" baseline="0" dirty="0" err="1" smtClean="0">
                <a:sym typeface="Wingdings" panose="05000000000000000000" pitchFamily="2" charset="2"/>
              </a:rPr>
              <a:t>Dymo</a:t>
            </a:r>
            <a:r>
              <a:rPr lang="en-US" baseline="0" dirty="0" smtClean="0">
                <a:sym typeface="Wingdings" panose="05000000000000000000" pitchFamily="2" charset="2"/>
              </a:rPr>
              <a:t> Label Maker</a:t>
            </a:r>
            <a:endParaRPr lang="en-US" dirty="0"/>
          </a:p>
        </p:txBody>
      </p:sp>
      <p:sp>
        <p:nvSpPr>
          <p:cNvPr id="4" name="Slide Number Placeholder 3"/>
          <p:cNvSpPr>
            <a:spLocks noGrp="1"/>
          </p:cNvSpPr>
          <p:nvPr>
            <p:ph type="sldNum" sz="quarter" idx="10"/>
          </p:nvPr>
        </p:nvSpPr>
        <p:spPr/>
        <p:txBody>
          <a:bodyPr/>
          <a:lstStyle/>
          <a:p>
            <a:fld id="{81E5E3E4-E9E6-4B7B-9CAA-8E1BA4BD29F9}" type="slidenum">
              <a:rPr lang="en-US" smtClean="0"/>
              <a:t>13</a:t>
            </a:fld>
            <a:endParaRPr lang="en-US"/>
          </a:p>
        </p:txBody>
      </p:sp>
    </p:spTree>
    <p:extLst>
      <p:ext uri="{BB962C8B-B14F-4D97-AF65-F5344CB8AC3E}">
        <p14:creationId xmlns:p14="http://schemas.microsoft.com/office/powerpoint/2010/main" val="2034772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scans</a:t>
            </a:r>
            <a:r>
              <a:rPr lang="en-US" baseline="0" dirty="0" smtClean="0"/>
              <a:t> and transfers take from 30-60 minutes and make it easy for technicians to transfer data. They are no longer searching for .</a:t>
            </a:r>
            <a:r>
              <a:rPr lang="en-US" baseline="0" dirty="0" err="1" smtClean="0"/>
              <a:t>pst</a:t>
            </a:r>
            <a:r>
              <a:rPr lang="en-US" baseline="0" dirty="0" smtClean="0"/>
              <a:t> files in 2 different locations, and don’t have to worry </a:t>
            </a:r>
            <a:r>
              <a:rPr lang="en-US" baseline="0" dirty="0" err="1" smtClean="0"/>
              <a:t>aout</a:t>
            </a:r>
            <a:r>
              <a:rPr lang="en-US" baseline="0" dirty="0" smtClean="0"/>
              <a:t> missing key information. Firefox and Chrome, and preferences </a:t>
            </a:r>
          </a:p>
          <a:p>
            <a:endParaRPr lang="en-US" baseline="0" dirty="0" smtClean="0"/>
          </a:p>
          <a:p>
            <a:r>
              <a:rPr lang="en-US" baseline="0" dirty="0" smtClean="0"/>
              <a:t>Hard drive can be removed or not</a:t>
            </a:r>
          </a:p>
          <a:p>
            <a:endParaRPr lang="en-US" baseline="0" dirty="0" smtClean="0"/>
          </a:p>
          <a:p>
            <a:r>
              <a:rPr lang="en-US" baseline="0" dirty="0" smtClean="0"/>
              <a:t>Students can easily transfer data </a:t>
            </a:r>
          </a:p>
          <a:p>
            <a:endParaRPr lang="en-US" baseline="0" dirty="0" smtClean="0"/>
          </a:p>
          <a:p>
            <a:r>
              <a:rPr lang="en-US" baseline="0" dirty="0" smtClean="0"/>
              <a:t>2 lines of actual code, rest are graphics </a:t>
            </a:r>
            <a:endParaRPr lang="en-US" dirty="0"/>
          </a:p>
        </p:txBody>
      </p:sp>
      <p:sp>
        <p:nvSpPr>
          <p:cNvPr id="4" name="Slide Number Placeholder 3"/>
          <p:cNvSpPr>
            <a:spLocks noGrp="1"/>
          </p:cNvSpPr>
          <p:nvPr>
            <p:ph type="sldNum" sz="quarter" idx="10"/>
          </p:nvPr>
        </p:nvSpPr>
        <p:spPr/>
        <p:txBody>
          <a:bodyPr/>
          <a:lstStyle/>
          <a:p>
            <a:fld id="{81E5E3E4-E9E6-4B7B-9CAA-8E1BA4BD29F9}" type="slidenum">
              <a:rPr lang="en-US" smtClean="0"/>
              <a:t>15</a:t>
            </a:fld>
            <a:endParaRPr lang="en-US"/>
          </a:p>
        </p:txBody>
      </p:sp>
    </p:spTree>
    <p:extLst>
      <p:ext uri="{BB962C8B-B14F-4D97-AF65-F5344CB8AC3E}">
        <p14:creationId xmlns:p14="http://schemas.microsoft.com/office/powerpoint/2010/main" val="813601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Tom</a:t>
            </a:r>
            <a:r>
              <a:rPr lang="en-US" baseline="0" dirty="0" smtClean="0"/>
              <a:t> has created a knowledge base article in SNOW and pushes out a campus notification to let the users know Windows 10 updates are coming out.as a campus communication </a:t>
            </a:r>
            <a:endParaRPr lang="en-US" dirty="0"/>
          </a:p>
        </p:txBody>
      </p:sp>
      <p:sp>
        <p:nvSpPr>
          <p:cNvPr id="4" name="Slide Number Placeholder 3"/>
          <p:cNvSpPr>
            <a:spLocks noGrp="1"/>
          </p:cNvSpPr>
          <p:nvPr>
            <p:ph type="sldNum" sz="quarter" idx="10"/>
          </p:nvPr>
        </p:nvSpPr>
        <p:spPr/>
        <p:txBody>
          <a:bodyPr/>
          <a:lstStyle/>
          <a:p>
            <a:fld id="{81E5E3E4-E9E6-4B7B-9CAA-8E1BA4BD29F9}" type="slidenum">
              <a:rPr lang="en-US" smtClean="0"/>
              <a:t>18</a:t>
            </a:fld>
            <a:endParaRPr lang="en-US"/>
          </a:p>
        </p:txBody>
      </p:sp>
    </p:spTree>
    <p:extLst>
      <p:ext uri="{BB962C8B-B14F-4D97-AF65-F5344CB8AC3E}">
        <p14:creationId xmlns:p14="http://schemas.microsoft.com/office/powerpoint/2010/main" val="326660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Tom and I can </a:t>
            </a:r>
            <a:endParaRPr lang="en-US" dirty="0"/>
          </a:p>
        </p:txBody>
      </p:sp>
      <p:sp>
        <p:nvSpPr>
          <p:cNvPr id="4" name="Slide Number Placeholder 3"/>
          <p:cNvSpPr>
            <a:spLocks noGrp="1"/>
          </p:cNvSpPr>
          <p:nvPr>
            <p:ph type="sldNum" sz="quarter" idx="10"/>
          </p:nvPr>
        </p:nvSpPr>
        <p:spPr/>
        <p:txBody>
          <a:bodyPr/>
          <a:lstStyle/>
          <a:p>
            <a:fld id="{81E5E3E4-E9E6-4B7B-9CAA-8E1BA4BD29F9}" type="slidenum">
              <a:rPr lang="en-US" smtClean="0"/>
              <a:t>19</a:t>
            </a:fld>
            <a:endParaRPr lang="en-US"/>
          </a:p>
        </p:txBody>
      </p:sp>
    </p:spTree>
    <p:extLst>
      <p:ext uri="{BB962C8B-B14F-4D97-AF65-F5344CB8AC3E}">
        <p14:creationId xmlns:p14="http://schemas.microsoft.com/office/powerpoint/2010/main" val="816376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86136C-BF9A-7743-A43D-39D177D45F68}"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43946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6136C-BF9A-7743-A43D-39D177D45F68}"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113741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6136C-BF9A-7743-A43D-39D177D45F68}"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185544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86136C-BF9A-7743-A43D-39D177D45F68}"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92021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86136C-BF9A-7743-A43D-39D177D45F68}"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1971997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86136C-BF9A-7743-A43D-39D177D45F68}" type="datetimeFigureOut">
              <a:rPr lang="en-US" smtClean="0"/>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124506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86136C-BF9A-7743-A43D-39D177D45F68}" type="datetimeFigureOut">
              <a:rPr lang="en-US" smtClean="0"/>
              <a:t>6/30/2017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64276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86136C-BF9A-7743-A43D-39D177D45F68}" type="datetimeFigureOut">
              <a:rPr lang="en-US" smtClean="0"/>
              <a:t>6/30/2017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108561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6136C-BF9A-7743-A43D-39D177D45F68}" type="datetimeFigureOut">
              <a:rPr lang="en-US" smtClean="0"/>
              <a:t>6/30/2017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97098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Edit Master text styles</a:t>
            </a:r>
          </a:p>
        </p:txBody>
      </p:sp>
      <p:sp>
        <p:nvSpPr>
          <p:cNvPr id="5" name="Date Placeholder 4"/>
          <p:cNvSpPr>
            <a:spLocks noGrp="1"/>
          </p:cNvSpPr>
          <p:nvPr>
            <p:ph type="dt" sz="half" idx="10"/>
          </p:nvPr>
        </p:nvSpPr>
        <p:spPr/>
        <p:txBody>
          <a:bodyPr/>
          <a:lstStyle/>
          <a:p>
            <a:fld id="{B086136C-BF9A-7743-A43D-39D177D45F68}" type="datetimeFigureOut">
              <a:rPr lang="en-US" smtClean="0"/>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54247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Edit Master text styles</a:t>
            </a:r>
          </a:p>
        </p:txBody>
      </p:sp>
      <p:sp>
        <p:nvSpPr>
          <p:cNvPr id="5" name="Date Placeholder 4"/>
          <p:cNvSpPr>
            <a:spLocks noGrp="1"/>
          </p:cNvSpPr>
          <p:nvPr>
            <p:ph type="dt" sz="half" idx="10"/>
          </p:nvPr>
        </p:nvSpPr>
        <p:spPr/>
        <p:txBody>
          <a:bodyPr/>
          <a:lstStyle/>
          <a:p>
            <a:fld id="{B086136C-BF9A-7743-A43D-39D177D45F68}" type="datetimeFigureOut">
              <a:rPr lang="en-US" smtClean="0"/>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42BE1-A1C9-4444-A26B-FE45C3DF19A8}" type="slidenum">
              <a:rPr lang="en-US" smtClean="0"/>
              <a:t>‹#›</a:t>
            </a:fld>
            <a:endParaRPr lang="en-US"/>
          </a:p>
        </p:txBody>
      </p:sp>
    </p:spTree>
    <p:extLst>
      <p:ext uri="{BB962C8B-B14F-4D97-AF65-F5344CB8AC3E}">
        <p14:creationId xmlns:p14="http://schemas.microsoft.com/office/powerpoint/2010/main" val="1315109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086136C-BF9A-7743-A43D-39D177D45F68}" type="datetimeFigureOut">
              <a:rPr lang="en-US" smtClean="0"/>
              <a:t>6/30/2017</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4DA42BE1-A1C9-4444-A26B-FE45C3DF19A8}" type="slidenum">
              <a:rPr lang="en-US" smtClean="0"/>
              <a:t>‹#›</a:t>
            </a:fld>
            <a:endParaRPr lang="en-US"/>
          </a:p>
        </p:txBody>
      </p:sp>
    </p:spTree>
    <p:extLst>
      <p:ext uri="{BB962C8B-B14F-4D97-AF65-F5344CB8AC3E}">
        <p14:creationId xmlns:p14="http://schemas.microsoft.com/office/powerpoint/2010/main" val="1684970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0058400" cy="7772400"/>
          </a:xfrm>
          <a:prstGeom prst="rect">
            <a:avLst/>
          </a:prstGeom>
        </p:spPr>
      </p:pic>
      <p:sp>
        <p:nvSpPr>
          <p:cNvPr id="6" name="Title 1"/>
          <p:cNvSpPr txBox="1">
            <a:spLocks/>
          </p:cNvSpPr>
          <p:nvPr/>
        </p:nvSpPr>
        <p:spPr>
          <a:xfrm>
            <a:off x="684806" y="1328619"/>
            <a:ext cx="9011194" cy="1325563"/>
          </a:xfrm>
          <a:prstGeom prst="rect">
            <a:avLst/>
          </a:prstGeom>
        </p:spPr>
        <p:txBody>
          <a:bodyPr vert="horz" lIns="91440" tIns="45720" rIns="91440" bIns="45720" rtlCol="0" anchor="ctr">
            <a:normAutofit fontScale="62500" lnSpcReduction="20000"/>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pPr algn="ctr">
              <a:lnSpc>
                <a:spcPct val="120000"/>
              </a:lnSpc>
            </a:pPr>
            <a:r>
              <a:rPr lang="en-US" dirty="0" smtClean="0">
                <a:solidFill>
                  <a:schemeClr val="bg1"/>
                </a:solidFill>
                <a:latin typeface="Century Gothic" charset="0"/>
                <a:ea typeface="Century Gothic" charset="0"/>
                <a:cs typeface="Century Gothic" charset="0"/>
              </a:rPr>
              <a:t>Leveraging SCCM: Brockport’s Journey to Software Deployment and Image Automation</a:t>
            </a:r>
            <a:endParaRPr lang="en-US" dirty="0">
              <a:solidFill>
                <a:schemeClr val="bg1"/>
              </a:solidFill>
              <a:latin typeface="Century Gothic" charset="0"/>
              <a:ea typeface="Century Gothic" charset="0"/>
              <a:cs typeface="Century Gothic" charset="0"/>
            </a:endParaRPr>
          </a:p>
        </p:txBody>
      </p:sp>
      <p:sp>
        <p:nvSpPr>
          <p:cNvPr id="7" name="Title 1"/>
          <p:cNvSpPr txBox="1">
            <a:spLocks/>
          </p:cNvSpPr>
          <p:nvPr/>
        </p:nvSpPr>
        <p:spPr>
          <a:xfrm>
            <a:off x="523603" y="3367353"/>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pPr algn="ctr">
              <a:lnSpc>
                <a:spcPct val="120000"/>
              </a:lnSpc>
            </a:pPr>
            <a:r>
              <a:rPr lang="en-US" sz="2400" dirty="0" smtClean="0">
                <a:solidFill>
                  <a:schemeClr val="bg1"/>
                </a:solidFill>
                <a:latin typeface="Century Gothic" charset="0"/>
                <a:ea typeface="Century Gothic" charset="0"/>
                <a:cs typeface="Century Gothic" charset="0"/>
              </a:rPr>
              <a:t>Thomas Calandra</a:t>
            </a:r>
          </a:p>
          <a:p>
            <a:pPr algn="ctr">
              <a:lnSpc>
                <a:spcPct val="120000"/>
              </a:lnSpc>
            </a:pPr>
            <a:r>
              <a:rPr lang="en-US" sz="2400" dirty="0" smtClean="0">
                <a:solidFill>
                  <a:schemeClr val="bg1"/>
                </a:solidFill>
                <a:latin typeface="Century Gothic" charset="0"/>
                <a:ea typeface="Century Gothic" charset="0"/>
                <a:cs typeface="Century Gothic" charset="0"/>
              </a:rPr>
              <a:t>Stephen Lane</a:t>
            </a:r>
            <a:endParaRPr lang="en-US" sz="2400"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067623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UDI Wizard</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0141" y="1911426"/>
            <a:ext cx="7278116" cy="5391902"/>
          </a:xfrm>
          <a:prstGeom prst="rect">
            <a:avLst/>
          </a:prstGeom>
        </p:spPr>
      </p:pic>
    </p:spTree>
    <p:extLst>
      <p:ext uri="{BB962C8B-B14F-4D97-AF65-F5344CB8AC3E}">
        <p14:creationId xmlns:p14="http://schemas.microsoft.com/office/powerpoint/2010/main" val="235178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Service Desk Perspective</a:t>
            </a:r>
            <a:endParaRPr lang="en-US" dirty="0">
              <a:solidFill>
                <a:schemeClr val="bg1"/>
              </a:solidFill>
              <a:latin typeface="Century Gothic" charset="0"/>
              <a:ea typeface="Century Gothic" charset="0"/>
              <a:cs typeface="Century Gothic" charset="0"/>
            </a:endParaRPr>
          </a:p>
        </p:txBody>
      </p:sp>
      <p:sp>
        <p:nvSpPr>
          <p:cNvPr id="8" name="TextBox 7"/>
          <p:cNvSpPr txBox="1"/>
          <p:nvPr/>
        </p:nvSpPr>
        <p:spPr>
          <a:xfrm>
            <a:off x="306679" y="1739373"/>
            <a:ext cx="9372496" cy="5262979"/>
          </a:xfrm>
          <a:prstGeom prst="rect">
            <a:avLst/>
          </a:prstGeom>
          <a:noFill/>
        </p:spPr>
        <p:txBody>
          <a:bodyPr wrap="square" rtlCol="0">
            <a:spAutoFit/>
          </a:bodyPr>
          <a:lstStyle/>
          <a:p>
            <a:r>
              <a:rPr lang="en-US" sz="2800" dirty="0" smtClean="0"/>
              <a:t>Imaging: </a:t>
            </a:r>
          </a:p>
          <a:p>
            <a:pPr marL="914400" lvl="1" indent="-457200">
              <a:buFont typeface="Arial" panose="020B0604020202020204" pitchFamily="34" charset="0"/>
              <a:buChar char="•"/>
            </a:pPr>
            <a:r>
              <a:rPr lang="en-US" sz="2800" dirty="0" smtClean="0"/>
              <a:t>Much more accessible</a:t>
            </a:r>
          </a:p>
          <a:p>
            <a:pPr marL="914400" lvl="1" indent="-457200">
              <a:buFont typeface="Arial" panose="020B0604020202020204" pitchFamily="34" charset="0"/>
              <a:buChar char="•"/>
            </a:pPr>
            <a:r>
              <a:rPr lang="en-US" sz="2800" dirty="0" smtClean="0"/>
              <a:t>Reduce Student Hours with an increase in productivity</a:t>
            </a:r>
          </a:p>
          <a:p>
            <a:pPr marL="1371600" lvl="2" indent="-457200">
              <a:buFont typeface="Arial" panose="020B0604020202020204" pitchFamily="34" charset="0"/>
              <a:buChar char="•"/>
            </a:pPr>
            <a:r>
              <a:rPr lang="en-US" sz="2800" dirty="0" smtClean="0"/>
              <a:t>2015/16 – 200 Reimage Tickets</a:t>
            </a:r>
          </a:p>
          <a:p>
            <a:pPr marL="1371600" lvl="2" indent="-457200">
              <a:buFont typeface="Arial" panose="020B0604020202020204" pitchFamily="34" charset="0"/>
              <a:buChar char="•"/>
            </a:pPr>
            <a:r>
              <a:rPr lang="en-US" sz="2800" dirty="0" smtClean="0"/>
              <a:t>2016/17 – 379 Reimage Tickets</a:t>
            </a:r>
          </a:p>
          <a:p>
            <a:endParaRPr lang="en-US" sz="2800" dirty="0"/>
          </a:p>
          <a:p>
            <a:r>
              <a:rPr lang="en-US" sz="2800" dirty="0" smtClean="0"/>
              <a:t>Software Center</a:t>
            </a:r>
          </a:p>
          <a:p>
            <a:pPr marL="914400" lvl="1" indent="-457200">
              <a:buFont typeface="Arial" panose="020B0604020202020204" pitchFamily="34" charset="0"/>
              <a:buChar char="•"/>
            </a:pPr>
            <a:r>
              <a:rPr lang="en-US" sz="2800" dirty="0" smtClean="0"/>
              <a:t>Software Troubleshoot dropped from 915 to 117 tickets from 2015-2016 to 2016-2017</a:t>
            </a:r>
          </a:p>
          <a:p>
            <a:pPr marL="914400" lvl="1" indent="-457200">
              <a:buFont typeface="Arial" panose="020B0604020202020204" pitchFamily="34" charset="0"/>
              <a:buChar char="•"/>
            </a:pPr>
            <a:r>
              <a:rPr lang="en-US" sz="2800" dirty="0" smtClean="0"/>
              <a:t>Increased Self Service</a:t>
            </a:r>
          </a:p>
          <a:p>
            <a:pPr lvl="1"/>
            <a:endParaRPr lang="en-US" sz="2800" dirty="0" smtClean="0"/>
          </a:p>
          <a:p>
            <a:r>
              <a:rPr lang="en-US" sz="2800" dirty="0" smtClean="0"/>
              <a:t>Changed training techniques </a:t>
            </a:r>
            <a:endParaRPr lang="en-US" sz="2800" dirty="0"/>
          </a:p>
        </p:txBody>
      </p:sp>
    </p:spTree>
    <p:extLst>
      <p:ext uri="{BB962C8B-B14F-4D97-AF65-F5344CB8AC3E}">
        <p14:creationId xmlns:p14="http://schemas.microsoft.com/office/powerpoint/2010/main" val="251823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lnSpcReduction="10000"/>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Software Deployment Overview</a:t>
            </a:r>
            <a:endParaRPr lang="en-US" dirty="0">
              <a:solidFill>
                <a:schemeClr val="bg1"/>
              </a:solidFill>
              <a:latin typeface="Century Gothic" charset="0"/>
              <a:ea typeface="Century Gothic" charset="0"/>
              <a:cs typeface="Century Gothic" charset="0"/>
            </a:endParaRPr>
          </a:p>
        </p:txBody>
      </p:sp>
      <p:sp>
        <p:nvSpPr>
          <p:cNvPr id="8" name="TextBox 7"/>
          <p:cNvSpPr txBox="1"/>
          <p:nvPr/>
        </p:nvSpPr>
        <p:spPr>
          <a:xfrm>
            <a:off x="685671" y="1916115"/>
            <a:ext cx="7838531" cy="4893647"/>
          </a:xfrm>
          <a:prstGeom prst="rect">
            <a:avLst/>
          </a:prstGeom>
          <a:noFill/>
        </p:spPr>
        <p:txBody>
          <a:bodyPr wrap="square" rtlCol="0">
            <a:spAutoFit/>
          </a:bodyPr>
          <a:lstStyle/>
          <a:p>
            <a:r>
              <a:rPr lang="en-US" sz="2400" dirty="0" smtClean="0"/>
              <a:t>Software Center</a:t>
            </a:r>
          </a:p>
          <a:p>
            <a:pPr marL="742950" lvl="1" indent="-285750">
              <a:buFont typeface="Arial" panose="020B0604020202020204" pitchFamily="34" charset="0"/>
              <a:buChar char="•"/>
            </a:pPr>
            <a:r>
              <a:rPr lang="en-US" sz="2400" dirty="0" smtClean="0"/>
              <a:t>Portal for available software</a:t>
            </a:r>
          </a:p>
          <a:p>
            <a:pPr marL="742950" lvl="1" indent="-285750">
              <a:buFont typeface="Arial" panose="020B0604020202020204" pitchFamily="34" charset="0"/>
              <a:buChar char="•"/>
            </a:pPr>
            <a:r>
              <a:rPr lang="en-US" sz="2400" dirty="0" smtClean="0"/>
              <a:t>Over 50 Titles</a:t>
            </a:r>
          </a:p>
          <a:p>
            <a:pPr marL="742950" lvl="1" indent="-285750">
              <a:buFont typeface="Arial" panose="020B0604020202020204" pitchFamily="34" charset="0"/>
              <a:buChar char="•"/>
            </a:pPr>
            <a:r>
              <a:rPr lang="en-US" sz="2400" dirty="0" smtClean="0"/>
              <a:t>Does not require administrative privileges</a:t>
            </a:r>
            <a:endParaRPr lang="en-US" sz="2400" dirty="0"/>
          </a:p>
          <a:p>
            <a:r>
              <a:rPr lang="en-US" sz="2400" dirty="0" smtClean="0"/>
              <a:t>Service Window</a:t>
            </a:r>
          </a:p>
          <a:p>
            <a:pPr marL="742950" lvl="1" indent="-285750">
              <a:buFont typeface="Arial" panose="020B0604020202020204" pitchFamily="34" charset="0"/>
              <a:buChar char="•"/>
            </a:pPr>
            <a:r>
              <a:rPr lang="en-US" sz="2400" dirty="0" smtClean="0"/>
              <a:t>Daily </a:t>
            </a:r>
            <a:r>
              <a:rPr lang="en-US" sz="2400" dirty="0"/>
              <a:t>2am – </a:t>
            </a:r>
            <a:r>
              <a:rPr lang="en-US" sz="2400" dirty="0" smtClean="0"/>
              <a:t>5am</a:t>
            </a:r>
          </a:p>
          <a:p>
            <a:pPr marL="742950" lvl="1" indent="-285750">
              <a:buFont typeface="Arial" panose="020B0604020202020204" pitchFamily="34" charset="0"/>
              <a:buChar char="•"/>
            </a:pPr>
            <a:r>
              <a:rPr lang="en-US" sz="2400" dirty="0" smtClean="0"/>
              <a:t>BIOS Powers on</a:t>
            </a:r>
          </a:p>
          <a:p>
            <a:pPr marL="742950" lvl="1" indent="-285750">
              <a:buFont typeface="Arial" panose="020B0604020202020204" pitchFamily="34" charset="0"/>
              <a:buChar char="•"/>
            </a:pPr>
            <a:r>
              <a:rPr lang="en-US" sz="2400" dirty="0" smtClean="0"/>
              <a:t>Script </a:t>
            </a:r>
            <a:r>
              <a:rPr lang="en-US" sz="2400" dirty="0"/>
              <a:t>s</a:t>
            </a:r>
            <a:r>
              <a:rPr lang="en-US" sz="2400" dirty="0" smtClean="0"/>
              <a:t>huts down</a:t>
            </a:r>
          </a:p>
          <a:p>
            <a:r>
              <a:rPr lang="en-US" sz="2400" dirty="0" smtClean="0"/>
              <a:t>Windows Updates</a:t>
            </a:r>
          </a:p>
          <a:p>
            <a:pPr marL="742950" lvl="1" indent="-285750">
              <a:buFont typeface="Arial" panose="020B0604020202020204" pitchFamily="34" charset="0"/>
              <a:buChar char="•"/>
            </a:pPr>
            <a:r>
              <a:rPr lang="en-US" sz="2400" dirty="0" smtClean="0"/>
              <a:t>Deployed to Windows 10 computers with SCCM</a:t>
            </a:r>
            <a:endParaRPr lang="en-US" sz="2400" dirty="0"/>
          </a:p>
          <a:p>
            <a:r>
              <a:rPr lang="en-US" sz="2400" dirty="0" smtClean="0"/>
              <a:t>3</a:t>
            </a:r>
            <a:r>
              <a:rPr lang="en-US" sz="2400" baseline="30000" dirty="0" smtClean="0"/>
              <a:t>rd</a:t>
            </a:r>
            <a:r>
              <a:rPr lang="en-US" sz="2400" dirty="0" smtClean="0"/>
              <a:t> Party App Required Updates</a:t>
            </a:r>
          </a:p>
          <a:p>
            <a:pPr marL="742950" lvl="1" indent="-285750">
              <a:buFont typeface="Arial" panose="020B0604020202020204" pitchFamily="34" charset="0"/>
              <a:buChar char="•"/>
            </a:pPr>
            <a:r>
              <a:rPr lang="en-US" sz="2400" dirty="0" smtClean="0"/>
              <a:t>Deployed Monthly</a:t>
            </a:r>
          </a:p>
          <a:p>
            <a:pPr marL="742950" lvl="1" indent="-285750">
              <a:buFont typeface="Arial" panose="020B0604020202020204" pitchFamily="34" charset="0"/>
              <a:buChar char="•"/>
            </a:pPr>
            <a:r>
              <a:rPr lang="en-US" sz="2400" dirty="0" smtClean="0"/>
              <a:t>Web Browsers, plugins, pdf readers…</a:t>
            </a:r>
          </a:p>
        </p:txBody>
      </p:sp>
    </p:spTree>
    <p:extLst>
      <p:ext uri="{BB962C8B-B14F-4D97-AF65-F5344CB8AC3E}">
        <p14:creationId xmlns:p14="http://schemas.microsoft.com/office/powerpoint/2010/main" val="3309890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Software Center</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9989" y="1916115"/>
            <a:ext cx="7758420" cy="4633501"/>
          </a:xfrm>
          <a:prstGeom prst="rect">
            <a:avLst/>
          </a:prstGeom>
        </p:spPr>
      </p:pic>
    </p:spTree>
    <p:extLst>
      <p:ext uri="{BB962C8B-B14F-4D97-AF65-F5344CB8AC3E}">
        <p14:creationId xmlns:p14="http://schemas.microsoft.com/office/powerpoint/2010/main" val="120879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Additional Tools</a:t>
            </a:r>
            <a:endParaRPr lang="en-US" dirty="0">
              <a:solidFill>
                <a:schemeClr val="bg1"/>
              </a:solidFill>
              <a:latin typeface="Century Gothic" charset="0"/>
              <a:ea typeface="Century Gothic" charset="0"/>
              <a:cs typeface="Century Gothic" charset="0"/>
            </a:endParaRPr>
          </a:p>
        </p:txBody>
      </p:sp>
      <p:sp>
        <p:nvSpPr>
          <p:cNvPr id="8" name="TextBox 7"/>
          <p:cNvSpPr txBox="1"/>
          <p:nvPr/>
        </p:nvSpPr>
        <p:spPr>
          <a:xfrm>
            <a:off x="691515" y="1916114"/>
            <a:ext cx="7838531" cy="4154984"/>
          </a:xfrm>
          <a:prstGeom prst="rect">
            <a:avLst/>
          </a:prstGeom>
          <a:noFill/>
        </p:spPr>
        <p:txBody>
          <a:bodyPr wrap="square" rtlCol="0">
            <a:spAutoFit/>
          </a:bodyPr>
          <a:lstStyle/>
          <a:p>
            <a:r>
              <a:rPr lang="en-US" sz="2400" dirty="0" smtClean="0"/>
              <a:t>Data Transfer Tool</a:t>
            </a:r>
          </a:p>
          <a:p>
            <a:pPr marL="742950" lvl="1" indent="-285750">
              <a:buFont typeface="Arial" panose="020B0604020202020204" pitchFamily="34" charset="0"/>
              <a:buChar char="•"/>
            </a:pPr>
            <a:r>
              <a:rPr lang="en-US" sz="2400" dirty="0" smtClean="0"/>
              <a:t>PowerShell script with GUI</a:t>
            </a:r>
          </a:p>
          <a:p>
            <a:pPr marL="742950" lvl="1" indent="-285750">
              <a:buFont typeface="Arial" panose="020B0604020202020204" pitchFamily="34" charset="0"/>
              <a:buChar char="•"/>
            </a:pPr>
            <a:r>
              <a:rPr lang="en-US" sz="2400" dirty="0" smtClean="0"/>
              <a:t>Uses Microsoft User State Migration Tool</a:t>
            </a:r>
          </a:p>
          <a:p>
            <a:r>
              <a:rPr lang="en-US" sz="2400" dirty="0" smtClean="0"/>
              <a:t>Dell Warranty Tool</a:t>
            </a:r>
          </a:p>
          <a:p>
            <a:pPr marL="742950" lvl="1" indent="-285750">
              <a:buFont typeface="Arial" panose="020B0604020202020204" pitchFamily="34" charset="0"/>
              <a:buChar char="•"/>
            </a:pPr>
            <a:r>
              <a:rPr lang="en-US" sz="2400" dirty="0" smtClean="0"/>
              <a:t>SCCM Console Extension</a:t>
            </a:r>
          </a:p>
          <a:p>
            <a:pPr marL="742950" lvl="1" indent="-285750">
              <a:buFont typeface="Arial" panose="020B0604020202020204" pitchFamily="34" charset="0"/>
              <a:buChar char="•"/>
            </a:pPr>
            <a:r>
              <a:rPr lang="en-US" sz="2400" dirty="0" smtClean="0"/>
              <a:t>PowerShell script to query Dell API for Warranty information</a:t>
            </a:r>
          </a:p>
          <a:p>
            <a:pPr marL="742950" lvl="1" indent="-285750">
              <a:buFont typeface="Arial" panose="020B0604020202020204" pitchFamily="34" charset="0"/>
              <a:buChar char="•"/>
            </a:pPr>
            <a:r>
              <a:rPr lang="en-US" sz="2400" dirty="0" smtClean="0"/>
              <a:t>Works on a computer or a collection of computers</a:t>
            </a:r>
          </a:p>
          <a:p>
            <a:r>
              <a:rPr lang="en-US" sz="2400" dirty="0" smtClean="0"/>
              <a:t>3</a:t>
            </a:r>
            <a:r>
              <a:rPr lang="en-US" sz="2400" baseline="30000" dirty="0" smtClean="0"/>
              <a:t>rd</a:t>
            </a:r>
            <a:r>
              <a:rPr lang="en-US" sz="2400" dirty="0" smtClean="0"/>
              <a:t> Party Updates Script</a:t>
            </a:r>
          </a:p>
          <a:p>
            <a:pPr marL="742950" lvl="1" indent="-285750">
              <a:buFont typeface="Arial" panose="020B0604020202020204" pitchFamily="34" charset="0"/>
              <a:buChar char="•"/>
            </a:pPr>
            <a:r>
              <a:rPr lang="en-US" sz="2400" dirty="0" smtClean="0"/>
              <a:t>PowerShell script used to deploy updates</a:t>
            </a:r>
          </a:p>
          <a:p>
            <a:pPr marL="742950" lvl="1" indent="-285750">
              <a:buFont typeface="Arial" panose="020B0604020202020204" pitchFamily="34" charset="0"/>
              <a:buChar char="•"/>
            </a:pPr>
            <a:r>
              <a:rPr lang="en-US" sz="2400" dirty="0" smtClean="0"/>
              <a:t>Allows for consistency and accuracy with deployments</a:t>
            </a:r>
          </a:p>
        </p:txBody>
      </p:sp>
    </p:spTree>
    <p:extLst>
      <p:ext uri="{BB962C8B-B14F-4D97-AF65-F5344CB8AC3E}">
        <p14:creationId xmlns:p14="http://schemas.microsoft.com/office/powerpoint/2010/main" val="184218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Data Transfer Tool</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515" y="1916115"/>
            <a:ext cx="3793847" cy="2546555"/>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9199" y="4462670"/>
            <a:ext cx="3781440" cy="2538227"/>
          </a:xfrm>
          <a:prstGeom prst="rect">
            <a:avLst/>
          </a:prstGeom>
        </p:spPr>
      </p:pic>
    </p:spTree>
    <p:extLst>
      <p:ext uri="{BB962C8B-B14F-4D97-AF65-F5344CB8AC3E}">
        <p14:creationId xmlns:p14="http://schemas.microsoft.com/office/powerpoint/2010/main" val="425259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Warranty Extension</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199" y="1916115"/>
            <a:ext cx="4766358" cy="4408410"/>
          </a:xfrm>
          <a:prstGeom prst="rect">
            <a:avLst/>
          </a:prstGeom>
        </p:spPr>
      </p:pic>
      <p:sp>
        <p:nvSpPr>
          <p:cNvPr id="5" name="TextBox 4"/>
          <p:cNvSpPr txBox="1"/>
          <p:nvPr/>
        </p:nvSpPr>
        <p:spPr>
          <a:xfrm>
            <a:off x="691515" y="2225841"/>
            <a:ext cx="3302969"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XML File</a:t>
            </a:r>
          </a:p>
          <a:p>
            <a:pPr marL="285750" indent="-285750">
              <a:buFont typeface="Arial" panose="020B0604020202020204" pitchFamily="34" charset="0"/>
              <a:buChar char="•"/>
            </a:pPr>
            <a:r>
              <a:rPr lang="en-US" sz="2400" dirty="0" smtClean="0"/>
              <a:t>PowerShell Script</a:t>
            </a:r>
          </a:p>
          <a:p>
            <a:pPr marL="285750" indent="-285750">
              <a:buFont typeface="Arial" panose="020B0604020202020204" pitchFamily="34" charset="0"/>
              <a:buChar char="•"/>
            </a:pPr>
            <a:r>
              <a:rPr lang="en-US" sz="2400" dirty="0" smtClean="0"/>
              <a:t>Dell API</a:t>
            </a:r>
          </a:p>
          <a:p>
            <a:pPr marL="285750" indent="-285750">
              <a:buFont typeface="Arial" panose="020B0604020202020204" pitchFamily="34" charset="0"/>
              <a:buChar char="•"/>
            </a:pPr>
            <a:r>
              <a:rPr lang="en-US" sz="2400" dirty="0" smtClean="0"/>
              <a:t>Windows Forms Graphics </a:t>
            </a:r>
            <a:endParaRPr lang="en-US" sz="2400" dirty="0"/>
          </a:p>
        </p:txBody>
      </p:sp>
    </p:spTree>
    <p:extLst>
      <p:ext uri="{BB962C8B-B14F-4D97-AF65-F5344CB8AC3E}">
        <p14:creationId xmlns:p14="http://schemas.microsoft.com/office/powerpoint/2010/main" val="596384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Warranty Extension</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194" y="2213133"/>
            <a:ext cx="7964011" cy="3982006"/>
          </a:xfrm>
          <a:prstGeom prst="rect">
            <a:avLst/>
          </a:prstGeom>
        </p:spPr>
      </p:pic>
    </p:spTree>
    <p:extLst>
      <p:ext uri="{BB962C8B-B14F-4D97-AF65-F5344CB8AC3E}">
        <p14:creationId xmlns:p14="http://schemas.microsoft.com/office/powerpoint/2010/main" val="3897702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Updates Automation</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7839" y="1916115"/>
            <a:ext cx="6802719" cy="5127315"/>
          </a:xfrm>
          <a:prstGeom prst="rect">
            <a:avLst/>
          </a:prstGeom>
        </p:spPr>
      </p:pic>
    </p:spTree>
    <p:extLst>
      <p:ext uri="{BB962C8B-B14F-4D97-AF65-F5344CB8AC3E}">
        <p14:creationId xmlns:p14="http://schemas.microsoft.com/office/powerpoint/2010/main" val="906522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1"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Pitfalls &amp; Future </a:t>
            </a:r>
            <a:endParaRPr lang="en-US" dirty="0">
              <a:solidFill>
                <a:schemeClr val="bg1"/>
              </a:solidFill>
              <a:latin typeface="Century Gothic" charset="0"/>
              <a:ea typeface="Century Gothic" charset="0"/>
              <a:cs typeface="Century Gothic" charset="0"/>
            </a:endParaRPr>
          </a:p>
        </p:txBody>
      </p:sp>
      <p:sp>
        <p:nvSpPr>
          <p:cNvPr id="8" name="TextBox 7"/>
          <p:cNvSpPr txBox="1"/>
          <p:nvPr/>
        </p:nvSpPr>
        <p:spPr>
          <a:xfrm>
            <a:off x="701454" y="1985689"/>
            <a:ext cx="7838531" cy="5262979"/>
          </a:xfrm>
          <a:prstGeom prst="rect">
            <a:avLst/>
          </a:prstGeom>
          <a:noFill/>
        </p:spPr>
        <p:txBody>
          <a:bodyPr wrap="square" rtlCol="0">
            <a:spAutoFit/>
          </a:bodyPr>
          <a:lstStyle/>
          <a:p>
            <a:r>
              <a:rPr lang="en-US" sz="2400" b="1" dirty="0" smtClean="0"/>
              <a:t>Pitfalls</a:t>
            </a:r>
          </a:p>
          <a:p>
            <a:pPr marL="742950" lvl="1" indent="-285750">
              <a:buFont typeface="Arial" panose="020B0604020202020204" pitchFamily="34" charset="0"/>
              <a:buChar char="•"/>
            </a:pPr>
            <a:r>
              <a:rPr lang="en-US" sz="2400" dirty="0" smtClean="0"/>
              <a:t>Drivers on deployment</a:t>
            </a:r>
          </a:p>
          <a:p>
            <a:pPr marL="742950" lvl="1" indent="-285750">
              <a:buFont typeface="Arial" panose="020B0604020202020204" pitchFamily="34" charset="0"/>
              <a:buChar char="•"/>
            </a:pPr>
            <a:r>
              <a:rPr lang="en-US" sz="2400" dirty="0" smtClean="0"/>
              <a:t>Computer restarts during service window</a:t>
            </a:r>
          </a:p>
          <a:p>
            <a:pPr marL="742950" lvl="1" indent="-285750">
              <a:buFont typeface="Arial" panose="020B0604020202020204" pitchFamily="34" charset="0"/>
              <a:buChar char="•"/>
            </a:pPr>
            <a:r>
              <a:rPr lang="en-US" sz="2400" dirty="0" smtClean="0"/>
              <a:t>Imaging errors can be vague and difficult to troubleshoot</a:t>
            </a:r>
          </a:p>
          <a:p>
            <a:pPr marL="742950" lvl="1" indent="-285750">
              <a:buFont typeface="Arial" panose="020B0604020202020204" pitchFamily="34" charset="0"/>
              <a:buChar char="•"/>
            </a:pPr>
            <a:r>
              <a:rPr lang="en-US" sz="2400" dirty="0" smtClean="0"/>
              <a:t>RBA Permissions</a:t>
            </a:r>
          </a:p>
          <a:p>
            <a:pPr marL="742950" lvl="1" indent="-285750">
              <a:buFont typeface="Arial" panose="020B0604020202020204" pitchFamily="34" charset="0"/>
              <a:buChar char="•"/>
            </a:pPr>
            <a:r>
              <a:rPr lang="en-US" sz="2400" dirty="0" smtClean="0"/>
              <a:t>Historic Reporting</a:t>
            </a:r>
          </a:p>
          <a:p>
            <a:pPr marL="742950" lvl="1" indent="-285750">
              <a:buFont typeface="Arial" panose="020B0604020202020204" pitchFamily="34" charset="0"/>
              <a:buChar char="•"/>
            </a:pPr>
            <a:r>
              <a:rPr lang="en-US" sz="2400" dirty="0" smtClean="0"/>
              <a:t>Mac management</a:t>
            </a:r>
          </a:p>
          <a:p>
            <a:endParaRPr lang="en-US" sz="2400" dirty="0"/>
          </a:p>
          <a:p>
            <a:r>
              <a:rPr lang="en-US" sz="2400" b="1" dirty="0" smtClean="0"/>
              <a:t>Future</a:t>
            </a:r>
            <a:endParaRPr lang="en-US" sz="2400" dirty="0"/>
          </a:p>
          <a:p>
            <a:pPr marL="742950" lvl="1" indent="-285750">
              <a:buFont typeface="Arial" panose="020B0604020202020204" pitchFamily="34" charset="0"/>
              <a:buChar char="•"/>
            </a:pPr>
            <a:r>
              <a:rPr lang="en-US" sz="2400" dirty="0" smtClean="0"/>
              <a:t>Integrate SCCM with Service </a:t>
            </a:r>
            <a:r>
              <a:rPr lang="en-US" sz="2400" smtClean="0"/>
              <a:t>Now </a:t>
            </a:r>
            <a:r>
              <a:rPr lang="en-US" sz="2400" smtClean="0"/>
              <a:t>and </a:t>
            </a:r>
            <a:r>
              <a:rPr lang="en-US" sz="2400" dirty="0" smtClean="0"/>
              <a:t>Automation</a:t>
            </a:r>
          </a:p>
          <a:p>
            <a:pPr marL="742950" lvl="1" indent="-285750">
              <a:buFont typeface="Arial" panose="020B0604020202020204" pitchFamily="34" charset="0"/>
              <a:buChar char="•"/>
            </a:pPr>
            <a:r>
              <a:rPr lang="en-US" sz="2400" dirty="0" smtClean="0"/>
              <a:t>Finish software deployment automation</a:t>
            </a:r>
          </a:p>
          <a:p>
            <a:pPr marL="742950" lvl="1" indent="-285750">
              <a:buFont typeface="Arial" panose="020B0604020202020204" pitchFamily="34" charset="0"/>
              <a:buChar char="•"/>
            </a:pPr>
            <a:r>
              <a:rPr lang="en-US" sz="2400" dirty="0" smtClean="0"/>
              <a:t>Software Metering / Reporting</a:t>
            </a:r>
          </a:p>
          <a:p>
            <a:endParaRPr lang="en-US" sz="2400" dirty="0"/>
          </a:p>
        </p:txBody>
      </p:sp>
    </p:spTree>
    <p:extLst>
      <p:ext uri="{BB962C8B-B14F-4D97-AF65-F5344CB8AC3E}">
        <p14:creationId xmlns:p14="http://schemas.microsoft.com/office/powerpoint/2010/main" val="233888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1"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Environment Overview</a:t>
            </a:r>
            <a:endParaRPr lang="en-US" dirty="0">
              <a:solidFill>
                <a:schemeClr val="bg1"/>
              </a:solidFill>
              <a:latin typeface="Century Gothic" charset="0"/>
              <a:ea typeface="Century Gothic" charset="0"/>
              <a:cs typeface="Century Gothic" charset="0"/>
            </a:endParaRPr>
          </a:p>
        </p:txBody>
      </p:sp>
      <p:sp>
        <p:nvSpPr>
          <p:cNvPr id="8" name="TextBox 7"/>
          <p:cNvSpPr txBox="1"/>
          <p:nvPr/>
        </p:nvSpPr>
        <p:spPr>
          <a:xfrm>
            <a:off x="691515" y="1916114"/>
            <a:ext cx="7838531" cy="4893647"/>
          </a:xfrm>
          <a:prstGeom prst="rect">
            <a:avLst/>
          </a:prstGeom>
          <a:noFill/>
        </p:spPr>
        <p:txBody>
          <a:bodyPr wrap="square" rtlCol="0">
            <a:spAutoFit/>
          </a:bodyPr>
          <a:lstStyle/>
          <a:p>
            <a:r>
              <a:rPr lang="en-US" sz="2400" b="1" dirty="0" smtClean="0"/>
              <a:t>Production Environment</a:t>
            </a:r>
          </a:p>
          <a:p>
            <a:pPr marL="742950" lvl="1" indent="-285750">
              <a:buFont typeface="Arial" panose="020B0604020202020204" pitchFamily="34" charset="0"/>
              <a:buChar char="•"/>
            </a:pPr>
            <a:r>
              <a:rPr lang="en-US" sz="2400" dirty="0" smtClean="0"/>
              <a:t>Application Server</a:t>
            </a:r>
          </a:p>
          <a:p>
            <a:pPr marL="742950" lvl="1" indent="-285750">
              <a:buFont typeface="Arial" panose="020B0604020202020204" pitchFamily="34" charset="0"/>
              <a:buChar char="•"/>
            </a:pPr>
            <a:r>
              <a:rPr lang="en-US" sz="2400" dirty="0" smtClean="0"/>
              <a:t>Database Server</a:t>
            </a:r>
          </a:p>
          <a:p>
            <a:pPr marL="742950" lvl="1" indent="-285750">
              <a:buFont typeface="Arial" panose="020B0604020202020204" pitchFamily="34" charset="0"/>
              <a:buChar char="•"/>
            </a:pPr>
            <a:r>
              <a:rPr lang="en-US" sz="2400" dirty="0" smtClean="0"/>
              <a:t>EDW Distribution Point</a:t>
            </a:r>
          </a:p>
          <a:p>
            <a:pPr marL="742950" lvl="1" indent="-285750">
              <a:buFont typeface="Arial" panose="020B0604020202020204" pitchFamily="34" charset="0"/>
              <a:buChar char="•"/>
            </a:pPr>
            <a:r>
              <a:rPr lang="en-US" sz="2400" dirty="0" smtClean="0"/>
              <a:t>MC Distribution Point</a:t>
            </a:r>
          </a:p>
          <a:p>
            <a:pPr marL="742950" lvl="1" indent="-285750">
              <a:buFont typeface="Arial" panose="020B0604020202020204" pitchFamily="34" charset="0"/>
              <a:buChar char="•"/>
            </a:pPr>
            <a:r>
              <a:rPr lang="en-US" sz="2400" dirty="0" smtClean="0"/>
              <a:t>PKI Server</a:t>
            </a:r>
          </a:p>
          <a:p>
            <a:pPr marL="742950" lvl="1" indent="-285750">
              <a:buFont typeface="Arial" panose="020B0604020202020204" pitchFamily="34" charset="0"/>
              <a:buChar char="•"/>
            </a:pPr>
            <a:r>
              <a:rPr lang="en-US" sz="2400" dirty="0" smtClean="0"/>
              <a:t>Roughly 3,000 Windows Devices</a:t>
            </a:r>
          </a:p>
          <a:p>
            <a:pPr marL="742950" lvl="1" indent="-285750">
              <a:buFont typeface="Arial" panose="020B0604020202020204" pitchFamily="34" charset="0"/>
              <a:buChar char="•"/>
            </a:pPr>
            <a:r>
              <a:rPr lang="en-US" sz="2400" dirty="0" smtClean="0"/>
              <a:t>Roughly 350 Mac Devices</a:t>
            </a:r>
          </a:p>
          <a:p>
            <a:endParaRPr lang="en-US" sz="2400" dirty="0"/>
          </a:p>
          <a:p>
            <a:r>
              <a:rPr lang="en-US" sz="2400" b="1" dirty="0" smtClean="0"/>
              <a:t>Test Environment</a:t>
            </a:r>
            <a:endParaRPr lang="en-US" sz="2400" b="1" dirty="0"/>
          </a:p>
          <a:p>
            <a:pPr marL="742950" lvl="1" indent="-285750">
              <a:buFont typeface="Arial" panose="020B0604020202020204" pitchFamily="34" charset="0"/>
              <a:buChar char="•"/>
            </a:pPr>
            <a:r>
              <a:rPr lang="en-US" sz="2400" dirty="0" smtClean="0"/>
              <a:t>Application Server</a:t>
            </a:r>
          </a:p>
          <a:p>
            <a:pPr marL="742950" lvl="1" indent="-285750">
              <a:buFont typeface="Arial" panose="020B0604020202020204" pitchFamily="34" charset="0"/>
              <a:buChar char="•"/>
            </a:pPr>
            <a:r>
              <a:rPr lang="en-US" sz="2400" dirty="0" smtClean="0"/>
              <a:t>Database Server</a:t>
            </a:r>
          </a:p>
          <a:p>
            <a:pPr marL="742950" lvl="1" indent="-285750">
              <a:buFont typeface="Arial" panose="020B0604020202020204" pitchFamily="34" charset="0"/>
              <a:buChar char="•"/>
            </a:pPr>
            <a:r>
              <a:rPr lang="en-US" sz="2400" dirty="0" smtClean="0"/>
              <a:t>PKI Server</a:t>
            </a:r>
          </a:p>
        </p:txBody>
      </p:sp>
    </p:spTree>
    <p:extLst>
      <p:ext uri="{BB962C8B-B14F-4D97-AF65-F5344CB8AC3E}">
        <p14:creationId xmlns:p14="http://schemas.microsoft.com/office/powerpoint/2010/main" val="128746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108284"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Asset Management</a:t>
            </a:r>
            <a:endParaRPr lang="en-US" dirty="0">
              <a:solidFill>
                <a:schemeClr val="bg1"/>
              </a:solidFill>
              <a:latin typeface="Century Gothic" charset="0"/>
              <a:ea typeface="Century Gothic" charset="0"/>
              <a:cs typeface="Century Gothic" charset="0"/>
            </a:endParaRPr>
          </a:p>
        </p:txBody>
      </p:sp>
      <p:sp>
        <p:nvSpPr>
          <p:cNvPr id="8" name="TextBox 7"/>
          <p:cNvSpPr txBox="1"/>
          <p:nvPr/>
        </p:nvSpPr>
        <p:spPr>
          <a:xfrm>
            <a:off x="691515" y="1928146"/>
            <a:ext cx="7838531" cy="2585323"/>
          </a:xfrm>
          <a:prstGeom prst="rect">
            <a:avLst/>
          </a:prstGeom>
          <a:noFill/>
        </p:spPr>
        <p:txBody>
          <a:bodyPr wrap="square" rtlCol="0">
            <a:spAutoFit/>
          </a:bodyPr>
          <a:lstStyle/>
          <a:p>
            <a:r>
              <a:rPr lang="en-US" b="1" dirty="0" smtClean="0"/>
              <a:t>Device Collections</a:t>
            </a:r>
          </a:p>
          <a:p>
            <a:pPr marL="742950" lvl="1" indent="-285750">
              <a:buFont typeface="Arial" panose="020B0604020202020204" pitchFamily="34" charset="0"/>
              <a:buChar char="•"/>
            </a:pPr>
            <a:r>
              <a:rPr lang="en-US" dirty="0" smtClean="0"/>
              <a:t>Groups based on Active Directory OU’s</a:t>
            </a:r>
          </a:p>
          <a:p>
            <a:pPr marL="742950" lvl="1" indent="-285750">
              <a:buFont typeface="Arial" panose="020B0604020202020204" pitchFamily="34" charset="0"/>
              <a:buChar char="•"/>
            </a:pPr>
            <a:r>
              <a:rPr lang="en-US" dirty="0" smtClean="0"/>
              <a:t>Groups based on specific software or tasks</a:t>
            </a:r>
          </a:p>
          <a:p>
            <a:pPr marL="742950" lvl="1" indent="-285750">
              <a:buFont typeface="Arial" panose="020B0604020202020204" pitchFamily="34" charset="0"/>
              <a:buChar char="•"/>
            </a:pPr>
            <a:r>
              <a:rPr lang="en-US" dirty="0" smtClean="0"/>
              <a:t>Groups based on compliance information</a:t>
            </a:r>
          </a:p>
          <a:p>
            <a:r>
              <a:rPr lang="en-US" b="1" dirty="0" smtClean="0"/>
              <a:t>Hardware / Software Reporting</a:t>
            </a:r>
          </a:p>
          <a:p>
            <a:pPr marL="742950" lvl="1" indent="-285750">
              <a:buFont typeface="Arial" panose="020B0604020202020204" pitchFamily="34" charset="0"/>
              <a:buChar char="•"/>
            </a:pPr>
            <a:r>
              <a:rPr lang="en-US" dirty="0" smtClean="0"/>
              <a:t>Resource explorer</a:t>
            </a:r>
          </a:p>
          <a:p>
            <a:pPr marL="742950" lvl="1" indent="-285750">
              <a:buFont typeface="Arial" panose="020B0604020202020204" pitchFamily="34" charset="0"/>
              <a:buChar char="•"/>
            </a:pPr>
            <a:r>
              <a:rPr lang="en-US" dirty="0" smtClean="0"/>
              <a:t>Report subscriptions</a:t>
            </a:r>
          </a:p>
          <a:p>
            <a:pPr marL="742950" lvl="1" indent="-285750">
              <a:buFont typeface="Arial" panose="020B0604020202020204" pitchFamily="34" charset="0"/>
              <a:buChar char="•"/>
            </a:pPr>
            <a:r>
              <a:rPr lang="en-US" dirty="0" smtClean="0"/>
              <a:t>File queries</a:t>
            </a:r>
          </a:p>
          <a:p>
            <a:r>
              <a:rPr lang="en-US" dirty="0"/>
              <a:t>	</a:t>
            </a:r>
            <a:endParaRPr lang="en-US"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515" y="4513469"/>
            <a:ext cx="4823719" cy="215295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2873" y="2216329"/>
            <a:ext cx="2274012" cy="3641128"/>
          </a:xfrm>
          <a:prstGeom prst="rect">
            <a:avLst/>
          </a:prstGeom>
        </p:spPr>
      </p:pic>
    </p:spTree>
    <p:extLst>
      <p:ext uri="{BB962C8B-B14F-4D97-AF65-F5344CB8AC3E}">
        <p14:creationId xmlns:p14="http://schemas.microsoft.com/office/powerpoint/2010/main" val="341860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Asset Management</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264" y="2180023"/>
            <a:ext cx="3810532" cy="4363059"/>
          </a:xfrm>
          <a:prstGeom prst="rect">
            <a:avLst/>
          </a:prstGeom>
        </p:spPr>
      </p:pic>
      <p:sp>
        <p:nvSpPr>
          <p:cNvPr id="5" name="TextBox 4"/>
          <p:cNvSpPr txBox="1"/>
          <p:nvPr/>
        </p:nvSpPr>
        <p:spPr>
          <a:xfrm>
            <a:off x="523602" y="2159518"/>
            <a:ext cx="4485720" cy="2308324"/>
          </a:xfrm>
          <a:prstGeom prst="rect">
            <a:avLst/>
          </a:prstGeom>
          <a:noFill/>
        </p:spPr>
        <p:txBody>
          <a:bodyPr wrap="square" rtlCol="0">
            <a:spAutoFit/>
          </a:bodyPr>
          <a:lstStyle/>
          <a:p>
            <a:r>
              <a:rPr lang="en-US" sz="2400" b="1" dirty="0" smtClean="0"/>
              <a:t>Device Collections Organization</a:t>
            </a:r>
          </a:p>
          <a:p>
            <a:pPr marL="742950" lvl="1" indent="-285750">
              <a:buFont typeface="Arial" panose="020B0604020202020204" pitchFamily="34" charset="0"/>
              <a:buChar char="•"/>
            </a:pPr>
            <a:r>
              <a:rPr lang="en-US" sz="2400" dirty="0" smtClean="0"/>
              <a:t>Queries based on properties or location</a:t>
            </a:r>
          </a:p>
          <a:p>
            <a:pPr marL="742950" lvl="1" indent="-285750">
              <a:buFont typeface="Arial" panose="020B0604020202020204" pitchFamily="34" charset="0"/>
              <a:buChar char="•"/>
            </a:pPr>
            <a:r>
              <a:rPr lang="en-US" sz="2400" dirty="0" smtClean="0"/>
              <a:t>Query builder or WQL</a:t>
            </a:r>
          </a:p>
          <a:p>
            <a:pPr marL="742950" lvl="1" indent="-285750">
              <a:buFont typeface="Arial" panose="020B0604020202020204" pitchFamily="34" charset="0"/>
              <a:buChar char="•"/>
            </a:pPr>
            <a:r>
              <a:rPr lang="en-US" sz="2400" dirty="0" smtClean="0"/>
              <a:t>Allows software deployment segmentation</a:t>
            </a:r>
          </a:p>
        </p:txBody>
      </p:sp>
    </p:spTree>
    <p:extLst>
      <p:ext uri="{BB962C8B-B14F-4D97-AF65-F5344CB8AC3E}">
        <p14:creationId xmlns:p14="http://schemas.microsoft.com/office/powerpoint/2010/main" val="272322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Pre SCCM Imaging Overview</a:t>
            </a:r>
            <a:endParaRPr lang="en-US" dirty="0">
              <a:solidFill>
                <a:schemeClr val="bg1"/>
              </a:solidFill>
              <a:latin typeface="Century Gothic" charset="0"/>
              <a:ea typeface="Century Gothic" charset="0"/>
              <a:cs typeface="Century Gothic" charset="0"/>
            </a:endParaRPr>
          </a:p>
        </p:txBody>
      </p:sp>
      <p:sp>
        <p:nvSpPr>
          <p:cNvPr id="8" name="TextBox 7"/>
          <p:cNvSpPr txBox="1"/>
          <p:nvPr/>
        </p:nvSpPr>
        <p:spPr>
          <a:xfrm>
            <a:off x="306679" y="1739373"/>
            <a:ext cx="9372496"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WinPE to deploy WIM based images (Golden Image)</a:t>
            </a:r>
          </a:p>
          <a:p>
            <a:pPr marL="285750" indent="-285750">
              <a:buFont typeface="Arial" panose="020B0604020202020204" pitchFamily="34" charset="0"/>
              <a:buChar char="•"/>
            </a:pPr>
            <a:r>
              <a:rPr lang="en-US" sz="2400" dirty="0" smtClean="0"/>
              <a:t>USB boot stick Needed &amp; External HD With images </a:t>
            </a:r>
          </a:p>
          <a:p>
            <a:pPr marL="285750" indent="-285750">
              <a:buFont typeface="Arial" panose="020B0604020202020204" pitchFamily="34" charset="0"/>
              <a:buChar char="•"/>
            </a:pPr>
            <a:r>
              <a:rPr lang="en-US" sz="2400" dirty="0" smtClean="0"/>
              <a:t>Windows 7 32bit &amp; 64bit</a:t>
            </a:r>
          </a:p>
          <a:p>
            <a:pPr marL="285750" indent="-285750">
              <a:buFont typeface="Arial" panose="020B0604020202020204" pitchFamily="34" charset="0"/>
              <a:buChar char="•"/>
            </a:pPr>
            <a:r>
              <a:rPr lang="en-US" sz="2400" dirty="0" smtClean="0"/>
              <a:t>Windows 8 32bit &amp; 64bit</a:t>
            </a:r>
          </a:p>
          <a:p>
            <a:pPr marL="285750" indent="-285750">
              <a:buFont typeface="Arial" panose="020B0604020202020204" pitchFamily="34" charset="0"/>
              <a:buChar char="•"/>
            </a:pPr>
            <a:r>
              <a:rPr lang="en-US" sz="2400" dirty="0" smtClean="0"/>
              <a:t>Windows 8.1 32bit &amp; 64bit</a:t>
            </a:r>
            <a:endParaRPr lang="en-US" sz="2400" dirty="0"/>
          </a:p>
          <a:p>
            <a:pPr marL="285750" indent="-285750">
              <a:buFont typeface="Arial" panose="020B0604020202020204" pitchFamily="34" charset="0"/>
              <a:buChar char="•"/>
            </a:pPr>
            <a:r>
              <a:rPr lang="en-US" sz="2400" dirty="0" smtClean="0"/>
              <a:t>UIU for drivers &amp; </a:t>
            </a:r>
            <a:r>
              <a:rPr lang="en-US" sz="2400" dirty="0" err="1" smtClean="0"/>
              <a:t>sysprep</a:t>
            </a:r>
            <a:endParaRPr lang="en-US" sz="2400" dirty="0" smtClean="0"/>
          </a:p>
          <a:p>
            <a:pPr marL="285750" indent="-285750">
              <a:buFont typeface="Arial" panose="020B0604020202020204" pitchFamily="34" charset="0"/>
              <a:buChar char="•"/>
            </a:pPr>
            <a:r>
              <a:rPr lang="en-US" sz="2400" dirty="0" smtClean="0"/>
              <a:t>Batch script to join domain and license windows and finalize settings</a:t>
            </a:r>
          </a:p>
          <a:p>
            <a:pPr marL="285750" indent="-285750">
              <a:buFont typeface="Arial" panose="020B0604020202020204" pitchFamily="34" charset="0"/>
              <a:buChar char="•"/>
            </a:pPr>
            <a:r>
              <a:rPr lang="en-US" sz="2400" dirty="0" smtClean="0"/>
              <a:t>Windows Easy Transfer to move data</a:t>
            </a:r>
          </a:p>
          <a:p>
            <a:pPr marL="285750" indent="-285750">
              <a:buFont typeface="Arial" panose="020B0604020202020204" pitchFamily="34" charset="0"/>
              <a:buChar char="•"/>
            </a:pPr>
            <a:r>
              <a:rPr lang="en-US" sz="2400" dirty="0" smtClean="0"/>
              <a:t>More time consuming for both Service Desk and Imaging administrator</a:t>
            </a:r>
          </a:p>
          <a:p>
            <a:pPr marL="285750" indent="-28575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299120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Current Imaging Overview</a:t>
            </a:r>
            <a:endParaRPr lang="en-US" dirty="0">
              <a:solidFill>
                <a:schemeClr val="bg1"/>
              </a:solidFill>
              <a:latin typeface="Century Gothic" charset="0"/>
              <a:ea typeface="Century Gothic" charset="0"/>
              <a:cs typeface="Century Gothic" charset="0"/>
            </a:endParaRPr>
          </a:p>
        </p:txBody>
      </p:sp>
      <p:sp>
        <p:nvSpPr>
          <p:cNvPr id="8" name="TextBox 7"/>
          <p:cNvSpPr txBox="1"/>
          <p:nvPr/>
        </p:nvSpPr>
        <p:spPr>
          <a:xfrm>
            <a:off x="162300" y="1739373"/>
            <a:ext cx="3904723" cy="1569660"/>
          </a:xfrm>
          <a:prstGeom prst="rect">
            <a:avLst/>
          </a:prstGeom>
          <a:noFill/>
        </p:spPr>
        <p:txBody>
          <a:bodyPr wrap="square" rtlCol="0">
            <a:spAutoFit/>
          </a:bodyPr>
          <a:lstStyle/>
          <a:p>
            <a:r>
              <a:rPr lang="en-US" sz="2400" b="1" dirty="0" smtClean="0"/>
              <a:t>Main Points</a:t>
            </a:r>
          </a:p>
          <a:p>
            <a:pPr marL="742950" lvl="1" indent="-285750">
              <a:buFont typeface="Arial" panose="020B0604020202020204" pitchFamily="34" charset="0"/>
              <a:buChar char="•"/>
            </a:pPr>
            <a:r>
              <a:rPr lang="en-US" sz="2400" dirty="0" smtClean="0"/>
              <a:t>UDI Deployment</a:t>
            </a:r>
          </a:p>
          <a:p>
            <a:pPr marL="742950" lvl="1" indent="-285750">
              <a:buFont typeface="Arial" panose="020B0604020202020204" pitchFamily="34" charset="0"/>
              <a:buChar char="•"/>
            </a:pPr>
            <a:r>
              <a:rPr lang="en-US" sz="2400" dirty="0" err="1" smtClean="0"/>
              <a:t>Pxe</a:t>
            </a:r>
            <a:r>
              <a:rPr lang="en-US" sz="2400" dirty="0" smtClean="0"/>
              <a:t> Boot</a:t>
            </a:r>
          </a:p>
          <a:p>
            <a:pPr marL="742950" lvl="1" indent="-285750">
              <a:buFont typeface="Arial" panose="020B0604020202020204" pitchFamily="34" charset="0"/>
              <a:buChar char="•"/>
            </a:pPr>
            <a:r>
              <a:rPr lang="en-US" sz="2400" dirty="0" smtClean="0"/>
              <a:t>No Golden Image </a:t>
            </a:r>
            <a:endParaRPr lang="en-US" sz="2400" dirty="0"/>
          </a:p>
        </p:txBody>
      </p:sp>
      <p:sp>
        <p:nvSpPr>
          <p:cNvPr id="6" name="TextBox 5"/>
          <p:cNvSpPr txBox="1"/>
          <p:nvPr/>
        </p:nvSpPr>
        <p:spPr>
          <a:xfrm>
            <a:off x="4758537" y="1756017"/>
            <a:ext cx="3970248" cy="5355312"/>
          </a:xfrm>
          <a:prstGeom prst="rect">
            <a:avLst/>
          </a:prstGeom>
          <a:noFill/>
        </p:spPr>
        <p:txBody>
          <a:bodyPr wrap="square" rtlCol="0">
            <a:spAutoFit/>
          </a:bodyPr>
          <a:lstStyle/>
          <a:p>
            <a:r>
              <a:rPr lang="en-US" dirty="0" smtClean="0"/>
              <a:t>Windows 10 Task Sequence Steps</a:t>
            </a:r>
          </a:p>
          <a:p>
            <a:pPr marL="342900" indent="-342900">
              <a:buFont typeface="+mj-lt"/>
              <a:buAutoNum type="arabicPeriod"/>
            </a:pPr>
            <a:r>
              <a:rPr lang="en-US" dirty="0" smtClean="0"/>
              <a:t>Format Legacy or UEFI</a:t>
            </a:r>
          </a:p>
          <a:p>
            <a:pPr marL="342900" indent="-342900">
              <a:buFont typeface="+mj-lt"/>
              <a:buAutoNum type="arabicPeriod"/>
            </a:pPr>
            <a:r>
              <a:rPr lang="en-US" dirty="0" smtClean="0"/>
              <a:t>Set Deployment Type</a:t>
            </a:r>
          </a:p>
          <a:p>
            <a:pPr marL="342900" indent="-342900">
              <a:buFont typeface="+mj-lt"/>
              <a:buAutoNum type="arabicPeriod"/>
            </a:pPr>
            <a:r>
              <a:rPr lang="en-US" dirty="0" smtClean="0"/>
              <a:t>MDT</a:t>
            </a:r>
          </a:p>
          <a:p>
            <a:pPr marL="342900" indent="-342900">
              <a:buFont typeface="+mj-lt"/>
              <a:buAutoNum type="arabicPeriod"/>
            </a:pPr>
            <a:r>
              <a:rPr lang="en-US" dirty="0" smtClean="0"/>
              <a:t>Apply OS – Base WIM</a:t>
            </a:r>
          </a:p>
          <a:p>
            <a:pPr marL="342900" indent="-342900">
              <a:buFont typeface="+mj-lt"/>
              <a:buAutoNum type="arabicPeriod"/>
            </a:pPr>
            <a:r>
              <a:rPr lang="en-US" dirty="0" smtClean="0"/>
              <a:t>Apply Windows Settings</a:t>
            </a:r>
          </a:p>
          <a:p>
            <a:pPr marL="342900" indent="-342900">
              <a:buFont typeface="+mj-lt"/>
              <a:buAutoNum type="arabicPeriod"/>
            </a:pPr>
            <a:r>
              <a:rPr lang="en-US" dirty="0" smtClean="0"/>
              <a:t>Drivers</a:t>
            </a:r>
          </a:p>
          <a:p>
            <a:pPr marL="342900" indent="-342900">
              <a:buFont typeface="+mj-lt"/>
              <a:buAutoNum type="arabicPeriod"/>
            </a:pPr>
            <a:r>
              <a:rPr lang="en-US" dirty="0" smtClean="0"/>
              <a:t>Setup Windows</a:t>
            </a:r>
          </a:p>
          <a:p>
            <a:pPr marL="342900" indent="-342900">
              <a:buFont typeface="+mj-lt"/>
              <a:buAutoNum type="arabicPeriod"/>
            </a:pPr>
            <a:r>
              <a:rPr lang="en-US" dirty="0" smtClean="0"/>
              <a:t>Join Domain</a:t>
            </a:r>
          </a:p>
          <a:p>
            <a:pPr marL="342900" indent="-342900">
              <a:buFont typeface="+mj-lt"/>
              <a:buAutoNum type="arabicPeriod"/>
            </a:pPr>
            <a:r>
              <a:rPr lang="en-US" dirty="0" smtClean="0"/>
              <a:t>Activate Windows 10</a:t>
            </a:r>
          </a:p>
          <a:p>
            <a:pPr marL="342900" indent="-342900">
              <a:buFont typeface="+mj-lt"/>
              <a:buAutoNum type="arabicPeriod"/>
            </a:pPr>
            <a:r>
              <a:rPr lang="en-US" dirty="0" smtClean="0"/>
              <a:t>Set Variables</a:t>
            </a:r>
          </a:p>
          <a:p>
            <a:pPr marL="342900" indent="-342900">
              <a:buFont typeface="+mj-lt"/>
              <a:buAutoNum type="arabicPeriod"/>
            </a:pPr>
            <a:r>
              <a:rPr lang="en-US" dirty="0" smtClean="0"/>
              <a:t>Office 2016</a:t>
            </a:r>
          </a:p>
          <a:p>
            <a:pPr marL="342900" indent="-342900">
              <a:buFont typeface="+mj-lt"/>
              <a:buAutoNum type="arabicPeriod"/>
            </a:pPr>
            <a:r>
              <a:rPr lang="en-US" dirty="0" smtClean="0"/>
              <a:t>Dot Net Framework</a:t>
            </a:r>
          </a:p>
          <a:p>
            <a:pPr marL="342900" indent="-342900">
              <a:buFont typeface="+mj-lt"/>
              <a:buAutoNum type="arabicPeriod"/>
            </a:pPr>
            <a:r>
              <a:rPr lang="en-US" dirty="0" smtClean="0"/>
              <a:t>Restart</a:t>
            </a:r>
          </a:p>
          <a:p>
            <a:pPr marL="342900" indent="-342900">
              <a:buFont typeface="+mj-lt"/>
              <a:buAutoNum type="arabicPeriod"/>
            </a:pPr>
            <a:r>
              <a:rPr lang="en-US" dirty="0" smtClean="0"/>
              <a:t>Label Image</a:t>
            </a:r>
          </a:p>
          <a:p>
            <a:pPr marL="342900" indent="-342900">
              <a:buFont typeface="+mj-lt"/>
              <a:buAutoNum type="arabicPeriod"/>
            </a:pPr>
            <a:r>
              <a:rPr lang="en-US" dirty="0" smtClean="0"/>
              <a:t>Maintenance Window Settings</a:t>
            </a:r>
          </a:p>
          <a:p>
            <a:pPr marL="342900" indent="-342900">
              <a:buFont typeface="+mj-lt"/>
              <a:buAutoNum type="arabicPeriod"/>
            </a:pPr>
            <a:r>
              <a:rPr lang="en-US" dirty="0" smtClean="0"/>
              <a:t>BIOS</a:t>
            </a:r>
          </a:p>
          <a:p>
            <a:pPr marL="342900" indent="-342900">
              <a:buFont typeface="+mj-lt"/>
              <a:buAutoNum type="arabicPeriod"/>
            </a:pPr>
            <a:r>
              <a:rPr lang="en-US" dirty="0" smtClean="0"/>
              <a:t>Power Settings</a:t>
            </a:r>
          </a:p>
          <a:p>
            <a:pPr marL="342900" indent="-342900">
              <a:buFont typeface="+mj-lt"/>
              <a:buAutoNum type="arabicPeriod"/>
            </a:pPr>
            <a:r>
              <a:rPr lang="en-US" dirty="0" smtClean="0"/>
              <a:t>Software Installations</a:t>
            </a:r>
            <a:endParaRPr lang="en-US" dirty="0"/>
          </a:p>
        </p:txBody>
      </p:sp>
    </p:spTree>
    <p:extLst>
      <p:ext uri="{BB962C8B-B14F-4D97-AF65-F5344CB8AC3E}">
        <p14:creationId xmlns:p14="http://schemas.microsoft.com/office/powerpoint/2010/main" val="400776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UDI Wizard</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3484" y="1916115"/>
            <a:ext cx="7211431" cy="5420481"/>
          </a:xfrm>
          <a:prstGeom prst="rect">
            <a:avLst/>
          </a:prstGeom>
        </p:spPr>
      </p:pic>
    </p:spTree>
    <p:extLst>
      <p:ext uri="{BB962C8B-B14F-4D97-AF65-F5344CB8AC3E}">
        <p14:creationId xmlns:p14="http://schemas.microsoft.com/office/powerpoint/2010/main" val="4001409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UDI Wizard</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4904" y="1916115"/>
            <a:ext cx="7268589" cy="5410955"/>
          </a:xfrm>
          <a:prstGeom prst="rect">
            <a:avLst/>
          </a:prstGeom>
        </p:spPr>
      </p:pic>
    </p:spTree>
    <p:extLst>
      <p:ext uri="{BB962C8B-B14F-4D97-AF65-F5344CB8AC3E}">
        <p14:creationId xmlns:p14="http://schemas.microsoft.com/office/powerpoint/2010/main" val="166946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zxcsdfsd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0" y="0"/>
            <a:ext cx="10058399" cy="7772400"/>
          </a:xfrm>
        </p:spPr>
      </p:pic>
      <p:sp>
        <p:nvSpPr>
          <p:cNvPr id="7" name="Title 1"/>
          <p:cNvSpPr txBox="1">
            <a:spLocks/>
          </p:cNvSpPr>
          <p:nvPr/>
        </p:nvSpPr>
        <p:spPr>
          <a:xfrm>
            <a:off x="523602" y="116792"/>
            <a:ext cx="9011194" cy="132556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r>
              <a:rPr lang="en-US" dirty="0" smtClean="0">
                <a:solidFill>
                  <a:schemeClr val="bg1"/>
                </a:solidFill>
                <a:latin typeface="Century Gothic" charset="0"/>
                <a:ea typeface="Century Gothic" charset="0"/>
                <a:cs typeface="Century Gothic" charset="0"/>
              </a:rPr>
              <a:t>UDI Wizard</a:t>
            </a:r>
            <a:endParaRPr lang="en-US" dirty="0">
              <a:solidFill>
                <a:schemeClr val="bg1"/>
              </a:solidFill>
              <a:latin typeface="Century Gothic" charset="0"/>
              <a:ea typeface="Century Gothic" charset="0"/>
              <a:cs typeface="Century Gothic"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5865" y="1916115"/>
            <a:ext cx="7266667" cy="5380952"/>
          </a:xfrm>
          <a:prstGeom prst="rect">
            <a:avLst/>
          </a:prstGeom>
        </p:spPr>
      </p:pic>
    </p:spTree>
    <p:extLst>
      <p:ext uri="{BB962C8B-B14F-4D97-AF65-F5344CB8AC3E}">
        <p14:creationId xmlns:p14="http://schemas.microsoft.com/office/powerpoint/2010/main" val="32929632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brockport_powerpoint</Template>
  <TotalTime>911</TotalTime>
  <Words>660</Words>
  <Application>Microsoft Office PowerPoint</Application>
  <PresentationFormat>Custom</PresentationFormat>
  <Paragraphs>161</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Century Gothic</vt:lpstr>
      <vt:lpstr>Wingdings</vt:lpstr>
      <vt:lpstr>Office Theme</vt:lpstr>
      <vt:lpstr>PowerPoint Presentation</vt:lpstr>
      <vt:lpstr>zxcsdfsd</vt:lpstr>
      <vt:lpstr>zxcsdfsd</vt:lpstr>
      <vt:lpstr>zxcsdfsd</vt:lpstr>
      <vt:lpstr>zxcsdfsd</vt:lpstr>
      <vt:lpstr>zxcsdfsd</vt:lpstr>
      <vt:lpstr>zxcsdfsd</vt:lpstr>
      <vt:lpstr>zxcsdfsd</vt:lpstr>
      <vt:lpstr>zxcsdfsd</vt:lpstr>
      <vt:lpstr>zxcsdfsd</vt:lpstr>
      <vt:lpstr>zxcsdfsd</vt:lpstr>
      <vt:lpstr>zxcsdfsd</vt:lpstr>
      <vt:lpstr>zxcsdfsd</vt:lpstr>
      <vt:lpstr>zxcsdfsd</vt:lpstr>
      <vt:lpstr>zxcsdfsd</vt:lpstr>
      <vt:lpstr>zxcsdfsd</vt:lpstr>
      <vt:lpstr>zxcsdfsd</vt:lpstr>
      <vt:lpstr>zxcsdfsd</vt:lpstr>
      <vt:lpstr>zxcsdfsd</vt:lpstr>
    </vt:vector>
  </TitlesOfParts>
  <Company>The College at Brockport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Calandra</dc:creator>
  <cp:lastModifiedBy>Thomas Calandra</cp:lastModifiedBy>
  <cp:revision>41</cp:revision>
  <dcterms:created xsi:type="dcterms:W3CDTF">2017-06-14T16:00:59Z</dcterms:created>
  <dcterms:modified xsi:type="dcterms:W3CDTF">2017-06-30T18:59:17Z</dcterms:modified>
</cp:coreProperties>
</file>