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259" r:id="rId4"/>
    <p:sldId id="268" r:id="rId5"/>
    <p:sldId id="260" r:id="rId6"/>
    <p:sldId id="257" r:id="rId7"/>
    <p:sldId id="278" r:id="rId8"/>
    <p:sldId id="270" r:id="rId9"/>
    <p:sldId id="269" r:id="rId10"/>
    <p:sldId id="264" r:id="rId11"/>
    <p:sldId id="279" r:id="rId12"/>
    <p:sldId id="280" r:id="rId13"/>
    <p:sldId id="274" r:id="rId14"/>
    <p:sldId id="263" r:id="rId15"/>
    <p:sldId id="275" r:id="rId16"/>
    <p:sldId id="281" r:id="rId17"/>
    <p:sldId id="273" r:id="rId18"/>
    <p:sldId id="271" r:id="rId19"/>
    <p:sldId id="272" r:id="rId20"/>
    <p:sldId id="276" r:id="rId21"/>
    <p:sldId id="266"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an Obara" initials="D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88576" autoAdjust="0"/>
  </p:normalViewPr>
  <p:slideViewPr>
    <p:cSldViewPr snapToGrid="0">
      <p:cViewPr varScale="1">
        <p:scale>
          <a:sx n="101" d="100"/>
          <a:sy n="101" d="100"/>
        </p:scale>
        <p:origin x="9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B8941-63A8-40EB-AC44-A77805C9634B}" type="datetimeFigureOut">
              <a:rPr lang="en-US" smtClean="0"/>
              <a:t>7/12/2017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45968-DEB2-4B2B-A95B-1406B4B75FA8}" type="slidenum">
              <a:rPr lang="en-US" smtClean="0"/>
              <a:t>‹#›</a:t>
            </a:fld>
            <a:endParaRPr lang="en-US"/>
          </a:p>
        </p:txBody>
      </p:sp>
    </p:spTree>
    <p:extLst>
      <p:ext uri="{BB962C8B-B14F-4D97-AF65-F5344CB8AC3E}">
        <p14:creationId xmlns:p14="http://schemas.microsoft.com/office/powerpoint/2010/main" val="227188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2</a:t>
            </a:fld>
            <a:endParaRPr lang="en-US"/>
          </a:p>
        </p:txBody>
      </p:sp>
    </p:spTree>
    <p:extLst>
      <p:ext uri="{BB962C8B-B14F-4D97-AF65-F5344CB8AC3E}">
        <p14:creationId xmlns:p14="http://schemas.microsoft.com/office/powerpoint/2010/main" val="341538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we set up our devices at OW is quite simple.  Our MX (mail records) point to our cloud hosted pair of ESA (Email Security Appliances).</a:t>
            </a:r>
            <a:r>
              <a:rPr lang="en-US" baseline="0" dirty="0" smtClean="0"/>
              <a:t>  The above scans the messages and than </a:t>
            </a:r>
            <a:r>
              <a:rPr lang="en-US" baseline="0" dirty="0" smtClean="0"/>
              <a:t>forwards </a:t>
            </a:r>
            <a:r>
              <a:rPr lang="en-US" baseline="0" dirty="0" smtClean="0"/>
              <a:t>to O365.  From O365 on the other side we use an outbound connector to route any outgoing email back through the ESA units.  After more filters are applied the emails are sent out.  The security management appliance (SMA for short) although not required provides us with centralized management with detailed reports from both units, consolidated message tracking and message, policy and virus quarantines.</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11</a:t>
            </a:fld>
            <a:endParaRPr lang="en-US"/>
          </a:p>
        </p:txBody>
      </p:sp>
    </p:spTree>
    <p:extLst>
      <p:ext uri="{BB962C8B-B14F-4D97-AF65-F5344CB8AC3E}">
        <p14:creationId xmlns:p14="http://schemas.microsoft.com/office/powerpoint/2010/main" val="24886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ESA </a:t>
            </a:r>
            <a:r>
              <a:rPr lang="en-US" baseline="0" dirty="0" err="1" smtClean="0"/>
              <a:t>Gui</a:t>
            </a:r>
            <a:r>
              <a:rPr lang="en-US" baseline="0" dirty="0" smtClean="0"/>
              <a:t> shows some good details from the first particular unit.  </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12</a:t>
            </a:fld>
            <a:endParaRPr lang="en-US"/>
          </a:p>
        </p:txBody>
      </p:sp>
    </p:spTree>
    <p:extLst>
      <p:ext uri="{BB962C8B-B14F-4D97-AF65-F5344CB8AC3E}">
        <p14:creationId xmlns:p14="http://schemas.microsoft.com/office/powerpoint/2010/main" val="152803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policy scanner works on a top down rule model.  If any emails fall under the blacklist they get immediately discarded.  Whitelist bypasses certain security features. While the default applies to all the other messages.  If required we can create additional policies and enable / disable features as required.</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13</a:t>
            </a:fld>
            <a:endParaRPr lang="en-US"/>
          </a:p>
        </p:txBody>
      </p:sp>
    </p:spTree>
    <p:extLst>
      <p:ext uri="{BB962C8B-B14F-4D97-AF65-F5344CB8AC3E}">
        <p14:creationId xmlns:p14="http://schemas.microsoft.com/office/powerpoint/2010/main" val="190637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inbound</a:t>
            </a:r>
            <a:r>
              <a:rPr lang="en-US" baseline="0" dirty="0" smtClean="0"/>
              <a:t> messages are funneled through a set of security scanners, sender reputation (known spammers) are </a:t>
            </a:r>
            <a:r>
              <a:rPr lang="en-US" baseline="0" dirty="0" smtClean="0"/>
              <a:t>discarded immediately.  </a:t>
            </a:r>
            <a:r>
              <a:rPr lang="en-US" baseline="0" dirty="0" smtClean="0"/>
              <a:t>Others scan for other inconsistencies or infected </a:t>
            </a:r>
            <a:r>
              <a:rPr lang="en-US" baseline="0" dirty="0" smtClean="0"/>
              <a:t>attachments </a:t>
            </a:r>
            <a:r>
              <a:rPr lang="en-US" baseline="0" dirty="0" smtClean="0"/>
              <a:t>or other errors.  On the way out (from o365 to the outside) some scanners are not available (we trust you) but the most important case engine and antivirus are still standard.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16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filtering allows for further customization of rules.  We can configure both outbound / inbound traffic.  They can be modified (subject, body), quarantined or dropped.  It also supports regular expressions for further customizability.</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15</a:t>
            </a:fld>
            <a:endParaRPr lang="en-US"/>
          </a:p>
        </p:txBody>
      </p:sp>
    </p:spTree>
    <p:extLst>
      <p:ext uri="{BB962C8B-B14F-4D97-AF65-F5344CB8AC3E}">
        <p14:creationId xmlns:p14="http://schemas.microsoft.com/office/powerpoint/2010/main" val="212057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or host access table uses</a:t>
            </a:r>
            <a:r>
              <a:rPr lang="en-US" baseline="0" dirty="0" smtClean="0"/>
              <a:t> </a:t>
            </a:r>
            <a:r>
              <a:rPr lang="en-US" baseline="0" dirty="0" err="1" smtClean="0"/>
              <a:t>Talos</a:t>
            </a:r>
            <a:r>
              <a:rPr lang="en-US" baseline="0" dirty="0" smtClean="0"/>
              <a:t> to place a message with a sender score and place some other limits.  Here we can control connection security TLS, Attachment sizes, how fast emails are delivered or when they should not be.  Again policy can be shaped quite extensively.  </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16</a:t>
            </a:fld>
            <a:endParaRPr lang="en-US"/>
          </a:p>
        </p:txBody>
      </p:sp>
    </p:spTree>
    <p:extLst>
      <p:ext uri="{BB962C8B-B14F-4D97-AF65-F5344CB8AC3E}">
        <p14:creationId xmlns:p14="http://schemas.microsoft.com/office/powerpoint/2010/main" val="150574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17</a:t>
            </a:fld>
            <a:endParaRPr lang="en-US"/>
          </a:p>
        </p:txBody>
      </p:sp>
    </p:spTree>
    <p:extLst>
      <p:ext uri="{BB962C8B-B14F-4D97-AF65-F5344CB8AC3E}">
        <p14:creationId xmlns:p14="http://schemas.microsoft.com/office/powerpoint/2010/main" val="1590151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some daily stats.</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18</a:t>
            </a:fld>
            <a:endParaRPr lang="en-US"/>
          </a:p>
        </p:txBody>
      </p:sp>
    </p:spTree>
    <p:extLst>
      <p:ext uri="{BB962C8B-B14F-4D97-AF65-F5344CB8AC3E}">
        <p14:creationId xmlns:p14="http://schemas.microsoft.com/office/powerpoint/2010/main" val="1625860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more stats.</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19</a:t>
            </a:fld>
            <a:endParaRPr lang="en-US"/>
          </a:p>
        </p:txBody>
      </p:sp>
    </p:spTree>
    <p:extLst>
      <p:ext uri="{BB962C8B-B14F-4D97-AF65-F5344CB8AC3E}">
        <p14:creationId xmlns:p14="http://schemas.microsoft.com/office/powerpoint/2010/main" val="1563648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more cool additional</a:t>
            </a:r>
            <a:r>
              <a:rPr lang="en-US" baseline="0" dirty="0" smtClean="0"/>
              <a:t> features.</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20</a:t>
            </a:fld>
            <a:endParaRPr lang="en-US"/>
          </a:p>
        </p:txBody>
      </p:sp>
    </p:spTree>
    <p:extLst>
      <p:ext uri="{BB962C8B-B14F-4D97-AF65-F5344CB8AC3E}">
        <p14:creationId xmlns:p14="http://schemas.microsoft.com/office/powerpoint/2010/main" val="55876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today Email is still the #1 threat vector.  It constantly attacks our users with many different attacks.  </a:t>
            </a:r>
            <a:r>
              <a:rPr lang="en-US" baseline="0" dirty="0" err="1" smtClean="0"/>
              <a:t>Ransomware</a:t>
            </a:r>
            <a:r>
              <a:rPr lang="en-US" baseline="0" dirty="0" smtClean="0"/>
              <a:t>, phishing or viruses are some of the few we have to watch out for.</a:t>
            </a:r>
            <a:endParaRPr lang="en-US" dirty="0"/>
          </a:p>
        </p:txBody>
      </p:sp>
      <p:sp>
        <p:nvSpPr>
          <p:cNvPr id="4" name="Slide Number Placeholder 3"/>
          <p:cNvSpPr>
            <a:spLocks noGrp="1"/>
          </p:cNvSpPr>
          <p:nvPr>
            <p:ph type="sldNum" sz="quarter" idx="10"/>
          </p:nvPr>
        </p:nvSpPr>
        <p:spPr/>
        <p:txBody>
          <a:bodyPr/>
          <a:lstStyle/>
          <a:p>
            <a:fld id="{602DB87D-6B77-4EDA-945D-D9A3E7BC547C}" type="slidenum">
              <a:rPr lang="en-US" smtClean="0"/>
              <a:t>3</a:t>
            </a:fld>
            <a:endParaRPr lang="en-US" dirty="0"/>
          </a:p>
        </p:txBody>
      </p:sp>
    </p:spTree>
    <p:extLst>
      <p:ext uri="{BB962C8B-B14F-4D97-AF65-F5344CB8AC3E}">
        <p14:creationId xmlns:p14="http://schemas.microsoft.com/office/powerpoint/2010/main" val="279633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education + if we can stop at least some of those</a:t>
            </a:r>
            <a:r>
              <a:rPr lang="en-US" baseline="0" dirty="0" smtClean="0"/>
              <a:t> messages from reaching our users we can protect them much better.</a:t>
            </a:r>
            <a:endParaRPr lang="en-US" dirty="0"/>
          </a:p>
        </p:txBody>
      </p:sp>
      <p:sp>
        <p:nvSpPr>
          <p:cNvPr id="4" name="Slide Number Placeholder 3"/>
          <p:cNvSpPr>
            <a:spLocks noGrp="1"/>
          </p:cNvSpPr>
          <p:nvPr>
            <p:ph type="sldNum" sz="quarter" idx="10"/>
          </p:nvPr>
        </p:nvSpPr>
        <p:spPr/>
        <p:txBody>
          <a:bodyPr/>
          <a:lstStyle/>
          <a:p>
            <a:fld id="{2C4066D1-B212-45E0-A2A5-A8EDDDCF54C7}" type="slidenum">
              <a:rPr lang="en-US" smtClean="0"/>
              <a:t>21</a:t>
            </a:fld>
            <a:endParaRPr lang="en-US"/>
          </a:p>
        </p:txBody>
      </p:sp>
    </p:spTree>
    <p:extLst>
      <p:ext uri="{BB962C8B-B14F-4D97-AF65-F5344CB8AC3E}">
        <p14:creationId xmlns:p14="http://schemas.microsoft.com/office/powerpoint/2010/main" val="3509791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Any questions?</a:t>
            </a:r>
            <a:endParaRPr lang="en-US"/>
          </a:p>
        </p:txBody>
      </p:sp>
      <p:sp>
        <p:nvSpPr>
          <p:cNvPr id="4" name="Slide Number Placeholder 3"/>
          <p:cNvSpPr>
            <a:spLocks noGrp="1"/>
          </p:cNvSpPr>
          <p:nvPr>
            <p:ph type="sldNum" sz="quarter" idx="10"/>
          </p:nvPr>
        </p:nvSpPr>
        <p:spPr/>
        <p:txBody>
          <a:bodyPr/>
          <a:lstStyle/>
          <a:p>
            <a:fld id="{1D745968-DEB2-4B2B-A95B-1406B4B75FA8}" type="slidenum">
              <a:rPr lang="en-US" smtClean="0"/>
              <a:t>22</a:t>
            </a:fld>
            <a:endParaRPr lang="en-US"/>
          </a:p>
        </p:txBody>
      </p:sp>
    </p:spTree>
    <p:extLst>
      <p:ext uri="{BB962C8B-B14F-4D97-AF65-F5344CB8AC3E}">
        <p14:creationId xmlns:p14="http://schemas.microsoft.com/office/powerpoint/2010/main" val="78940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these attacks are profitable</a:t>
            </a:r>
            <a:r>
              <a:rPr lang="en-US" baseline="0" dirty="0" smtClean="0"/>
              <a:t> to the hackers launching them.  Just in the past 7 months of 2017 we have seen an increase of 6000% in </a:t>
            </a:r>
            <a:r>
              <a:rPr lang="en-US" baseline="0" dirty="0" err="1" smtClean="0"/>
              <a:t>ransomware</a:t>
            </a:r>
            <a:r>
              <a:rPr lang="en-US" baseline="0" dirty="0" smtClean="0"/>
              <a:t> attacks alone.  You might have heard about </a:t>
            </a:r>
            <a:r>
              <a:rPr lang="en-US" baseline="0" dirty="0" err="1" smtClean="0"/>
              <a:t>Locky</a:t>
            </a:r>
            <a:r>
              <a:rPr lang="en-US" baseline="0" dirty="0" smtClean="0"/>
              <a:t> or most recently </a:t>
            </a:r>
            <a:r>
              <a:rPr lang="en-US" baseline="0" dirty="0" err="1" smtClean="0"/>
              <a:t>Petya</a:t>
            </a:r>
            <a:r>
              <a:rPr lang="en-US" baseline="0" dirty="0" smtClean="0"/>
              <a:t> and </a:t>
            </a:r>
            <a:r>
              <a:rPr lang="en-US" baseline="0" dirty="0" err="1" smtClean="0"/>
              <a:t>WannaCry</a:t>
            </a:r>
            <a:r>
              <a:rPr lang="en-US" baseline="0" dirty="0" smtClean="0"/>
              <a:t> to name a few.  Just in that short amount of time many of these abuse the most recent security </a:t>
            </a:r>
            <a:r>
              <a:rPr lang="en-US" baseline="0" dirty="0" smtClean="0"/>
              <a:t>vulnerabilities.  </a:t>
            </a:r>
            <a:r>
              <a:rPr lang="en-US" baseline="0" dirty="0" smtClean="0"/>
              <a:t>And they will only get more sophisticated.</a:t>
            </a:r>
            <a:endParaRPr lang="en-US" dirty="0"/>
          </a:p>
        </p:txBody>
      </p:sp>
      <p:sp>
        <p:nvSpPr>
          <p:cNvPr id="4" name="Slide Number Placeholder 3"/>
          <p:cNvSpPr>
            <a:spLocks noGrp="1"/>
          </p:cNvSpPr>
          <p:nvPr>
            <p:ph type="sldNum" sz="quarter" idx="10"/>
          </p:nvPr>
        </p:nvSpPr>
        <p:spPr/>
        <p:txBody>
          <a:bodyPr/>
          <a:lstStyle/>
          <a:p>
            <a:fld id="{2C4066D1-B212-45E0-A2A5-A8EDDDCF54C7}" type="slidenum">
              <a:rPr lang="en-US" smtClean="0"/>
              <a:t>4</a:t>
            </a:fld>
            <a:endParaRPr lang="en-US"/>
          </a:p>
        </p:txBody>
      </p:sp>
    </p:spTree>
    <p:extLst>
      <p:ext uri="{BB962C8B-B14F-4D97-AF65-F5344CB8AC3E}">
        <p14:creationId xmlns:p14="http://schemas.microsoft.com/office/powerpoint/2010/main" val="57079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you might</a:t>
            </a:r>
            <a:r>
              <a:rPr lang="en-US" baseline="0" dirty="0" smtClean="0"/>
              <a:t> already be using cloud email.  Many might be planning a move soon.  But I’m sure you are familiar with these.  The benefits of cloud hosted email are great.  Human and tech resources are terrific.  Now ease of use for administrators allows for an easy to configure and powerful suite of apps. Than architecture is no longer a concern along with disaster recover and scalability.  We do not have to provide new hardware for 1000 new additional students.  We can just generate them.  On the other sides legal reports might be difficult to obtain or not existent.  Location of the data might be difficult to locate.  Or sometimes licenses might become quite expensive.  </a:t>
            </a:r>
          </a:p>
        </p:txBody>
      </p:sp>
      <p:sp>
        <p:nvSpPr>
          <p:cNvPr id="4" name="Slide Number Placeholder 3"/>
          <p:cNvSpPr>
            <a:spLocks noGrp="1"/>
          </p:cNvSpPr>
          <p:nvPr>
            <p:ph type="sldNum" sz="quarter" idx="10"/>
          </p:nvPr>
        </p:nvSpPr>
        <p:spPr/>
        <p:txBody>
          <a:bodyPr/>
          <a:lstStyle/>
          <a:p>
            <a:fld id="{1D745968-DEB2-4B2B-A95B-1406B4B75FA8}" type="slidenum">
              <a:rPr lang="en-US" smtClean="0"/>
              <a:t>5</a:t>
            </a:fld>
            <a:endParaRPr lang="en-US"/>
          </a:p>
        </p:txBody>
      </p:sp>
    </p:spTree>
    <p:extLst>
      <p:ext uri="{BB962C8B-B14F-4D97-AF65-F5344CB8AC3E}">
        <p14:creationId xmlns:p14="http://schemas.microsoft.com/office/powerpoint/2010/main" val="94377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summary of recent OW email</a:t>
            </a:r>
            <a:r>
              <a:rPr lang="en-US" baseline="0" dirty="0" smtClean="0"/>
              <a:t> adventures.  We had quite similar worries as we just talked about.  We moved to Office 365 just last year.  On both systems we were equally venerable to phishing and ransomware campaigns.  Prior to deploying Cisco we tried to configure Microsoft Active Threat protection and </a:t>
            </a:r>
            <a:r>
              <a:rPr lang="en-US" baseline="0" dirty="0" smtClean="0"/>
              <a:t>Symantec </a:t>
            </a:r>
            <a:r>
              <a:rPr lang="en-US" baseline="0" dirty="0" smtClean="0"/>
              <a:t>Email Security.</a:t>
            </a:r>
            <a:endParaRPr lang="en-US" dirty="0"/>
          </a:p>
        </p:txBody>
      </p:sp>
      <p:sp>
        <p:nvSpPr>
          <p:cNvPr id="4" name="Slide Number Placeholder 3"/>
          <p:cNvSpPr>
            <a:spLocks noGrp="1"/>
          </p:cNvSpPr>
          <p:nvPr>
            <p:ph type="sldNum" sz="quarter" idx="10"/>
          </p:nvPr>
        </p:nvSpPr>
        <p:spPr/>
        <p:txBody>
          <a:bodyPr/>
          <a:lstStyle/>
          <a:p>
            <a:fld id="{1D745968-DEB2-4B2B-A95B-1406B4B75FA8}" type="slidenum">
              <a:rPr lang="en-US" smtClean="0"/>
              <a:t>6</a:t>
            </a:fld>
            <a:endParaRPr lang="en-US"/>
          </a:p>
        </p:txBody>
      </p:sp>
    </p:spTree>
    <p:extLst>
      <p:ext uri="{BB962C8B-B14F-4D97-AF65-F5344CB8AC3E}">
        <p14:creationId xmlns:p14="http://schemas.microsoft.com/office/powerpoint/2010/main" val="203181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IDC and Gartner</a:t>
            </a:r>
            <a:r>
              <a:rPr lang="en-US" baseline="0" dirty="0" smtClean="0"/>
              <a:t> show Cisco as the leader in the email security market.  Now we really have to get the device.</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07359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2DB87D-6B77-4EDA-945D-D9A3E7BC547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9059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the highly sophisticated spam attack some time after we switched.</a:t>
            </a:r>
            <a:endParaRPr lang="en-US" dirty="0"/>
          </a:p>
        </p:txBody>
      </p:sp>
      <p:sp>
        <p:nvSpPr>
          <p:cNvPr id="4" name="Slide Number Placeholder 3"/>
          <p:cNvSpPr>
            <a:spLocks noGrp="1"/>
          </p:cNvSpPr>
          <p:nvPr>
            <p:ph type="sldNum" sz="quarter" idx="10"/>
          </p:nvPr>
        </p:nvSpPr>
        <p:spPr/>
        <p:txBody>
          <a:bodyPr/>
          <a:lstStyle/>
          <a:p>
            <a:fld id="{2C4066D1-B212-45E0-A2A5-A8EDDDCF54C7}" type="slidenum">
              <a:rPr lang="en-US" smtClean="0"/>
              <a:t>9</a:t>
            </a:fld>
            <a:endParaRPr lang="en-US"/>
          </a:p>
        </p:txBody>
      </p:sp>
    </p:spTree>
    <p:extLst>
      <p:ext uri="{BB962C8B-B14F-4D97-AF65-F5344CB8AC3E}">
        <p14:creationId xmlns:p14="http://schemas.microsoft.com/office/powerpoint/2010/main" val="265038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email security appliance integrates very well into our O365 cloud email  Not only do we keep the existing protection services like thread protection (difficult to configure but still good), as well as plethora of others.  Outbreak filters </a:t>
            </a:r>
            <a:r>
              <a:rPr lang="en-US" b="0" baseline="0" dirty="0" smtClean="0"/>
              <a:t>antimalware </a:t>
            </a:r>
            <a:r>
              <a:rPr lang="en-US" b="0" baseline="0" dirty="0" smtClean="0"/>
              <a:t>protection or email encryption just to name a few.</a:t>
            </a:r>
            <a:endParaRPr lang="en-US" b="0" dirty="0"/>
          </a:p>
        </p:txBody>
      </p:sp>
      <p:sp>
        <p:nvSpPr>
          <p:cNvPr id="4" name="Slide Number Placeholder 3"/>
          <p:cNvSpPr>
            <a:spLocks noGrp="1"/>
          </p:cNvSpPr>
          <p:nvPr>
            <p:ph type="sldNum" sz="quarter" idx="10"/>
          </p:nvPr>
        </p:nvSpPr>
        <p:spPr/>
        <p:txBody>
          <a:bodyPr/>
          <a:lstStyle/>
          <a:p>
            <a:fld id="{602DB87D-6B77-4EDA-945D-D9A3E7BC547C}" type="slidenum">
              <a:rPr lang="en-US" smtClean="0"/>
              <a:t>10</a:t>
            </a:fld>
            <a:endParaRPr lang="en-US" dirty="0"/>
          </a:p>
        </p:txBody>
      </p:sp>
    </p:spTree>
    <p:extLst>
      <p:ext uri="{BB962C8B-B14F-4D97-AF65-F5344CB8AC3E}">
        <p14:creationId xmlns:p14="http://schemas.microsoft.com/office/powerpoint/2010/main" val="111391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ADC98-B53C-4CFC-9858-124034337F0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227086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ADC98-B53C-4CFC-9858-124034337F0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85031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ADC98-B53C-4CFC-9858-124034337F0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128930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797051"/>
            <a:ext cx="11036459" cy="4224280"/>
          </a:xfrm>
          <a:prstGeom prst="rect">
            <a:avLst/>
          </a:prstGeom>
        </p:spPr>
        <p:txBody>
          <a:bodyPr lIns="91420" tIns="45710" rIns="91420" bIns="45710">
            <a:noAutofit/>
          </a:bodyPr>
          <a:lstStyle>
            <a:lvl1pPr marL="374561" indent="-298382">
              <a:lnSpc>
                <a:spcPct val="95000"/>
              </a:lnSpc>
              <a:spcBef>
                <a:spcPts val="1480"/>
              </a:spcBef>
              <a:buClr>
                <a:schemeClr val="tx1"/>
              </a:buClr>
              <a:buSzPct val="80000"/>
              <a:buFont typeface="Arial"/>
              <a:buChar char="•"/>
              <a:defRPr sz="2667" b="0" i="0">
                <a:solidFill>
                  <a:srgbClr val="676767"/>
                </a:solidFill>
                <a:latin typeface="+mn-lt"/>
                <a:cs typeface="CiscoSans ExtraLight"/>
              </a:defRPr>
            </a:lvl1pPr>
            <a:lvl2pPr marL="677176" indent="-287799">
              <a:lnSpc>
                <a:spcPct val="95000"/>
              </a:lnSpc>
              <a:spcBef>
                <a:spcPts val="600"/>
              </a:spcBef>
              <a:buClr>
                <a:schemeClr val="tx1"/>
              </a:buClr>
              <a:buSzPct val="80000"/>
              <a:buFont typeface="Arial"/>
              <a:buChar char="•"/>
              <a:defRPr sz="2400" b="0" i="0">
                <a:solidFill>
                  <a:srgbClr val="676767"/>
                </a:solidFill>
                <a:latin typeface="+mn-lt"/>
                <a:cs typeface="CiscoSans ExtraLight"/>
              </a:defRPr>
            </a:lvl2pPr>
            <a:lvl3pPr marL="996719" indent="-228548">
              <a:buClr>
                <a:schemeClr val="tx1"/>
              </a:buClr>
              <a:buSzPct val="80000"/>
              <a:buFont typeface="Arial"/>
              <a:buChar char="•"/>
              <a:defRPr sz="2133" b="0" i="0">
                <a:solidFill>
                  <a:srgbClr val="676767"/>
                </a:solidFill>
                <a:latin typeface="+mn-lt"/>
                <a:cs typeface="CiscoSans ExtraLight"/>
              </a:defRPr>
            </a:lvl3pPr>
            <a:lvl4pPr marL="1214683" indent="-228548">
              <a:buClr>
                <a:schemeClr val="tx1"/>
              </a:buClr>
              <a:buSzPct val="80000"/>
              <a:buFont typeface="Arial"/>
              <a:buChar char="•"/>
              <a:defRPr sz="1867" b="0" i="0">
                <a:solidFill>
                  <a:srgbClr val="676767"/>
                </a:solidFill>
                <a:latin typeface="+mn-lt"/>
                <a:cs typeface="CiscoSans ExtraLight"/>
              </a:defRPr>
            </a:lvl4pPr>
            <a:lvl5pPr marL="1443231" indent="-224314">
              <a:buClr>
                <a:schemeClr val="tx1"/>
              </a:buClr>
              <a:buSzPct val="80000"/>
              <a:buFont typeface="Arial"/>
              <a:buChar char="•"/>
              <a:defRPr sz="1600" b="0" i="0">
                <a:solidFill>
                  <a:srgbClr val="676767"/>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4348017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 With Title and Sub">
    <p:spTree>
      <p:nvGrpSpPr>
        <p:cNvPr id="1" name=""/>
        <p:cNvGrpSpPr/>
        <p:nvPr/>
      </p:nvGrpSpPr>
      <p:grpSpPr>
        <a:xfrm>
          <a:off x="0" y="0"/>
          <a:ext cx="0" cy="0"/>
          <a:chOff x="0" y="0"/>
          <a:chExt cx="0" cy="0"/>
        </a:xfrm>
      </p:grpSpPr>
      <p:sp>
        <p:nvSpPr>
          <p:cNvPr id="8" name="Text Placeholder 10"/>
          <p:cNvSpPr>
            <a:spLocks noGrp="1"/>
          </p:cNvSpPr>
          <p:nvPr>
            <p:ph type="body" sz="quarter" idx="11"/>
          </p:nvPr>
        </p:nvSpPr>
        <p:spPr>
          <a:xfrm>
            <a:off x="588165" y="988060"/>
            <a:ext cx="11025987" cy="471912"/>
          </a:xfrm>
          <a:prstGeom prst="rect">
            <a:avLst/>
          </a:prstGeom>
        </p:spPr>
        <p:txBody>
          <a:bodyPr vert="horz" lIns="0"/>
          <a:lstStyle>
            <a:lvl1pPr marL="0" indent="0">
              <a:buNone/>
              <a:defRPr sz="2400">
                <a:ea typeface="Arial"/>
                <a:cs typeface="Arial"/>
              </a:defRPr>
            </a:lvl1pPr>
          </a:lstStyle>
          <a:p>
            <a:pPr lvl="0"/>
            <a:r>
              <a:rPr lang="en-CA" dirty="0"/>
              <a:t>Click to edit Master text styles</a:t>
            </a:r>
          </a:p>
        </p:txBody>
      </p:sp>
      <p:sp>
        <p:nvSpPr>
          <p:cNvPr id="5" name="Text Placeholder 3"/>
          <p:cNvSpPr>
            <a:spLocks noGrp="1"/>
          </p:cNvSpPr>
          <p:nvPr>
            <p:ph type="body" sz="quarter" idx="10" hasCustomPrompt="1"/>
          </p:nvPr>
        </p:nvSpPr>
        <p:spPr>
          <a:xfrm>
            <a:off x="606139" y="1797051"/>
            <a:ext cx="11008012" cy="4224280"/>
          </a:xfrm>
          <a:prstGeom prst="rect">
            <a:avLst/>
          </a:prstGeom>
        </p:spPr>
        <p:txBody>
          <a:bodyPr lIns="0" tIns="45710" rIns="91420" bIns="45710">
            <a:noAutofit/>
          </a:bodyPr>
          <a:lstStyle>
            <a:lvl1pPr marL="374561" indent="-298382">
              <a:lnSpc>
                <a:spcPct val="95000"/>
              </a:lnSpc>
              <a:spcBef>
                <a:spcPts val="1480"/>
              </a:spcBef>
              <a:buClr>
                <a:schemeClr val="tx1"/>
              </a:buClr>
              <a:buSzPct val="80000"/>
              <a:buFont typeface="Arial"/>
              <a:buChar char="•"/>
              <a:defRPr sz="2667" b="0" i="0">
                <a:solidFill>
                  <a:srgbClr val="676767"/>
                </a:solidFill>
                <a:latin typeface="+mn-lt"/>
                <a:cs typeface="CiscoSans ExtraLight"/>
              </a:defRPr>
            </a:lvl1pPr>
            <a:lvl2pPr marL="677176" indent="-287799">
              <a:lnSpc>
                <a:spcPct val="95000"/>
              </a:lnSpc>
              <a:spcBef>
                <a:spcPts val="600"/>
              </a:spcBef>
              <a:buClr>
                <a:schemeClr val="tx1"/>
              </a:buClr>
              <a:buSzPct val="80000"/>
              <a:buFont typeface="Arial"/>
              <a:buChar char="•"/>
              <a:defRPr sz="2400" b="0" i="0">
                <a:solidFill>
                  <a:srgbClr val="676767"/>
                </a:solidFill>
                <a:latin typeface="+mn-lt"/>
                <a:cs typeface="CiscoSans ExtraLight"/>
              </a:defRPr>
            </a:lvl2pPr>
            <a:lvl3pPr marL="996719" indent="-228548">
              <a:buClr>
                <a:schemeClr val="tx1"/>
              </a:buClr>
              <a:buSzPct val="80000"/>
              <a:buFont typeface="Arial"/>
              <a:buChar char="•"/>
              <a:defRPr sz="2133" b="0" i="0">
                <a:solidFill>
                  <a:srgbClr val="676767"/>
                </a:solidFill>
                <a:latin typeface="+mn-lt"/>
                <a:cs typeface="CiscoSans ExtraLight"/>
              </a:defRPr>
            </a:lvl3pPr>
            <a:lvl4pPr marL="1214683" indent="-228548">
              <a:buClr>
                <a:schemeClr val="tx1"/>
              </a:buClr>
              <a:buSzPct val="80000"/>
              <a:buFont typeface="Arial"/>
              <a:buChar char="•"/>
              <a:defRPr sz="1867" b="0" i="0">
                <a:solidFill>
                  <a:srgbClr val="676767"/>
                </a:solidFill>
                <a:latin typeface="+mn-lt"/>
                <a:cs typeface="CiscoSans ExtraLight"/>
              </a:defRPr>
            </a:lvl4pPr>
            <a:lvl5pPr marL="1443231" indent="-224314">
              <a:buClr>
                <a:schemeClr val="tx1"/>
              </a:buClr>
              <a:buSzPct val="80000"/>
              <a:buFont typeface="Arial"/>
              <a:buChar char="•"/>
              <a:defRPr sz="1600" b="0" i="0">
                <a:solidFill>
                  <a:srgbClr val="676767"/>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a:xfrm>
            <a:off x="583689" y="231828"/>
            <a:ext cx="11030463" cy="711429"/>
          </a:xfrm>
        </p:spPr>
        <p:txBody>
          <a:bodyPr/>
          <a:lstStyle>
            <a:lvl1pPr>
              <a:defRPr sz="3733"/>
            </a:lvl1pPr>
          </a:lstStyle>
          <a:p>
            <a:r>
              <a:rPr lang="en-US" dirty="0"/>
              <a:t>Click to edit Master title style</a:t>
            </a:r>
          </a:p>
        </p:txBody>
      </p:sp>
    </p:spTree>
    <p:extLst>
      <p:ext uri="{BB962C8B-B14F-4D97-AF65-F5344CB8AC3E}">
        <p14:creationId xmlns:p14="http://schemas.microsoft.com/office/powerpoint/2010/main" val="258228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583690" y="1797051"/>
            <a:ext cx="5201497" cy="4110792"/>
          </a:xfrm>
          <a:prstGeom prst="rect">
            <a:avLst/>
          </a:prstGeom>
        </p:spPr>
        <p:txBody>
          <a:bodyPr lIns="91420" tIns="45710" rIns="91420" bIns="45710">
            <a:noAutofit/>
          </a:bodyPr>
          <a:lstStyle>
            <a:lvl1pPr marL="304724" indent="-228542">
              <a:lnSpc>
                <a:spcPct val="95000"/>
              </a:lnSpc>
              <a:spcBef>
                <a:spcPts val="1480"/>
              </a:spcBef>
              <a:buClr>
                <a:schemeClr val="tx1"/>
              </a:buClr>
              <a:buSzPct val="80000"/>
              <a:buFont typeface="Arial"/>
              <a:buChar char="•"/>
              <a:defRPr sz="2667" b="0" i="0">
                <a:solidFill>
                  <a:schemeClr val="tx1"/>
                </a:solidFill>
                <a:latin typeface="+mn-lt"/>
                <a:cs typeface="CiscoSans ExtraLight"/>
              </a:defRPr>
            </a:lvl1pPr>
            <a:lvl2pPr marL="609443" indent="-287791">
              <a:lnSpc>
                <a:spcPct val="95000"/>
              </a:lnSpc>
              <a:spcBef>
                <a:spcPts val="600"/>
              </a:spcBef>
              <a:buClr>
                <a:schemeClr val="tx1"/>
              </a:buClr>
              <a:buSzPct val="80000"/>
              <a:buFont typeface="Arial"/>
              <a:buChar char="•"/>
              <a:defRPr sz="2400" b="0" i="0">
                <a:solidFill>
                  <a:schemeClr val="tx1"/>
                </a:solidFill>
                <a:latin typeface="+mn-lt"/>
                <a:cs typeface="CiscoSans ExtraLight"/>
              </a:defRPr>
            </a:lvl2pPr>
            <a:lvl3pPr marL="837986" indent="-228542">
              <a:buClr>
                <a:schemeClr val="tx1"/>
              </a:buClr>
              <a:buSzPct val="80000"/>
              <a:buFont typeface="Arial"/>
              <a:buChar char="•"/>
              <a:defRPr sz="2133" b="0" i="0">
                <a:solidFill>
                  <a:schemeClr val="tx1"/>
                </a:solidFill>
                <a:latin typeface="+mn-lt"/>
                <a:cs typeface="CiscoSans ExtraLight"/>
              </a:defRPr>
            </a:lvl3pPr>
            <a:lvl4pPr marL="1066525" indent="-228542">
              <a:buClr>
                <a:schemeClr val="tx1"/>
              </a:buClr>
              <a:buSzPct val="80000"/>
              <a:buFont typeface="Arial"/>
              <a:buChar char="•"/>
              <a:defRPr sz="1867" b="0" i="0">
                <a:solidFill>
                  <a:schemeClr val="tx1"/>
                </a:solidFill>
                <a:latin typeface="+mn-lt"/>
                <a:cs typeface="CiscoSans ExtraLight"/>
              </a:defRPr>
            </a:lvl4pPr>
            <a:lvl5pPr marL="1295065" indent="-228542">
              <a:buClr>
                <a:schemeClr val="tx1"/>
              </a:buClr>
              <a:buSzPct val="80000"/>
              <a:buFont typeface="Arial"/>
              <a:buChar char="•"/>
              <a:defRPr sz="16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1" hasCustomPrompt="1"/>
          </p:nvPr>
        </p:nvSpPr>
        <p:spPr>
          <a:xfrm>
            <a:off x="6086392" y="1797051"/>
            <a:ext cx="5624613" cy="4110792"/>
          </a:xfrm>
          <a:prstGeom prst="rect">
            <a:avLst/>
          </a:prstGeom>
        </p:spPr>
        <p:txBody>
          <a:bodyPr lIns="91420" tIns="45710" rIns="91420" bIns="45710">
            <a:noAutofit/>
          </a:bodyPr>
          <a:lstStyle>
            <a:lvl1pPr marL="304724" indent="-228542">
              <a:lnSpc>
                <a:spcPct val="95000"/>
              </a:lnSpc>
              <a:spcBef>
                <a:spcPts val="1480"/>
              </a:spcBef>
              <a:buClr>
                <a:schemeClr val="tx1"/>
              </a:buClr>
              <a:buSzPct val="80000"/>
              <a:buFont typeface="Arial"/>
              <a:buChar char="•"/>
              <a:defRPr sz="2667" b="0" i="0" baseline="0">
                <a:solidFill>
                  <a:schemeClr val="tx1"/>
                </a:solidFill>
                <a:latin typeface="+mn-lt"/>
                <a:cs typeface="CiscoSans ExtraLight"/>
              </a:defRPr>
            </a:lvl1pPr>
            <a:lvl2pPr marL="609443" indent="-287791">
              <a:lnSpc>
                <a:spcPct val="95000"/>
              </a:lnSpc>
              <a:spcBef>
                <a:spcPts val="600"/>
              </a:spcBef>
              <a:buClr>
                <a:schemeClr val="tx1"/>
              </a:buClr>
              <a:buSzPct val="80000"/>
              <a:buFont typeface="Arial"/>
              <a:buChar char="•"/>
              <a:defRPr sz="2400" b="0" i="0">
                <a:solidFill>
                  <a:schemeClr val="tx1"/>
                </a:solidFill>
                <a:latin typeface="+mn-lt"/>
                <a:cs typeface="CiscoSans ExtraLight"/>
              </a:defRPr>
            </a:lvl2pPr>
            <a:lvl3pPr marL="837986" indent="-228542">
              <a:buClr>
                <a:schemeClr val="tx1"/>
              </a:buClr>
              <a:buSzPct val="80000"/>
              <a:buFont typeface="Arial"/>
              <a:buChar char="•"/>
              <a:defRPr sz="2133" b="0" i="0">
                <a:solidFill>
                  <a:schemeClr val="tx1"/>
                </a:solidFill>
                <a:latin typeface="+mn-lt"/>
                <a:cs typeface="CiscoSans ExtraLight"/>
              </a:defRPr>
            </a:lvl3pPr>
            <a:lvl4pPr marL="1066525" indent="-228542">
              <a:buClr>
                <a:schemeClr val="tx1"/>
              </a:buClr>
              <a:buSzPct val="80000"/>
              <a:buFont typeface="Arial"/>
              <a:buChar char="•"/>
              <a:defRPr sz="1867" b="0" i="0">
                <a:solidFill>
                  <a:schemeClr val="tx1"/>
                </a:solidFill>
                <a:latin typeface="+mn-lt"/>
                <a:cs typeface="CiscoSans ExtraLight"/>
              </a:defRPr>
            </a:lvl4pPr>
            <a:lvl5pPr marL="1295065" indent="-228542">
              <a:buClr>
                <a:schemeClr val="tx1"/>
              </a:buClr>
              <a:buSzPct val="80000"/>
              <a:buFont typeface="Arial"/>
              <a:buChar char="•"/>
              <a:defRPr sz="16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289400774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en-US"/>
          </a:p>
        </p:txBody>
      </p:sp>
      <p:sp>
        <p:nvSpPr>
          <p:cNvPr id="2" name="Title 1"/>
          <p:cNvSpPr>
            <a:spLocks noGrp="1"/>
          </p:cNvSpPr>
          <p:nvPr>
            <p:ph type="title"/>
          </p:nvPr>
        </p:nvSpPr>
        <p:spPr/>
        <p:txBody>
          <a:bodyPr anchor="t"/>
          <a:lstStyle/>
          <a:p>
            <a:r>
              <a:rPr lang="en-US" dirty="0"/>
              <a:t>Click to edit Master title style</a:t>
            </a:r>
          </a:p>
        </p:txBody>
      </p:sp>
    </p:spTree>
    <p:extLst>
      <p:ext uri="{BB962C8B-B14F-4D97-AF65-F5344CB8AC3E}">
        <p14:creationId xmlns:p14="http://schemas.microsoft.com/office/powerpoint/2010/main" val="154392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ADC98-B53C-4CFC-9858-124034337F0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399206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5ADC98-B53C-4CFC-9858-124034337F03}"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170541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ADC98-B53C-4CFC-9858-124034337F03}"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166863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ADC98-B53C-4CFC-9858-124034337F03}"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274045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ADC98-B53C-4CFC-9858-124034337F03}"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377472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ADC98-B53C-4CFC-9858-124034337F03}"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11487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5ADC98-B53C-4CFC-9858-124034337F03}"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190694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5ADC98-B53C-4CFC-9858-124034337F03}"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C487-D152-4197-9EFB-E63154000F1E}" type="slidenum">
              <a:rPr lang="en-US" smtClean="0"/>
              <a:t>‹#›</a:t>
            </a:fld>
            <a:endParaRPr lang="en-US"/>
          </a:p>
        </p:txBody>
      </p:sp>
    </p:spTree>
    <p:extLst>
      <p:ext uri="{BB962C8B-B14F-4D97-AF65-F5344CB8AC3E}">
        <p14:creationId xmlns:p14="http://schemas.microsoft.com/office/powerpoint/2010/main" val="239361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63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ADC98-B53C-4CFC-9858-124034337F03}" type="datetimeFigureOut">
              <a:rPr lang="en-US" smtClean="0"/>
              <a:t>7/12/2017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EC487-D152-4197-9EFB-E63154000F1E}" type="slidenum">
              <a:rPr lang="en-US" smtClean="0"/>
              <a:t>‹#›</a:t>
            </a:fld>
            <a:endParaRPr lang="en-US"/>
          </a:p>
        </p:txBody>
      </p:sp>
    </p:spTree>
    <p:extLst>
      <p:ext uri="{BB962C8B-B14F-4D97-AF65-F5344CB8AC3E}">
        <p14:creationId xmlns:p14="http://schemas.microsoft.com/office/powerpoint/2010/main" val="300394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4.wmf"/><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218" y="348640"/>
            <a:ext cx="10006148" cy="2387600"/>
          </a:xfrm>
        </p:spPr>
        <p:txBody>
          <a:bodyPr>
            <a:normAutofit/>
          </a:bodyPr>
          <a:lstStyle/>
          <a:p>
            <a:r>
              <a:rPr lang="en-US" sz="4800" u="sng" dirty="0" smtClean="0"/>
              <a:t>SUNY Old Westbury</a:t>
            </a:r>
            <a:r>
              <a:rPr lang="en-US" dirty="0" smtClean="0"/>
              <a:t/>
            </a:r>
            <a:br>
              <a:rPr lang="en-US" dirty="0" smtClean="0"/>
            </a:br>
            <a:r>
              <a:rPr lang="en-US" b="1" dirty="0" smtClean="0"/>
              <a:t>Better Together</a:t>
            </a:r>
            <a:r>
              <a:rPr lang="en-US" dirty="0" smtClean="0"/>
              <a:t/>
            </a:r>
            <a:br>
              <a:rPr lang="en-US" dirty="0" smtClean="0"/>
            </a:br>
            <a:r>
              <a:rPr lang="en-US" sz="3600" dirty="0" smtClean="0"/>
              <a:t>(Cisco Email Security with Office 365)</a:t>
            </a:r>
            <a:endParaRPr lang="en-US" sz="3600" dirty="0"/>
          </a:p>
        </p:txBody>
      </p:sp>
      <p:sp>
        <p:nvSpPr>
          <p:cNvPr id="3" name="Subtitle 2"/>
          <p:cNvSpPr>
            <a:spLocks noGrp="1"/>
          </p:cNvSpPr>
          <p:nvPr>
            <p:ph type="subTitle" idx="1"/>
          </p:nvPr>
        </p:nvSpPr>
        <p:spPr>
          <a:xfrm>
            <a:off x="1515292" y="3505005"/>
            <a:ext cx="9144000" cy="1655762"/>
          </a:xfrm>
        </p:spPr>
        <p:txBody>
          <a:bodyPr>
            <a:normAutofit lnSpcReduction="10000"/>
          </a:bodyPr>
          <a:lstStyle/>
          <a:p>
            <a:pPr algn="l"/>
            <a:r>
              <a:rPr lang="en-US" dirty="0" smtClean="0"/>
              <a:t>Milind Samant – Director of ITS and Information Security Officer (ISO)</a:t>
            </a:r>
          </a:p>
          <a:p>
            <a:pPr algn="l"/>
            <a:r>
              <a:rPr lang="en-US" dirty="0" smtClean="0"/>
              <a:t>Damian Obara – System Administrator</a:t>
            </a:r>
          </a:p>
          <a:p>
            <a:pPr algn="l"/>
            <a:endParaRPr lang="en-US" dirty="0"/>
          </a:p>
          <a:p>
            <a:pPr algn="l"/>
            <a:r>
              <a:rPr lang="en-US" dirty="0" smtClean="0"/>
              <a:t>June 2017</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7689" y="4534023"/>
            <a:ext cx="5527096" cy="1253489"/>
          </a:xfrm>
          <a:prstGeom prst="rect">
            <a:avLst/>
          </a:prstGeom>
          <a:effectLst>
            <a:reflection stA="46000" endPos="65000" dist="50800" dir="5400000" sy="-100000" algn="bl" rotWithShape="0"/>
          </a:effectLst>
        </p:spPr>
      </p:pic>
      <p:sp>
        <p:nvSpPr>
          <p:cNvPr id="9" name="Rectangle 8"/>
          <p:cNvSpPr/>
          <p:nvPr/>
        </p:nvSpPr>
        <p:spPr>
          <a:xfrm>
            <a:off x="92364" y="5787512"/>
            <a:ext cx="991854" cy="982743"/>
          </a:xfrm>
          <a:prstGeom prst="rect">
            <a:avLst/>
          </a:prstGeom>
          <a:blipFill>
            <a:blip r:embed="rId3">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47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098"/>
          <p:cNvPicPr>
            <a:picLocks noChangeAspect="1"/>
          </p:cNvPicPr>
          <p:nvPr/>
        </p:nvPicPr>
        <p:blipFill rotWithShape="1">
          <a:blip r:embed="rId3" cstate="email">
            <a:extLst>
              <a:ext uri="{28A0092B-C50C-407E-A947-70E740481C1C}">
                <a14:useLocalDpi xmlns:a14="http://schemas.microsoft.com/office/drawing/2010/main"/>
              </a:ext>
            </a:extLst>
          </a:blip>
          <a:srcRect t="10030" b="5913"/>
          <a:stretch/>
        </p:blipFill>
        <p:spPr>
          <a:xfrm>
            <a:off x="-14088" y="0"/>
            <a:ext cx="12206088" cy="6840067"/>
          </a:xfrm>
          <a:prstGeom prst="rect">
            <a:avLst/>
          </a:prstGeom>
        </p:spPr>
      </p:pic>
      <p:sp>
        <p:nvSpPr>
          <p:cNvPr id="93" name="Rectangle 92"/>
          <p:cNvSpPr/>
          <p:nvPr/>
        </p:nvSpPr>
        <p:spPr>
          <a:xfrm>
            <a:off x="0" y="7816"/>
            <a:ext cx="12192000" cy="6857999"/>
          </a:xfrm>
          <a:prstGeom prst="rect">
            <a:avLst/>
          </a:prstGeom>
          <a:solidFill>
            <a:schemeClr val="bg1">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77">
              <a:spcBef>
                <a:spcPts val="600"/>
              </a:spcBef>
              <a:defRPr/>
            </a:pPr>
            <a:r>
              <a:rPr lang="en-US" sz="1051" kern="0" dirty="0">
                <a:solidFill>
                  <a:schemeClr val="bg1"/>
                </a:solidFill>
              </a:rPr>
              <a:t> </a:t>
            </a:r>
          </a:p>
        </p:txBody>
      </p:sp>
      <p:sp>
        <p:nvSpPr>
          <p:cNvPr id="91" name="Rectangle 90"/>
          <p:cNvSpPr/>
          <p:nvPr/>
        </p:nvSpPr>
        <p:spPr>
          <a:xfrm>
            <a:off x="0" y="1459972"/>
            <a:ext cx="12187304" cy="4654600"/>
          </a:xfrm>
          <a:prstGeom prst="rect">
            <a:avLst/>
          </a:prstGeom>
          <a:solidFill>
            <a:schemeClr val="bg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77">
              <a:spcBef>
                <a:spcPts val="600"/>
              </a:spcBef>
              <a:defRPr/>
            </a:pPr>
            <a:endParaRPr lang="en-US" sz="1051" kern="0" dirty="0">
              <a:solidFill>
                <a:schemeClr val="bg1"/>
              </a:solidFill>
            </a:endParaRPr>
          </a:p>
        </p:txBody>
      </p:sp>
      <p:sp>
        <p:nvSpPr>
          <p:cNvPr id="4108" name="Text Placeholder 4107"/>
          <p:cNvSpPr>
            <a:spLocks noGrp="1"/>
          </p:cNvSpPr>
          <p:nvPr>
            <p:ph type="body" sz="quarter" idx="11"/>
          </p:nvPr>
        </p:nvSpPr>
        <p:spPr/>
        <p:txBody>
          <a:bodyPr/>
          <a:lstStyle/>
          <a:p>
            <a:r>
              <a:rPr lang="en-US" dirty="0"/>
              <a:t>Cloud Email Security with Office 365</a:t>
            </a:r>
          </a:p>
        </p:txBody>
      </p:sp>
      <p:sp>
        <p:nvSpPr>
          <p:cNvPr id="4" name="Title 3"/>
          <p:cNvSpPr>
            <a:spLocks noGrp="1"/>
          </p:cNvSpPr>
          <p:nvPr>
            <p:ph type="title"/>
          </p:nvPr>
        </p:nvSpPr>
        <p:spPr/>
        <p:txBody>
          <a:bodyPr>
            <a:normAutofit/>
          </a:bodyPr>
          <a:lstStyle/>
          <a:p>
            <a:r>
              <a:rPr lang="en-US" dirty="0" smtClean="0"/>
              <a:t>Integration with our Office 365 cloud email platform</a:t>
            </a:r>
            <a:endParaRPr lang="en-US" dirty="0"/>
          </a:p>
        </p:txBody>
      </p:sp>
      <p:sp>
        <p:nvSpPr>
          <p:cNvPr id="6" name="Rectangle 5"/>
          <p:cNvSpPr/>
          <p:nvPr/>
        </p:nvSpPr>
        <p:spPr>
          <a:xfrm>
            <a:off x="-14088" y="5484057"/>
            <a:ext cx="12206088" cy="1373943"/>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77">
              <a:spcBef>
                <a:spcPts val="600"/>
              </a:spcBef>
              <a:defRPr/>
            </a:pPr>
            <a:endParaRPr lang="en-US" sz="1051" kern="0" dirty="0">
              <a:solidFill>
                <a:schemeClr val="bg1"/>
              </a:solidFill>
            </a:endParaRPr>
          </a:p>
        </p:txBody>
      </p:sp>
      <p:sp>
        <p:nvSpPr>
          <p:cNvPr id="7" name="Rectangle 6"/>
          <p:cNvSpPr/>
          <p:nvPr/>
        </p:nvSpPr>
        <p:spPr>
          <a:xfrm>
            <a:off x="298747" y="5493865"/>
            <a:ext cx="5488595" cy="13462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243840" rIns="121920" bIns="243840" rtlCol="0" anchor="ctr"/>
          <a:lstStyle/>
          <a:p>
            <a:pPr algn="ctr"/>
            <a:r>
              <a:rPr lang="en-US" sz="1600" b="1" dirty="0">
                <a:solidFill>
                  <a:schemeClr val="bg1"/>
                </a:solidFill>
                <a:cs typeface="Segoe UI" panose="020B0502040204020203" pitchFamily="34" charset="0"/>
              </a:rPr>
              <a:t>Point Mail Exchange (MX) records to the </a:t>
            </a:r>
          </a:p>
          <a:p>
            <a:pPr algn="ctr"/>
            <a:r>
              <a:rPr lang="en-US" sz="1600" b="1" dirty="0">
                <a:solidFill>
                  <a:schemeClr val="bg1"/>
                </a:solidFill>
                <a:cs typeface="Segoe UI" panose="020B0502040204020203" pitchFamily="34" charset="0"/>
              </a:rPr>
              <a:t>Cisco Cloud Email Security</a:t>
            </a:r>
          </a:p>
        </p:txBody>
      </p:sp>
      <p:sp>
        <p:nvSpPr>
          <p:cNvPr id="8" name="Rectangle 7"/>
          <p:cNvSpPr/>
          <p:nvPr/>
        </p:nvSpPr>
        <p:spPr>
          <a:xfrm>
            <a:off x="6281303" y="5493865"/>
            <a:ext cx="5488595" cy="13462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243840" rIns="121920" bIns="243840" rtlCol="0" anchor="ctr"/>
          <a:lstStyle/>
          <a:p>
            <a:pPr algn="ctr"/>
            <a:r>
              <a:rPr lang="en-US" sz="1600" b="1" dirty="0" smtClean="0">
                <a:solidFill>
                  <a:schemeClr val="bg1"/>
                </a:solidFill>
                <a:cs typeface="Segoe UI" panose="020B0502040204020203" pitchFamily="34" charset="0"/>
              </a:rPr>
              <a:t>Configure an outgoing connector to forward any outbound email to Cisco</a:t>
            </a:r>
            <a:endParaRPr lang="en-US" sz="1600" b="1" dirty="0">
              <a:solidFill>
                <a:schemeClr val="bg1"/>
              </a:solidFill>
              <a:cs typeface="Segoe UI" panose="020B0502040204020203" pitchFamily="34" charset="0"/>
            </a:endParaRPr>
          </a:p>
        </p:txBody>
      </p:sp>
      <p:cxnSp>
        <p:nvCxnSpPr>
          <p:cNvPr id="11" name="Straight Connector 10"/>
          <p:cNvCxnSpPr/>
          <p:nvPr/>
        </p:nvCxnSpPr>
        <p:spPr>
          <a:xfrm>
            <a:off x="6096000" y="5860895"/>
            <a:ext cx="0" cy="612141"/>
          </a:xfrm>
          <a:prstGeom prst="line">
            <a:avLst/>
          </a:prstGeom>
          <a:ln w="6350">
            <a:solidFill>
              <a:schemeClr val="bg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67076" y="1768298"/>
            <a:ext cx="1831696" cy="1051432"/>
            <a:chOff x="2464333" y="1404997"/>
            <a:chExt cx="1550728" cy="890149"/>
          </a:xfrm>
        </p:grpSpPr>
        <p:grpSp>
          <p:nvGrpSpPr>
            <p:cNvPr id="21" name="Group 20"/>
            <p:cNvGrpSpPr/>
            <p:nvPr/>
          </p:nvGrpSpPr>
          <p:grpSpPr>
            <a:xfrm>
              <a:off x="3159688" y="1865063"/>
              <a:ext cx="258598" cy="159740"/>
              <a:chOff x="985735" y="2573899"/>
              <a:chExt cx="505969" cy="312544"/>
            </a:xfrm>
          </p:grpSpPr>
          <p:sp>
            <p:nvSpPr>
              <p:cNvPr id="22" name="Freeform 123"/>
              <p:cNvSpPr>
                <a:spLocks noEditPoints="1"/>
              </p:cNvSpPr>
              <p:nvPr/>
            </p:nvSpPr>
            <p:spPr bwMode="auto">
              <a:xfrm>
                <a:off x="1077350" y="2573899"/>
                <a:ext cx="414354" cy="312544"/>
              </a:xfrm>
              <a:custGeom>
                <a:avLst/>
                <a:gdLst>
                  <a:gd name="T0" fmla="*/ 1066 w 1137"/>
                  <a:gd name="T1" fmla="*/ 857 h 857"/>
                  <a:gd name="T2" fmla="*/ 88 w 1137"/>
                  <a:gd name="T3" fmla="*/ 857 h 857"/>
                  <a:gd name="T4" fmla="*/ 70 w 1137"/>
                  <a:gd name="T5" fmla="*/ 839 h 857"/>
                  <a:gd name="T6" fmla="*/ 88 w 1137"/>
                  <a:gd name="T7" fmla="*/ 821 h 857"/>
                  <a:gd name="T8" fmla="*/ 1066 w 1137"/>
                  <a:gd name="T9" fmla="*/ 821 h 857"/>
                  <a:gd name="T10" fmla="*/ 1101 w 1137"/>
                  <a:gd name="T11" fmla="*/ 786 h 857"/>
                  <a:gd name="T12" fmla="*/ 1101 w 1137"/>
                  <a:gd name="T13" fmla="*/ 71 h 857"/>
                  <a:gd name="T14" fmla="*/ 1101 w 1137"/>
                  <a:gd name="T15" fmla="*/ 68 h 857"/>
                  <a:gd name="T16" fmla="*/ 589 w 1137"/>
                  <a:gd name="T17" fmla="*/ 439 h 857"/>
                  <a:gd name="T18" fmla="*/ 568 w 1137"/>
                  <a:gd name="T19" fmla="*/ 439 h 857"/>
                  <a:gd name="T20" fmla="*/ 35 w 1137"/>
                  <a:gd name="T21" fmla="*/ 54 h 857"/>
                  <a:gd name="T22" fmla="*/ 34 w 1137"/>
                  <a:gd name="T23" fmla="*/ 53 h 857"/>
                  <a:gd name="T24" fmla="*/ 8 w 1137"/>
                  <a:gd name="T25" fmla="*/ 32 h 857"/>
                  <a:gd name="T26" fmla="*/ 2 w 1137"/>
                  <a:gd name="T27" fmla="*/ 12 h 857"/>
                  <a:gd name="T28" fmla="*/ 19 w 1137"/>
                  <a:gd name="T29" fmla="*/ 0 h 857"/>
                  <a:gd name="T30" fmla="*/ 1066 w 1137"/>
                  <a:gd name="T31" fmla="*/ 0 h 857"/>
                  <a:gd name="T32" fmla="*/ 1119 w 1137"/>
                  <a:gd name="T33" fmla="*/ 23 h 857"/>
                  <a:gd name="T34" fmla="*/ 1125 w 1137"/>
                  <a:gd name="T35" fmla="*/ 28 h 857"/>
                  <a:gd name="T36" fmla="*/ 1128 w 1137"/>
                  <a:gd name="T37" fmla="*/ 36 h 857"/>
                  <a:gd name="T38" fmla="*/ 1137 w 1137"/>
                  <a:gd name="T39" fmla="*/ 71 h 857"/>
                  <a:gd name="T40" fmla="*/ 1137 w 1137"/>
                  <a:gd name="T41" fmla="*/ 786 h 857"/>
                  <a:gd name="T42" fmla="*/ 1066 w 1137"/>
                  <a:gd name="T43" fmla="*/ 857 h 857"/>
                  <a:gd name="T44" fmla="*/ 72 w 1137"/>
                  <a:gd name="T45" fmla="*/ 36 h 857"/>
                  <a:gd name="T46" fmla="*/ 578 w 1137"/>
                  <a:gd name="T47" fmla="*/ 402 h 857"/>
                  <a:gd name="T48" fmla="*/ 1080 w 1137"/>
                  <a:gd name="T49" fmla="*/ 39 h 857"/>
                  <a:gd name="T50" fmla="*/ 1066 w 1137"/>
                  <a:gd name="T51" fmla="*/ 36 h 857"/>
                  <a:gd name="T52" fmla="*/ 72 w 1137"/>
                  <a:gd name="T53" fmla="*/ 3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7" h="857">
                    <a:moveTo>
                      <a:pt x="1066" y="857"/>
                    </a:moveTo>
                    <a:cubicBezTo>
                      <a:pt x="88" y="857"/>
                      <a:pt x="88" y="857"/>
                      <a:pt x="88" y="857"/>
                    </a:cubicBezTo>
                    <a:cubicBezTo>
                      <a:pt x="78" y="857"/>
                      <a:pt x="70" y="849"/>
                      <a:pt x="70" y="839"/>
                    </a:cubicBezTo>
                    <a:cubicBezTo>
                      <a:pt x="70" y="829"/>
                      <a:pt x="78" y="821"/>
                      <a:pt x="88" y="821"/>
                    </a:cubicBezTo>
                    <a:cubicBezTo>
                      <a:pt x="1066" y="821"/>
                      <a:pt x="1066" y="821"/>
                      <a:pt x="1066" y="821"/>
                    </a:cubicBezTo>
                    <a:cubicBezTo>
                      <a:pt x="1086" y="821"/>
                      <a:pt x="1101" y="805"/>
                      <a:pt x="1101" y="786"/>
                    </a:cubicBezTo>
                    <a:cubicBezTo>
                      <a:pt x="1101" y="71"/>
                      <a:pt x="1101" y="71"/>
                      <a:pt x="1101" y="71"/>
                    </a:cubicBezTo>
                    <a:cubicBezTo>
                      <a:pt x="1101" y="70"/>
                      <a:pt x="1101" y="69"/>
                      <a:pt x="1101" y="68"/>
                    </a:cubicBezTo>
                    <a:cubicBezTo>
                      <a:pt x="589" y="439"/>
                      <a:pt x="589" y="439"/>
                      <a:pt x="589" y="439"/>
                    </a:cubicBezTo>
                    <a:cubicBezTo>
                      <a:pt x="582" y="444"/>
                      <a:pt x="574" y="444"/>
                      <a:pt x="568" y="439"/>
                    </a:cubicBezTo>
                    <a:cubicBezTo>
                      <a:pt x="35" y="54"/>
                      <a:pt x="35" y="54"/>
                      <a:pt x="35" y="54"/>
                    </a:cubicBezTo>
                    <a:cubicBezTo>
                      <a:pt x="35" y="53"/>
                      <a:pt x="35" y="53"/>
                      <a:pt x="34" y="53"/>
                    </a:cubicBezTo>
                    <a:cubicBezTo>
                      <a:pt x="8" y="32"/>
                      <a:pt x="8" y="32"/>
                      <a:pt x="8" y="32"/>
                    </a:cubicBezTo>
                    <a:cubicBezTo>
                      <a:pt x="2" y="27"/>
                      <a:pt x="0" y="19"/>
                      <a:pt x="2" y="12"/>
                    </a:cubicBezTo>
                    <a:cubicBezTo>
                      <a:pt x="5" y="4"/>
                      <a:pt x="11" y="0"/>
                      <a:pt x="19" y="0"/>
                    </a:cubicBezTo>
                    <a:cubicBezTo>
                      <a:pt x="1066" y="0"/>
                      <a:pt x="1066" y="0"/>
                      <a:pt x="1066" y="0"/>
                    </a:cubicBezTo>
                    <a:cubicBezTo>
                      <a:pt x="1087" y="0"/>
                      <a:pt x="1106" y="9"/>
                      <a:pt x="1119" y="23"/>
                    </a:cubicBezTo>
                    <a:cubicBezTo>
                      <a:pt x="1121" y="24"/>
                      <a:pt x="1123" y="26"/>
                      <a:pt x="1125" y="28"/>
                    </a:cubicBezTo>
                    <a:cubicBezTo>
                      <a:pt x="1127" y="31"/>
                      <a:pt x="1128" y="33"/>
                      <a:pt x="1128" y="36"/>
                    </a:cubicBezTo>
                    <a:cubicBezTo>
                      <a:pt x="1134" y="46"/>
                      <a:pt x="1137" y="58"/>
                      <a:pt x="1137" y="71"/>
                    </a:cubicBezTo>
                    <a:cubicBezTo>
                      <a:pt x="1137" y="786"/>
                      <a:pt x="1137" y="786"/>
                      <a:pt x="1137" y="786"/>
                    </a:cubicBezTo>
                    <a:cubicBezTo>
                      <a:pt x="1137" y="825"/>
                      <a:pt x="1105" y="857"/>
                      <a:pt x="1066" y="857"/>
                    </a:cubicBezTo>
                    <a:close/>
                    <a:moveTo>
                      <a:pt x="72" y="36"/>
                    </a:moveTo>
                    <a:cubicBezTo>
                      <a:pt x="578" y="402"/>
                      <a:pt x="578" y="402"/>
                      <a:pt x="578" y="402"/>
                    </a:cubicBezTo>
                    <a:cubicBezTo>
                      <a:pt x="1080" y="39"/>
                      <a:pt x="1080" y="39"/>
                      <a:pt x="1080" y="39"/>
                    </a:cubicBezTo>
                    <a:cubicBezTo>
                      <a:pt x="1076" y="37"/>
                      <a:pt x="1071" y="36"/>
                      <a:pt x="1066" y="36"/>
                    </a:cubicBezTo>
                    <a:lnTo>
                      <a:pt x="72" y="36"/>
                    </a:ln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400" dirty="0"/>
              </a:p>
            </p:txBody>
          </p:sp>
          <p:sp>
            <p:nvSpPr>
              <p:cNvPr id="23" name="Freeform 124"/>
              <p:cNvSpPr>
                <a:spLocks/>
              </p:cNvSpPr>
              <p:nvPr/>
            </p:nvSpPr>
            <p:spPr bwMode="auto">
              <a:xfrm>
                <a:off x="985735" y="2705220"/>
                <a:ext cx="124368" cy="13132"/>
              </a:xfrm>
              <a:custGeom>
                <a:avLst/>
                <a:gdLst>
                  <a:gd name="T0" fmla="*/ 323 w 341"/>
                  <a:gd name="T1" fmla="*/ 36 h 36"/>
                  <a:gd name="T2" fmla="*/ 18 w 341"/>
                  <a:gd name="T3" fmla="*/ 36 h 36"/>
                  <a:gd name="T4" fmla="*/ 0 w 341"/>
                  <a:gd name="T5" fmla="*/ 18 h 36"/>
                  <a:gd name="T6" fmla="*/ 18 w 341"/>
                  <a:gd name="T7" fmla="*/ 0 h 36"/>
                  <a:gd name="T8" fmla="*/ 323 w 341"/>
                  <a:gd name="T9" fmla="*/ 0 h 36"/>
                  <a:gd name="T10" fmla="*/ 341 w 341"/>
                  <a:gd name="T11" fmla="*/ 18 h 36"/>
                  <a:gd name="T12" fmla="*/ 323 w 34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1" h="36">
                    <a:moveTo>
                      <a:pt x="323" y="36"/>
                    </a:moveTo>
                    <a:cubicBezTo>
                      <a:pt x="18" y="36"/>
                      <a:pt x="18" y="36"/>
                      <a:pt x="18" y="36"/>
                    </a:cubicBezTo>
                    <a:cubicBezTo>
                      <a:pt x="8" y="36"/>
                      <a:pt x="0" y="28"/>
                      <a:pt x="0" y="18"/>
                    </a:cubicBezTo>
                    <a:cubicBezTo>
                      <a:pt x="0" y="9"/>
                      <a:pt x="8" y="0"/>
                      <a:pt x="18" y="0"/>
                    </a:cubicBezTo>
                    <a:cubicBezTo>
                      <a:pt x="323" y="0"/>
                      <a:pt x="323" y="0"/>
                      <a:pt x="323" y="0"/>
                    </a:cubicBezTo>
                    <a:cubicBezTo>
                      <a:pt x="333" y="0"/>
                      <a:pt x="341" y="9"/>
                      <a:pt x="341" y="18"/>
                    </a:cubicBezTo>
                    <a:cubicBezTo>
                      <a:pt x="341" y="28"/>
                      <a:pt x="333" y="36"/>
                      <a:pt x="323" y="36"/>
                    </a:cubicBez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400"/>
              </a:p>
            </p:txBody>
          </p:sp>
          <p:sp>
            <p:nvSpPr>
              <p:cNvPr id="24" name="Freeform 125"/>
              <p:cNvSpPr>
                <a:spLocks/>
              </p:cNvSpPr>
              <p:nvPr/>
            </p:nvSpPr>
            <p:spPr bwMode="auto">
              <a:xfrm>
                <a:off x="1028066" y="2791583"/>
                <a:ext cx="123905" cy="13132"/>
              </a:xfrm>
              <a:custGeom>
                <a:avLst/>
                <a:gdLst>
                  <a:gd name="T0" fmla="*/ 322 w 340"/>
                  <a:gd name="T1" fmla="*/ 36 h 36"/>
                  <a:gd name="T2" fmla="*/ 18 w 340"/>
                  <a:gd name="T3" fmla="*/ 36 h 36"/>
                  <a:gd name="T4" fmla="*/ 0 w 340"/>
                  <a:gd name="T5" fmla="*/ 18 h 36"/>
                  <a:gd name="T6" fmla="*/ 18 w 340"/>
                  <a:gd name="T7" fmla="*/ 0 h 36"/>
                  <a:gd name="T8" fmla="*/ 322 w 340"/>
                  <a:gd name="T9" fmla="*/ 0 h 36"/>
                  <a:gd name="T10" fmla="*/ 340 w 340"/>
                  <a:gd name="T11" fmla="*/ 18 h 36"/>
                  <a:gd name="T12" fmla="*/ 322 w 34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0" h="36">
                    <a:moveTo>
                      <a:pt x="322" y="36"/>
                    </a:moveTo>
                    <a:cubicBezTo>
                      <a:pt x="18" y="36"/>
                      <a:pt x="18" y="36"/>
                      <a:pt x="18" y="36"/>
                    </a:cubicBezTo>
                    <a:cubicBezTo>
                      <a:pt x="8" y="36"/>
                      <a:pt x="0" y="28"/>
                      <a:pt x="0" y="18"/>
                    </a:cubicBezTo>
                    <a:cubicBezTo>
                      <a:pt x="0" y="8"/>
                      <a:pt x="8" y="0"/>
                      <a:pt x="18" y="0"/>
                    </a:cubicBezTo>
                    <a:cubicBezTo>
                      <a:pt x="322" y="0"/>
                      <a:pt x="322" y="0"/>
                      <a:pt x="322" y="0"/>
                    </a:cubicBezTo>
                    <a:cubicBezTo>
                      <a:pt x="332" y="0"/>
                      <a:pt x="340" y="8"/>
                      <a:pt x="340" y="18"/>
                    </a:cubicBezTo>
                    <a:cubicBezTo>
                      <a:pt x="340" y="28"/>
                      <a:pt x="332" y="36"/>
                      <a:pt x="322" y="36"/>
                    </a:cubicBez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400"/>
              </a:p>
            </p:txBody>
          </p:sp>
        </p:grpSp>
        <p:grpSp>
          <p:nvGrpSpPr>
            <p:cNvPr id="3" name="Group 2"/>
            <p:cNvGrpSpPr/>
            <p:nvPr/>
          </p:nvGrpSpPr>
          <p:grpSpPr>
            <a:xfrm>
              <a:off x="2464333" y="1404997"/>
              <a:ext cx="1550728" cy="890149"/>
              <a:chOff x="2464333" y="1404997"/>
              <a:chExt cx="1550728" cy="890149"/>
            </a:xfrm>
          </p:grpSpPr>
          <p:sp>
            <p:nvSpPr>
              <p:cNvPr id="17" name="TextBox 16"/>
              <p:cNvSpPr txBox="1"/>
              <p:nvPr/>
            </p:nvSpPr>
            <p:spPr>
              <a:xfrm>
                <a:off x="2475088" y="2039332"/>
                <a:ext cx="1539973" cy="217193"/>
              </a:xfrm>
              <a:prstGeom prst="rect">
                <a:avLst/>
              </a:prstGeom>
              <a:noFill/>
            </p:spPr>
            <p:txBody>
              <a:bodyPr wrap="square" rtlCol="0">
                <a:spAutoFit/>
              </a:bodyPr>
              <a:lstStyle/>
              <a:p>
                <a:pPr algn="ctr"/>
                <a:r>
                  <a:rPr lang="en-US" sz="1067" dirty="0"/>
                  <a:t>O365 Exchange Online</a:t>
                </a:r>
              </a:p>
            </p:txBody>
          </p:sp>
          <p:grpSp>
            <p:nvGrpSpPr>
              <p:cNvPr id="28" name="Group 27"/>
              <p:cNvGrpSpPr/>
              <p:nvPr/>
            </p:nvGrpSpPr>
            <p:grpSpPr>
              <a:xfrm>
                <a:off x="2997859" y="1602204"/>
                <a:ext cx="357486" cy="446078"/>
                <a:chOff x="6486525" y="-119063"/>
                <a:chExt cx="365125" cy="455613"/>
              </a:xfrm>
              <a:solidFill>
                <a:schemeClr val="tx1"/>
              </a:solidFill>
            </p:grpSpPr>
            <p:sp>
              <p:nvSpPr>
                <p:cNvPr id="29" name="Freeform 65"/>
                <p:cNvSpPr>
                  <a:spLocks noEditPoints="1"/>
                </p:cNvSpPr>
                <p:nvPr/>
              </p:nvSpPr>
              <p:spPr bwMode="auto">
                <a:xfrm>
                  <a:off x="6519863" y="-85725"/>
                  <a:ext cx="298450" cy="61913"/>
                </a:xfrm>
                <a:custGeom>
                  <a:avLst/>
                  <a:gdLst>
                    <a:gd name="T0" fmla="*/ 17 w 374"/>
                    <a:gd name="T1" fmla="*/ 0 h 79"/>
                    <a:gd name="T2" fmla="*/ 10 w 374"/>
                    <a:gd name="T3" fmla="*/ 2 h 79"/>
                    <a:gd name="T4" fmla="*/ 1 w 374"/>
                    <a:gd name="T5" fmla="*/ 11 h 79"/>
                    <a:gd name="T6" fmla="*/ 0 w 374"/>
                    <a:gd name="T7" fmla="*/ 60 h 79"/>
                    <a:gd name="T8" fmla="*/ 1 w 374"/>
                    <a:gd name="T9" fmla="*/ 66 h 79"/>
                    <a:gd name="T10" fmla="*/ 10 w 374"/>
                    <a:gd name="T11" fmla="*/ 77 h 79"/>
                    <a:gd name="T12" fmla="*/ 357 w 374"/>
                    <a:gd name="T13" fmla="*/ 79 h 79"/>
                    <a:gd name="T14" fmla="*/ 364 w 374"/>
                    <a:gd name="T15" fmla="*/ 77 h 79"/>
                    <a:gd name="T16" fmla="*/ 373 w 374"/>
                    <a:gd name="T17" fmla="*/ 66 h 79"/>
                    <a:gd name="T18" fmla="*/ 374 w 374"/>
                    <a:gd name="T19" fmla="*/ 19 h 79"/>
                    <a:gd name="T20" fmla="*/ 373 w 374"/>
                    <a:gd name="T21" fmla="*/ 11 h 79"/>
                    <a:gd name="T22" fmla="*/ 364 w 374"/>
                    <a:gd name="T23" fmla="*/ 2 h 79"/>
                    <a:gd name="T24" fmla="*/ 357 w 374"/>
                    <a:gd name="T25" fmla="*/ 0 h 79"/>
                    <a:gd name="T26" fmla="*/ 47 w 374"/>
                    <a:gd name="T27" fmla="*/ 50 h 79"/>
                    <a:gd name="T28" fmla="*/ 40 w 374"/>
                    <a:gd name="T29" fmla="*/ 48 h 79"/>
                    <a:gd name="T30" fmla="*/ 37 w 374"/>
                    <a:gd name="T31" fmla="*/ 41 h 79"/>
                    <a:gd name="T32" fmla="*/ 39 w 374"/>
                    <a:gd name="T33" fmla="*/ 38 h 79"/>
                    <a:gd name="T34" fmla="*/ 43 w 374"/>
                    <a:gd name="T35" fmla="*/ 33 h 79"/>
                    <a:gd name="T36" fmla="*/ 47 w 374"/>
                    <a:gd name="T37" fmla="*/ 33 h 79"/>
                    <a:gd name="T38" fmla="*/ 53 w 374"/>
                    <a:gd name="T39" fmla="*/ 35 h 79"/>
                    <a:gd name="T40" fmla="*/ 56 w 374"/>
                    <a:gd name="T41" fmla="*/ 41 h 79"/>
                    <a:gd name="T42" fmla="*/ 55 w 374"/>
                    <a:gd name="T43" fmla="*/ 45 h 79"/>
                    <a:gd name="T44" fmla="*/ 51 w 374"/>
                    <a:gd name="T45" fmla="*/ 50 h 79"/>
                    <a:gd name="T46" fmla="*/ 47 w 374"/>
                    <a:gd name="T47" fmla="*/ 50 h 79"/>
                    <a:gd name="T48" fmla="*/ 180 w 374"/>
                    <a:gd name="T49" fmla="*/ 50 h 79"/>
                    <a:gd name="T50" fmla="*/ 178 w 374"/>
                    <a:gd name="T51" fmla="*/ 50 h 79"/>
                    <a:gd name="T52" fmla="*/ 172 w 374"/>
                    <a:gd name="T53" fmla="*/ 45 h 79"/>
                    <a:gd name="T54" fmla="*/ 172 w 374"/>
                    <a:gd name="T55" fmla="*/ 41 h 79"/>
                    <a:gd name="T56" fmla="*/ 175 w 374"/>
                    <a:gd name="T57" fmla="*/ 35 h 79"/>
                    <a:gd name="T58" fmla="*/ 180 w 374"/>
                    <a:gd name="T59" fmla="*/ 33 h 79"/>
                    <a:gd name="T60" fmla="*/ 326 w 374"/>
                    <a:gd name="T61" fmla="*/ 33 h 79"/>
                    <a:gd name="T62" fmla="*/ 331 w 374"/>
                    <a:gd name="T63" fmla="*/ 35 h 79"/>
                    <a:gd name="T64" fmla="*/ 334 w 374"/>
                    <a:gd name="T65" fmla="*/ 41 h 79"/>
                    <a:gd name="T66" fmla="*/ 334 w 374"/>
                    <a:gd name="T67" fmla="*/ 45 h 79"/>
                    <a:gd name="T68" fmla="*/ 329 w 374"/>
                    <a:gd name="T69" fmla="*/ 50 h 79"/>
                    <a:gd name="T70" fmla="*/ 326 w 374"/>
                    <a:gd name="T71"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4" h="79">
                      <a:moveTo>
                        <a:pt x="357" y="0"/>
                      </a:moveTo>
                      <a:lnTo>
                        <a:pt x="17" y="0"/>
                      </a:lnTo>
                      <a:lnTo>
                        <a:pt x="17" y="0"/>
                      </a:lnTo>
                      <a:lnTo>
                        <a:pt x="10" y="2"/>
                      </a:lnTo>
                      <a:lnTo>
                        <a:pt x="5" y="6"/>
                      </a:lnTo>
                      <a:lnTo>
                        <a:pt x="1" y="11"/>
                      </a:lnTo>
                      <a:lnTo>
                        <a:pt x="0" y="19"/>
                      </a:lnTo>
                      <a:lnTo>
                        <a:pt x="0" y="60"/>
                      </a:lnTo>
                      <a:lnTo>
                        <a:pt x="0" y="60"/>
                      </a:lnTo>
                      <a:lnTo>
                        <a:pt x="1" y="66"/>
                      </a:lnTo>
                      <a:lnTo>
                        <a:pt x="5" y="73"/>
                      </a:lnTo>
                      <a:lnTo>
                        <a:pt x="10" y="77"/>
                      </a:lnTo>
                      <a:lnTo>
                        <a:pt x="17" y="79"/>
                      </a:lnTo>
                      <a:lnTo>
                        <a:pt x="357" y="79"/>
                      </a:lnTo>
                      <a:lnTo>
                        <a:pt x="357" y="79"/>
                      </a:lnTo>
                      <a:lnTo>
                        <a:pt x="364" y="77"/>
                      </a:lnTo>
                      <a:lnTo>
                        <a:pt x="369" y="73"/>
                      </a:lnTo>
                      <a:lnTo>
                        <a:pt x="373" y="66"/>
                      </a:lnTo>
                      <a:lnTo>
                        <a:pt x="374" y="60"/>
                      </a:lnTo>
                      <a:lnTo>
                        <a:pt x="374" y="19"/>
                      </a:lnTo>
                      <a:lnTo>
                        <a:pt x="374" y="19"/>
                      </a:lnTo>
                      <a:lnTo>
                        <a:pt x="373" y="11"/>
                      </a:lnTo>
                      <a:lnTo>
                        <a:pt x="369" y="6"/>
                      </a:lnTo>
                      <a:lnTo>
                        <a:pt x="364" y="2"/>
                      </a:lnTo>
                      <a:lnTo>
                        <a:pt x="357" y="0"/>
                      </a:lnTo>
                      <a:lnTo>
                        <a:pt x="357" y="0"/>
                      </a:lnTo>
                      <a:close/>
                      <a:moveTo>
                        <a:pt x="47" y="50"/>
                      </a:moveTo>
                      <a:lnTo>
                        <a:pt x="47" y="50"/>
                      </a:lnTo>
                      <a:lnTo>
                        <a:pt x="43" y="50"/>
                      </a:lnTo>
                      <a:lnTo>
                        <a:pt x="40" y="48"/>
                      </a:lnTo>
                      <a:lnTo>
                        <a:pt x="39" y="45"/>
                      </a:lnTo>
                      <a:lnTo>
                        <a:pt x="37" y="41"/>
                      </a:lnTo>
                      <a:lnTo>
                        <a:pt x="37" y="41"/>
                      </a:lnTo>
                      <a:lnTo>
                        <a:pt x="39" y="38"/>
                      </a:lnTo>
                      <a:lnTo>
                        <a:pt x="40" y="35"/>
                      </a:lnTo>
                      <a:lnTo>
                        <a:pt x="43" y="33"/>
                      </a:lnTo>
                      <a:lnTo>
                        <a:pt x="47" y="33"/>
                      </a:lnTo>
                      <a:lnTo>
                        <a:pt x="47" y="33"/>
                      </a:lnTo>
                      <a:lnTo>
                        <a:pt x="51" y="33"/>
                      </a:lnTo>
                      <a:lnTo>
                        <a:pt x="53" y="35"/>
                      </a:lnTo>
                      <a:lnTo>
                        <a:pt x="55" y="38"/>
                      </a:lnTo>
                      <a:lnTo>
                        <a:pt x="56" y="41"/>
                      </a:lnTo>
                      <a:lnTo>
                        <a:pt x="56" y="41"/>
                      </a:lnTo>
                      <a:lnTo>
                        <a:pt x="55" y="45"/>
                      </a:lnTo>
                      <a:lnTo>
                        <a:pt x="53" y="48"/>
                      </a:lnTo>
                      <a:lnTo>
                        <a:pt x="51" y="50"/>
                      </a:lnTo>
                      <a:lnTo>
                        <a:pt x="47" y="50"/>
                      </a:lnTo>
                      <a:lnTo>
                        <a:pt x="47" y="50"/>
                      </a:lnTo>
                      <a:close/>
                      <a:moveTo>
                        <a:pt x="326" y="50"/>
                      </a:moveTo>
                      <a:lnTo>
                        <a:pt x="180" y="50"/>
                      </a:lnTo>
                      <a:lnTo>
                        <a:pt x="180" y="50"/>
                      </a:lnTo>
                      <a:lnTo>
                        <a:pt x="178" y="50"/>
                      </a:lnTo>
                      <a:lnTo>
                        <a:pt x="175" y="48"/>
                      </a:lnTo>
                      <a:lnTo>
                        <a:pt x="172" y="45"/>
                      </a:lnTo>
                      <a:lnTo>
                        <a:pt x="172" y="41"/>
                      </a:lnTo>
                      <a:lnTo>
                        <a:pt x="172" y="41"/>
                      </a:lnTo>
                      <a:lnTo>
                        <a:pt x="172" y="38"/>
                      </a:lnTo>
                      <a:lnTo>
                        <a:pt x="175" y="35"/>
                      </a:lnTo>
                      <a:lnTo>
                        <a:pt x="178" y="33"/>
                      </a:lnTo>
                      <a:lnTo>
                        <a:pt x="180" y="33"/>
                      </a:lnTo>
                      <a:lnTo>
                        <a:pt x="326" y="33"/>
                      </a:lnTo>
                      <a:lnTo>
                        <a:pt x="326" y="33"/>
                      </a:lnTo>
                      <a:lnTo>
                        <a:pt x="329" y="33"/>
                      </a:lnTo>
                      <a:lnTo>
                        <a:pt x="331" y="35"/>
                      </a:lnTo>
                      <a:lnTo>
                        <a:pt x="334" y="38"/>
                      </a:lnTo>
                      <a:lnTo>
                        <a:pt x="334" y="41"/>
                      </a:lnTo>
                      <a:lnTo>
                        <a:pt x="334" y="41"/>
                      </a:lnTo>
                      <a:lnTo>
                        <a:pt x="334" y="45"/>
                      </a:lnTo>
                      <a:lnTo>
                        <a:pt x="331" y="48"/>
                      </a:lnTo>
                      <a:lnTo>
                        <a:pt x="329" y="50"/>
                      </a:lnTo>
                      <a:lnTo>
                        <a:pt x="326" y="50"/>
                      </a:lnTo>
                      <a:lnTo>
                        <a:pt x="326" y="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30" name="Freeform 66"/>
                <p:cNvSpPr>
                  <a:spLocks noEditPoints="1"/>
                </p:cNvSpPr>
                <p:nvPr/>
              </p:nvSpPr>
              <p:spPr bwMode="auto">
                <a:xfrm>
                  <a:off x="6519863" y="-7938"/>
                  <a:ext cx="298450" cy="61913"/>
                </a:xfrm>
                <a:custGeom>
                  <a:avLst/>
                  <a:gdLst>
                    <a:gd name="T0" fmla="*/ 17 w 374"/>
                    <a:gd name="T1" fmla="*/ 0 h 78"/>
                    <a:gd name="T2" fmla="*/ 10 w 374"/>
                    <a:gd name="T3" fmla="*/ 2 h 78"/>
                    <a:gd name="T4" fmla="*/ 1 w 374"/>
                    <a:gd name="T5" fmla="*/ 12 h 78"/>
                    <a:gd name="T6" fmla="*/ 0 w 374"/>
                    <a:gd name="T7" fmla="*/ 60 h 78"/>
                    <a:gd name="T8" fmla="*/ 1 w 374"/>
                    <a:gd name="T9" fmla="*/ 67 h 78"/>
                    <a:gd name="T10" fmla="*/ 10 w 374"/>
                    <a:gd name="T11" fmla="*/ 77 h 78"/>
                    <a:gd name="T12" fmla="*/ 357 w 374"/>
                    <a:gd name="T13" fmla="*/ 78 h 78"/>
                    <a:gd name="T14" fmla="*/ 364 w 374"/>
                    <a:gd name="T15" fmla="*/ 77 h 78"/>
                    <a:gd name="T16" fmla="*/ 373 w 374"/>
                    <a:gd name="T17" fmla="*/ 67 h 78"/>
                    <a:gd name="T18" fmla="*/ 374 w 374"/>
                    <a:gd name="T19" fmla="*/ 19 h 78"/>
                    <a:gd name="T20" fmla="*/ 373 w 374"/>
                    <a:gd name="T21" fmla="*/ 12 h 78"/>
                    <a:gd name="T22" fmla="*/ 364 w 374"/>
                    <a:gd name="T23" fmla="*/ 2 h 78"/>
                    <a:gd name="T24" fmla="*/ 357 w 374"/>
                    <a:gd name="T25" fmla="*/ 0 h 78"/>
                    <a:gd name="T26" fmla="*/ 47 w 374"/>
                    <a:gd name="T27" fmla="*/ 51 h 78"/>
                    <a:gd name="T28" fmla="*/ 40 w 374"/>
                    <a:gd name="T29" fmla="*/ 48 h 78"/>
                    <a:gd name="T30" fmla="*/ 37 w 374"/>
                    <a:gd name="T31" fmla="*/ 42 h 78"/>
                    <a:gd name="T32" fmla="*/ 39 w 374"/>
                    <a:gd name="T33" fmla="*/ 38 h 78"/>
                    <a:gd name="T34" fmla="*/ 43 w 374"/>
                    <a:gd name="T35" fmla="*/ 33 h 78"/>
                    <a:gd name="T36" fmla="*/ 47 w 374"/>
                    <a:gd name="T37" fmla="*/ 32 h 78"/>
                    <a:gd name="T38" fmla="*/ 53 w 374"/>
                    <a:gd name="T39" fmla="*/ 35 h 78"/>
                    <a:gd name="T40" fmla="*/ 56 w 374"/>
                    <a:gd name="T41" fmla="*/ 42 h 78"/>
                    <a:gd name="T42" fmla="*/ 55 w 374"/>
                    <a:gd name="T43" fmla="*/ 44 h 78"/>
                    <a:gd name="T44" fmla="*/ 51 w 374"/>
                    <a:gd name="T45" fmla="*/ 50 h 78"/>
                    <a:gd name="T46" fmla="*/ 47 w 374"/>
                    <a:gd name="T47" fmla="*/ 51 h 78"/>
                    <a:gd name="T48" fmla="*/ 180 w 374"/>
                    <a:gd name="T49" fmla="*/ 51 h 78"/>
                    <a:gd name="T50" fmla="*/ 178 w 374"/>
                    <a:gd name="T51" fmla="*/ 50 h 78"/>
                    <a:gd name="T52" fmla="*/ 172 w 374"/>
                    <a:gd name="T53" fmla="*/ 44 h 78"/>
                    <a:gd name="T54" fmla="*/ 172 w 374"/>
                    <a:gd name="T55" fmla="*/ 42 h 78"/>
                    <a:gd name="T56" fmla="*/ 175 w 374"/>
                    <a:gd name="T57" fmla="*/ 35 h 78"/>
                    <a:gd name="T58" fmla="*/ 180 w 374"/>
                    <a:gd name="T59" fmla="*/ 32 h 78"/>
                    <a:gd name="T60" fmla="*/ 326 w 374"/>
                    <a:gd name="T61" fmla="*/ 32 h 78"/>
                    <a:gd name="T62" fmla="*/ 331 w 374"/>
                    <a:gd name="T63" fmla="*/ 35 h 78"/>
                    <a:gd name="T64" fmla="*/ 334 w 374"/>
                    <a:gd name="T65" fmla="*/ 42 h 78"/>
                    <a:gd name="T66" fmla="*/ 334 w 374"/>
                    <a:gd name="T67" fmla="*/ 44 h 78"/>
                    <a:gd name="T68" fmla="*/ 329 w 374"/>
                    <a:gd name="T69" fmla="*/ 50 h 78"/>
                    <a:gd name="T70" fmla="*/ 326 w 374"/>
                    <a:gd name="T71"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4" h="78">
                      <a:moveTo>
                        <a:pt x="357" y="0"/>
                      </a:moveTo>
                      <a:lnTo>
                        <a:pt x="17" y="0"/>
                      </a:lnTo>
                      <a:lnTo>
                        <a:pt x="17" y="0"/>
                      </a:lnTo>
                      <a:lnTo>
                        <a:pt x="10" y="2"/>
                      </a:lnTo>
                      <a:lnTo>
                        <a:pt x="5" y="7"/>
                      </a:lnTo>
                      <a:lnTo>
                        <a:pt x="1" y="12"/>
                      </a:lnTo>
                      <a:lnTo>
                        <a:pt x="0" y="19"/>
                      </a:lnTo>
                      <a:lnTo>
                        <a:pt x="0" y="60"/>
                      </a:lnTo>
                      <a:lnTo>
                        <a:pt x="0" y="60"/>
                      </a:lnTo>
                      <a:lnTo>
                        <a:pt x="1" y="67"/>
                      </a:lnTo>
                      <a:lnTo>
                        <a:pt x="5" y="73"/>
                      </a:lnTo>
                      <a:lnTo>
                        <a:pt x="10" y="77"/>
                      </a:lnTo>
                      <a:lnTo>
                        <a:pt x="17" y="78"/>
                      </a:lnTo>
                      <a:lnTo>
                        <a:pt x="357" y="78"/>
                      </a:lnTo>
                      <a:lnTo>
                        <a:pt x="357" y="78"/>
                      </a:lnTo>
                      <a:lnTo>
                        <a:pt x="364" y="77"/>
                      </a:lnTo>
                      <a:lnTo>
                        <a:pt x="369" y="73"/>
                      </a:lnTo>
                      <a:lnTo>
                        <a:pt x="373" y="67"/>
                      </a:lnTo>
                      <a:lnTo>
                        <a:pt x="374" y="60"/>
                      </a:lnTo>
                      <a:lnTo>
                        <a:pt x="374" y="19"/>
                      </a:lnTo>
                      <a:lnTo>
                        <a:pt x="374" y="19"/>
                      </a:lnTo>
                      <a:lnTo>
                        <a:pt x="373" y="12"/>
                      </a:lnTo>
                      <a:lnTo>
                        <a:pt x="369" y="7"/>
                      </a:lnTo>
                      <a:lnTo>
                        <a:pt x="364" y="2"/>
                      </a:lnTo>
                      <a:lnTo>
                        <a:pt x="357" y="0"/>
                      </a:lnTo>
                      <a:lnTo>
                        <a:pt x="357" y="0"/>
                      </a:lnTo>
                      <a:close/>
                      <a:moveTo>
                        <a:pt x="47" y="51"/>
                      </a:moveTo>
                      <a:lnTo>
                        <a:pt x="47" y="51"/>
                      </a:lnTo>
                      <a:lnTo>
                        <a:pt x="43" y="50"/>
                      </a:lnTo>
                      <a:lnTo>
                        <a:pt x="40" y="48"/>
                      </a:lnTo>
                      <a:lnTo>
                        <a:pt x="39" y="44"/>
                      </a:lnTo>
                      <a:lnTo>
                        <a:pt x="37" y="42"/>
                      </a:lnTo>
                      <a:lnTo>
                        <a:pt x="37" y="42"/>
                      </a:lnTo>
                      <a:lnTo>
                        <a:pt x="39" y="38"/>
                      </a:lnTo>
                      <a:lnTo>
                        <a:pt x="40" y="35"/>
                      </a:lnTo>
                      <a:lnTo>
                        <a:pt x="43" y="33"/>
                      </a:lnTo>
                      <a:lnTo>
                        <a:pt x="47" y="32"/>
                      </a:lnTo>
                      <a:lnTo>
                        <a:pt x="47" y="32"/>
                      </a:lnTo>
                      <a:lnTo>
                        <a:pt x="51" y="33"/>
                      </a:lnTo>
                      <a:lnTo>
                        <a:pt x="53" y="35"/>
                      </a:lnTo>
                      <a:lnTo>
                        <a:pt x="55" y="38"/>
                      </a:lnTo>
                      <a:lnTo>
                        <a:pt x="56" y="42"/>
                      </a:lnTo>
                      <a:lnTo>
                        <a:pt x="56" y="42"/>
                      </a:lnTo>
                      <a:lnTo>
                        <a:pt x="55" y="44"/>
                      </a:lnTo>
                      <a:lnTo>
                        <a:pt x="53" y="48"/>
                      </a:lnTo>
                      <a:lnTo>
                        <a:pt x="51" y="50"/>
                      </a:lnTo>
                      <a:lnTo>
                        <a:pt x="47" y="51"/>
                      </a:lnTo>
                      <a:lnTo>
                        <a:pt x="47" y="51"/>
                      </a:lnTo>
                      <a:close/>
                      <a:moveTo>
                        <a:pt x="326" y="51"/>
                      </a:moveTo>
                      <a:lnTo>
                        <a:pt x="180" y="51"/>
                      </a:lnTo>
                      <a:lnTo>
                        <a:pt x="180" y="51"/>
                      </a:lnTo>
                      <a:lnTo>
                        <a:pt x="178" y="50"/>
                      </a:lnTo>
                      <a:lnTo>
                        <a:pt x="175" y="48"/>
                      </a:lnTo>
                      <a:lnTo>
                        <a:pt x="172" y="44"/>
                      </a:lnTo>
                      <a:lnTo>
                        <a:pt x="172" y="42"/>
                      </a:lnTo>
                      <a:lnTo>
                        <a:pt x="172" y="42"/>
                      </a:lnTo>
                      <a:lnTo>
                        <a:pt x="172" y="38"/>
                      </a:lnTo>
                      <a:lnTo>
                        <a:pt x="175" y="35"/>
                      </a:lnTo>
                      <a:lnTo>
                        <a:pt x="178" y="33"/>
                      </a:lnTo>
                      <a:lnTo>
                        <a:pt x="180" y="32"/>
                      </a:lnTo>
                      <a:lnTo>
                        <a:pt x="326" y="32"/>
                      </a:lnTo>
                      <a:lnTo>
                        <a:pt x="326" y="32"/>
                      </a:lnTo>
                      <a:lnTo>
                        <a:pt x="329" y="33"/>
                      </a:lnTo>
                      <a:lnTo>
                        <a:pt x="331" y="35"/>
                      </a:lnTo>
                      <a:lnTo>
                        <a:pt x="334" y="38"/>
                      </a:lnTo>
                      <a:lnTo>
                        <a:pt x="334" y="42"/>
                      </a:lnTo>
                      <a:lnTo>
                        <a:pt x="334" y="42"/>
                      </a:lnTo>
                      <a:lnTo>
                        <a:pt x="334" y="44"/>
                      </a:lnTo>
                      <a:lnTo>
                        <a:pt x="331" y="48"/>
                      </a:lnTo>
                      <a:lnTo>
                        <a:pt x="329" y="50"/>
                      </a:lnTo>
                      <a:lnTo>
                        <a:pt x="326" y="51"/>
                      </a:lnTo>
                      <a:lnTo>
                        <a:pt x="326"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31" name="Freeform 67"/>
                <p:cNvSpPr>
                  <a:spLocks noEditPoints="1"/>
                </p:cNvSpPr>
                <p:nvPr/>
              </p:nvSpPr>
              <p:spPr bwMode="auto">
                <a:xfrm>
                  <a:off x="6519863" y="71437"/>
                  <a:ext cx="298450" cy="61913"/>
                </a:xfrm>
                <a:custGeom>
                  <a:avLst/>
                  <a:gdLst>
                    <a:gd name="T0" fmla="*/ 186 w 374"/>
                    <a:gd name="T1" fmla="*/ 67 h 78"/>
                    <a:gd name="T2" fmla="*/ 373 w 374"/>
                    <a:gd name="T3" fmla="*/ 67 h 78"/>
                    <a:gd name="T4" fmla="*/ 373 w 374"/>
                    <a:gd name="T5" fmla="*/ 67 h 78"/>
                    <a:gd name="T6" fmla="*/ 374 w 374"/>
                    <a:gd name="T7" fmla="*/ 63 h 78"/>
                    <a:gd name="T8" fmla="*/ 374 w 374"/>
                    <a:gd name="T9" fmla="*/ 59 h 78"/>
                    <a:gd name="T10" fmla="*/ 374 w 374"/>
                    <a:gd name="T11" fmla="*/ 18 h 78"/>
                    <a:gd name="T12" fmla="*/ 374 w 374"/>
                    <a:gd name="T13" fmla="*/ 18 h 78"/>
                    <a:gd name="T14" fmla="*/ 373 w 374"/>
                    <a:gd name="T15" fmla="*/ 10 h 78"/>
                    <a:gd name="T16" fmla="*/ 369 w 374"/>
                    <a:gd name="T17" fmla="*/ 5 h 78"/>
                    <a:gd name="T18" fmla="*/ 364 w 374"/>
                    <a:gd name="T19" fmla="*/ 1 h 78"/>
                    <a:gd name="T20" fmla="*/ 357 w 374"/>
                    <a:gd name="T21" fmla="*/ 0 h 78"/>
                    <a:gd name="T22" fmla="*/ 17 w 374"/>
                    <a:gd name="T23" fmla="*/ 0 h 78"/>
                    <a:gd name="T24" fmla="*/ 17 w 374"/>
                    <a:gd name="T25" fmla="*/ 0 h 78"/>
                    <a:gd name="T26" fmla="*/ 10 w 374"/>
                    <a:gd name="T27" fmla="*/ 1 h 78"/>
                    <a:gd name="T28" fmla="*/ 5 w 374"/>
                    <a:gd name="T29" fmla="*/ 5 h 78"/>
                    <a:gd name="T30" fmla="*/ 1 w 374"/>
                    <a:gd name="T31" fmla="*/ 10 h 78"/>
                    <a:gd name="T32" fmla="*/ 0 w 374"/>
                    <a:gd name="T33" fmla="*/ 18 h 78"/>
                    <a:gd name="T34" fmla="*/ 0 w 374"/>
                    <a:gd name="T35" fmla="*/ 59 h 78"/>
                    <a:gd name="T36" fmla="*/ 0 w 374"/>
                    <a:gd name="T37" fmla="*/ 59 h 78"/>
                    <a:gd name="T38" fmla="*/ 1 w 374"/>
                    <a:gd name="T39" fmla="*/ 66 h 78"/>
                    <a:gd name="T40" fmla="*/ 5 w 374"/>
                    <a:gd name="T41" fmla="*/ 72 h 78"/>
                    <a:gd name="T42" fmla="*/ 10 w 374"/>
                    <a:gd name="T43" fmla="*/ 76 h 78"/>
                    <a:gd name="T44" fmla="*/ 17 w 374"/>
                    <a:gd name="T45" fmla="*/ 78 h 78"/>
                    <a:gd name="T46" fmla="*/ 157 w 374"/>
                    <a:gd name="T47" fmla="*/ 78 h 78"/>
                    <a:gd name="T48" fmla="*/ 157 w 374"/>
                    <a:gd name="T49" fmla="*/ 78 h 78"/>
                    <a:gd name="T50" fmla="*/ 163 w 374"/>
                    <a:gd name="T51" fmla="*/ 72 h 78"/>
                    <a:gd name="T52" fmla="*/ 168 w 374"/>
                    <a:gd name="T53" fmla="*/ 70 h 78"/>
                    <a:gd name="T54" fmla="*/ 176 w 374"/>
                    <a:gd name="T55" fmla="*/ 68 h 78"/>
                    <a:gd name="T56" fmla="*/ 186 w 374"/>
                    <a:gd name="T57" fmla="*/ 67 h 78"/>
                    <a:gd name="T58" fmla="*/ 186 w 374"/>
                    <a:gd name="T59" fmla="*/ 67 h 78"/>
                    <a:gd name="T60" fmla="*/ 47 w 374"/>
                    <a:gd name="T61" fmla="*/ 49 h 78"/>
                    <a:gd name="T62" fmla="*/ 47 w 374"/>
                    <a:gd name="T63" fmla="*/ 49 h 78"/>
                    <a:gd name="T64" fmla="*/ 43 w 374"/>
                    <a:gd name="T65" fmla="*/ 49 h 78"/>
                    <a:gd name="T66" fmla="*/ 40 w 374"/>
                    <a:gd name="T67" fmla="*/ 47 h 78"/>
                    <a:gd name="T68" fmla="*/ 39 w 374"/>
                    <a:gd name="T69" fmla="*/ 44 h 78"/>
                    <a:gd name="T70" fmla="*/ 37 w 374"/>
                    <a:gd name="T71" fmla="*/ 40 h 78"/>
                    <a:gd name="T72" fmla="*/ 37 w 374"/>
                    <a:gd name="T73" fmla="*/ 40 h 78"/>
                    <a:gd name="T74" fmla="*/ 39 w 374"/>
                    <a:gd name="T75" fmla="*/ 37 h 78"/>
                    <a:gd name="T76" fmla="*/ 40 w 374"/>
                    <a:gd name="T77" fmla="*/ 35 h 78"/>
                    <a:gd name="T78" fmla="*/ 43 w 374"/>
                    <a:gd name="T79" fmla="*/ 32 h 78"/>
                    <a:gd name="T80" fmla="*/ 47 w 374"/>
                    <a:gd name="T81" fmla="*/ 32 h 78"/>
                    <a:gd name="T82" fmla="*/ 47 w 374"/>
                    <a:gd name="T83" fmla="*/ 32 h 78"/>
                    <a:gd name="T84" fmla="*/ 51 w 374"/>
                    <a:gd name="T85" fmla="*/ 32 h 78"/>
                    <a:gd name="T86" fmla="*/ 53 w 374"/>
                    <a:gd name="T87" fmla="*/ 35 h 78"/>
                    <a:gd name="T88" fmla="*/ 55 w 374"/>
                    <a:gd name="T89" fmla="*/ 37 h 78"/>
                    <a:gd name="T90" fmla="*/ 56 w 374"/>
                    <a:gd name="T91" fmla="*/ 40 h 78"/>
                    <a:gd name="T92" fmla="*/ 56 w 374"/>
                    <a:gd name="T93" fmla="*/ 40 h 78"/>
                    <a:gd name="T94" fmla="*/ 55 w 374"/>
                    <a:gd name="T95" fmla="*/ 44 h 78"/>
                    <a:gd name="T96" fmla="*/ 53 w 374"/>
                    <a:gd name="T97" fmla="*/ 47 h 78"/>
                    <a:gd name="T98" fmla="*/ 51 w 374"/>
                    <a:gd name="T99" fmla="*/ 49 h 78"/>
                    <a:gd name="T100" fmla="*/ 47 w 374"/>
                    <a:gd name="T101" fmla="*/ 49 h 78"/>
                    <a:gd name="T102" fmla="*/ 47 w 374"/>
                    <a:gd name="T103"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4" h="78">
                      <a:moveTo>
                        <a:pt x="186" y="67"/>
                      </a:moveTo>
                      <a:lnTo>
                        <a:pt x="373" y="67"/>
                      </a:lnTo>
                      <a:lnTo>
                        <a:pt x="373" y="67"/>
                      </a:lnTo>
                      <a:lnTo>
                        <a:pt x="374" y="63"/>
                      </a:lnTo>
                      <a:lnTo>
                        <a:pt x="374" y="59"/>
                      </a:lnTo>
                      <a:lnTo>
                        <a:pt x="374" y="18"/>
                      </a:lnTo>
                      <a:lnTo>
                        <a:pt x="374" y="18"/>
                      </a:lnTo>
                      <a:lnTo>
                        <a:pt x="373" y="10"/>
                      </a:lnTo>
                      <a:lnTo>
                        <a:pt x="369" y="5"/>
                      </a:lnTo>
                      <a:lnTo>
                        <a:pt x="364" y="1"/>
                      </a:lnTo>
                      <a:lnTo>
                        <a:pt x="357" y="0"/>
                      </a:lnTo>
                      <a:lnTo>
                        <a:pt x="17" y="0"/>
                      </a:lnTo>
                      <a:lnTo>
                        <a:pt x="17" y="0"/>
                      </a:lnTo>
                      <a:lnTo>
                        <a:pt x="10" y="1"/>
                      </a:lnTo>
                      <a:lnTo>
                        <a:pt x="5" y="5"/>
                      </a:lnTo>
                      <a:lnTo>
                        <a:pt x="1" y="10"/>
                      </a:lnTo>
                      <a:lnTo>
                        <a:pt x="0" y="18"/>
                      </a:lnTo>
                      <a:lnTo>
                        <a:pt x="0" y="59"/>
                      </a:lnTo>
                      <a:lnTo>
                        <a:pt x="0" y="59"/>
                      </a:lnTo>
                      <a:lnTo>
                        <a:pt x="1" y="66"/>
                      </a:lnTo>
                      <a:lnTo>
                        <a:pt x="5" y="72"/>
                      </a:lnTo>
                      <a:lnTo>
                        <a:pt x="10" y="76"/>
                      </a:lnTo>
                      <a:lnTo>
                        <a:pt x="17" y="78"/>
                      </a:lnTo>
                      <a:lnTo>
                        <a:pt x="157" y="78"/>
                      </a:lnTo>
                      <a:lnTo>
                        <a:pt x="157" y="78"/>
                      </a:lnTo>
                      <a:lnTo>
                        <a:pt x="163" y="72"/>
                      </a:lnTo>
                      <a:lnTo>
                        <a:pt x="168" y="70"/>
                      </a:lnTo>
                      <a:lnTo>
                        <a:pt x="176" y="68"/>
                      </a:lnTo>
                      <a:lnTo>
                        <a:pt x="186" y="67"/>
                      </a:lnTo>
                      <a:lnTo>
                        <a:pt x="186" y="67"/>
                      </a:lnTo>
                      <a:close/>
                      <a:moveTo>
                        <a:pt x="47" y="49"/>
                      </a:moveTo>
                      <a:lnTo>
                        <a:pt x="47" y="49"/>
                      </a:lnTo>
                      <a:lnTo>
                        <a:pt x="43" y="49"/>
                      </a:lnTo>
                      <a:lnTo>
                        <a:pt x="40" y="47"/>
                      </a:lnTo>
                      <a:lnTo>
                        <a:pt x="39" y="44"/>
                      </a:lnTo>
                      <a:lnTo>
                        <a:pt x="37" y="40"/>
                      </a:lnTo>
                      <a:lnTo>
                        <a:pt x="37" y="40"/>
                      </a:lnTo>
                      <a:lnTo>
                        <a:pt x="39" y="37"/>
                      </a:lnTo>
                      <a:lnTo>
                        <a:pt x="40" y="35"/>
                      </a:lnTo>
                      <a:lnTo>
                        <a:pt x="43" y="32"/>
                      </a:lnTo>
                      <a:lnTo>
                        <a:pt x="47" y="32"/>
                      </a:lnTo>
                      <a:lnTo>
                        <a:pt x="47" y="32"/>
                      </a:lnTo>
                      <a:lnTo>
                        <a:pt x="51" y="32"/>
                      </a:lnTo>
                      <a:lnTo>
                        <a:pt x="53" y="35"/>
                      </a:lnTo>
                      <a:lnTo>
                        <a:pt x="55" y="37"/>
                      </a:lnTo>
                      <a:lnTo>
                        <a:pt x="56" y="40"/>
                      </a:lnTo>
                      <a:lnTo>
                        <a:pt x="56" y="40"/>
                      </a:lnTo>
                      <a:lnTo>
                        <a:pt x="55" y="44"/>
                      </a:lnTo>
                      <a:lnTo>
                        <a:pt x="53" y="47"/>
                      </a:lnTo>
                      <a:lnTo>
                        <a:pt x="51" y="49"/>
                      </a:lnTo>
                      <a:lnTo>
                        <a:pt x="47" y="49"/>
                      </a:lnTo>
                      <a:lnTo>
                        <a:pt x="47"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32" name="Freeform 68"/>
                <p:cNvSpPr>
                  <a:spLocks noEditPoints="1"/>
                </p:cNvSpPr>
                <p:nvPr/>
              </p:nvSpPr>
              <p:spPr bwMode="auto">
                <a:xfrm>
                  <a:off x="6519863" y="150812"/>
                  <a:ext cx="120650" cy="61913"/>
                </a:xfrm>
                <a:custGeom>
                  <a:avLst/>
                  <a:gdLst>
                    <a:gd name="T0" fmla="*/ 151 w 151"/>
                    <a:gd name="T1" fmla="*/ 0 h 77"/>
                    <a:gd name="T2" fmla="*/ 17 w 151"/>
                    <a:gd name="T3" fmla="*/ 0 h 77"/>
                    <a:gd name="T4" fmla="*/ 17 w 151"/>
                    <a:gd name="T5" fmla="*/ 0 h 77"/>
                    <a:gd name="T6" fmla="*/ 10 w 151"/>
                    <a:gd name="T7" fmla="*/ 2 h 77"/>
                    <a:gd name="T8" fmla="*/ 5 w 151"/>
                    <a:gd name="T9" fmla="*/ 6 h 77"/>
                    <a:gd name="T10" fmla="*/ 1 w 151"/>
                    <a:gd name="T11" fmla="*/ 11 h 77"/>
                    <a:gd name="T12" fmla="*/ 0 w 151"/>
                    <a:gd name="T13" fmla="*/ 18 h 77"/>
                    <a:gd name="T14" fmla="*/ 0 w 151"/>
                    <a:gd name="T15" fmla="*/ 60 h 77"/>
                    <a:gd name="T16" fmla="*/ 0 w 151"/>
                    <a:gd name="T17" fmla="*/ 60 h 77"/>
                    <a:gd name="T18" fmla="*/ 1 w 151"/>
                    <a:gd name="T19" fmla="*/ 66 h 77"/>
                    <a:gd name="T20" fmla="*/ 5 w 151"/>
                    <a:gd name="T21" fmla="*/ 72 h 77"/>
                    <a:gd name="T22" fmla="*/ 10 w 151"/>
                    <a:gd name="T23" fmla="*/ 76 h 77"/>
                    <a:gd name="T24" fmla="*/ 17 w 151"/>
                    <a:gd name="T25" fmla="*/ 77 h 77"/>
                    <a:gd name="T26" fmla="*/ 149 w 151"/>
                    <a:gd name="T27" fmla="*/ 77 h 77"/>
                    <a:gd name="T28" fmla="*/ 149 w 151"/>
                    <a:gd name="T29" fmla="*/ 4 h 77"/>
                    <a:gd name="T30" fmla="*/ 149 w 151"/>
                    <a:gd name="T31" fmla="*/ 4 h 77"/>
                    <a:gd name="T32" fmla="*/ 151 w 151"/>
                    <a:gd name="T33" fmla="*/ 0 h 77"/>
                    <a:gd name="T34" fmla="*/ 151 w 151"/>
                    <a:gd name="T35" fmla="*/ 0 h 77"/>
                    <a:gd name="T36" fmla="*/ 47 w 151"/>
                    <a:gd name="T37" fmla="*/ 50 h 77"/>
                    <a:gd name="T38" fmla="*/ 47 w 151"/>
                    <a:gd name="T39" fmla="*/ 50 h 77"/>
                    <a:gd name="T40" fmla="*/ 43 w 151"/>
                    <a:gd name="T41" fmla="*/ 49 h 77"/>
                    <a:gd name="T42" fmla="*/ 40 w 151"/>
                    <a:gd name="T43" fmla="*/ 48 h 77"/>
                    <a:gd name="T44" fmla="*/ 39 w 151"/>
                    <a:gd name="T45" fmla="*/ 43 h 77"/>
                    <a:gd name="T46" fmla="*/ 37 w 151"/>
                    <a:gd name="T47" fmla="*/ 41 h 77"/>
                    <a:gd name="T48" fmla="*/ 37 w 151"/>
                    <a:gd name="T49" fmla="*/ 41 h 77"/>
                    <a:gd name="T50" fmla="*/ 39 w 151"/>
                    <a:gd name="T51" fmla="*/ 37 h 77"/>
                    <a:gd name="T52" fmla="*/ 40 w 151"/>
                    <a:gd name="T53" fmla="*/ 34 h 77"/>
                    <a:gd name="T54" fmla="*/ 43 w 151"/>
                    <a:gd name="T55" fmla="*/ 33 h 77"/>
                    <a:gd name="T56" fmla="*/ 47 w 151"/>
                    <a:gd name="T57" fmla="*/ 31 h 77"/>
                    <a:gd name="T58" fmla="*/ 47 w 151"/>
                    <a:gd name="T59" fmla="*/ 31 h 77"/>
                    <a:gd name="T60" fmla="*/ 51 w 151"/>
                    <a:gd name="T61" fmla="*/ 33 h 77"/>
                    <a:gd name="T62" fmla="*/ 53 w 151"/>
                    <a:gd name="T63" fmla="*/ 34 h 77"/>
                    <a:gd name="T64" fmla="*/ 55 w 151"/>
                    <a:gd name="T65" fmla="*/ 37 h 77"/>
                    <a:gd name="T66" fmla="*/ 56 w 151"/>
                    <a:gd name="T67" fmla="*/ 41 h 77"/>
                    <a:gd name="T68" fmla="*/ 56 w 151"/>
                    <a:gd name="T69" fmla="*/ 41 h 77"/>
                    <a:gd name="T70" fmla="*/ 55 w 151"/>
                    <a:gd name="T71" fmla="*/ 43 h 77"/>
                    <a:gd name="T72" fmla="*/ 53 w 151"/>
                    <a:gd name="T73" fmla="*/ 48 h 77"/>
                    <a:gd name="T74" fmla="*/ 51 w 151"/>
                    <a:gd name="T75" fmla="*/ 49 h 77"/>
                    <a:gd name="T76" fmla="*/ 47 w 151"/>
                    <a:gd name="T77" fmla="*/ 50 h 77"/>
                    <a:gd name="T78" fmla="*/ 47 w 151"/>
                    <a:gd name="T79"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77">
                      <a:moveTo>
                        <a:pt x="151" y="0"/>
                      </a:moveTo>
                      <a:lnTo>
                        <a:pt x="17" y="0"/>
                      </a:lnTo>
                      <a:lnTo>
                        <a:pt x="17" y="0"/>
                      </a:lnTo>
                      <a:lnTo>
                        <a:pt x="10" y="2"/>
                      </a:lnTo>
                      <a:lnTo>
                        <a:pt x="5" y="6"/>
                      </a:lnTo>
                      <a:lnTo>
                        <a:pt x="1" y="11"/>
                      </a:lnTo>
                      <a:lnTo>
                        <a:pt x="0" y="18"/>
                      </a:lnTo>
                      <a:lnTo>
                        <a:pt x="0" y="60"/>
                      </a:lnTo>
                      <a:lnTo>
                        <a:pt x="0" y="60"/>
                      </a:lnTo>
                      <a:lnTo>
                        <a:pt x="1" y="66"/>
                      </a:lnTo>
                      <a:lnTo>
                        <a:pt x="5" y="72"/>
                      </a:lnTo>
                      <a:lnTo>
                        <a:pt x="10" y="76"/>
                      </a:lnTo>
                      <a:lnTo>
                        <a:pt x="17" y="77"/>
                      </a:lnTo>
                      <a:lnTo>
                        <a:pt x="149" y="77"/>
                      </a:lnTo>
                      <a:lnTo>
                        <a:pt x="149" y="4"/>
                      </a:lnTo>
                      <a:lnTo>
                        <a:pt x="149" y="4"/>
                      </a:lnTo>
                      <a:lnTo>
                        <a:pt x="151" y="0"/>
                      </a:lnTo>
                      <a:lnTo>
                        <a:pt x="151" y="0"/>
                      </a:lnTo>
                      <a:close/>
                      <a:moveTo>
                        <a:pt x="47" y="50"/>
                      </a:moveTo>
                      <a:lnTo>
                        <a:pt x="47" y="50"/>
                      </a:lnTo>
                      <a:lnTo>
                        <a:pt x="43" y="49"/>
                      </a:lnTo>
                      <a:lnTo>
                        <a:pt x="40" y="48"/>
                      </a:lnTo>
                      <a:lnTo>
                        <a:pt x="39" y="43"/>
                      </a:lnTo>
                      <a:lnTo>
                        <a:pt x="37" y="41"/>
                      </a:lnTo>
                      <a:lnTo>
                        <a:pt x="37" y="41"/>
                      </a:lnTo>
                      <a:lnTo>
                        <a:pt x="39" y="37"/>
                      </a:lnTo>
                      <a:lnTo>
                        <a:pt x="40" y="34"/>
                      </a:lnTo>
                      <a:lnTo>
                        <a:pt x="43" y="33"/>
                      </a:lnTo>
                      <a:lnTo>
                        <a:pt x="47" y="31"/>
                      </a:lnTo>
                      <a:lnTo>
                        <a:pt x="47" y="31"/>
                      </a:lnTo>
                      <a:lnTo>
                        <a:pt x="51" y="33"/>
                      </a:lnTo>
                      <a:lnTo>
                        <a:pt x="53" y="34"/>
                      </a:lnTo>
                      <a:lnTo>
                        <a:pt x="55" y="37"/>
                      </a:lnTo>
                      <a:lnTo>
                        <a:pt x="56" y="41"/>
                      </a:lnTo>
                      <a:lnTo>
                        <a:pt x="56" y="41"/>
                      </a:lnTo>
                      <a:lnTo>
                        <a:pt x="55" y="43"/>
                      </a:lnTo>
                      <a:lnTo>
                        <a:pt x="53" y="48"/>
                      </a:lnTo>
                      <a:lnTo>
                        <a:pt x="51" y="49"/>
                      </a:lnTo>
                      <a:lnTo>
                        <a:pt x="47" y="50"/>
                      </a:lnTo>
                      <a:lnTo>
                        <a:pt x="47" y="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33" name="Freeform 69"/>
                <p:cNvSpPr>
                  <a:spLocks noEditPoints="1"/>
                </p:cNvSpPr>
                <p:nvPr/>
              </p:nvSpPr>
              <p:spPr bwMode="auto">
                <a:xfrm>
                  <a:off x="6519863" y="228600"/>
                  <a:ext cx="119063" cy="61913"/>
                </a:xfrm>
                <a:custGeom>
                  <a:avLst/>
                  <a:gdLst>
                    <a:gd name="T0" fmla="*/ 17 w 149"/>
                    <a:gd name="T1" fmla="*/ 0 h 78"/>
                    <a:gd name="T2" fmla="*/ 17 w 149"/>
                    <a:gd name="T3" fmla="*/ 0 h 78"/>
                    <a:gd name="T4" fmla="*/ 10 w 149"/>
                    <a:gd name="T5" fmla="*/ 1 h 78"/>
                    <a:gd name="T6" fmla="*/ 5 w 149"/>
                    <a:gd name="T7" fmla="*/ 5 h 78"/>
                    <a:gd name="T8" fmla="*/ 1 w 149"/>
                    <a:gd name="T9" fmla="*/ 11 h 78"/>
                    <a:gd name="T10" fmla="*/ 0 w 149"/>
                    <a:gd name="T11" fmla="*/ 19 h 78"/>
                    <a:gd name="T12" fmla="*/ 0 w 149"/>
                    <a:gd name="T13" fmla="*/ 59 h 78"/>
                    <a:gd name="T14" fmla="*/ 0 w 149"/>
                    <a:gd name="T15" fmla="*/ 59 h 78"/>
                    <a:gd name="T16" fmla="*/ 1 w 149"/>
                    <a:gd name="T17" fmla="*/ 66 h 78"/>
                    <a:gd name="T18" fmla="*/ 5 w 149"/>
                    <a:gd name="T19" fmla="*/ 73 h 78"/>
                    <a:gd name="T20" fmla="*/ 10 w 149"/>
                    <a:gd name="T21" fmla="*/ 77 h 78"/>
                    <a:gd name="T22" fmla="*/ 17 w 149"/>
                    <a:gd name="T23" fmla="*/ 78 h 78"/>
                    <a:gd name="T24" fmla="*/ 149 w 149"/>
                    <a:gd name="T25" fmla="*/ 78 h 78"/>
                    <a:gd name="T26" fmla="*/ 149 w 149"/>
                    <a:gd name="T27" fmla="*/ 0 h 78"/>
                    <a:gd name="T28" fmla="*/ 17 w 149"/>
                    <a:gd name="T29" fmla="*/ 0 h 78"/>
                    <a:gd name="T30" fmla="*/ 47 w 149"/>
                    <a:gd name="T31" fmla="*/ 50 h 78"/>
                    <a:gd name="T32" fmla="*/ 47 w 149"/>
                    <a:gd name="T33" fmla="*/ 50 h 78"/>
                    <a:gd name="T34" fmla="*/ 43 w 149"/>
                    <a:gd name="T35" fmla="*/ 50 h 78"/>
                    <a:gd name="T36" fmla="*/ 40 w 149"/>
                    <a:gd name="T37" fmla="*/ 47 h 78"/>
                    <a:gd name="T38" fmla="*/ 39 w 149"/>
                    <a:gd name="T39" fmla="*/ 44 h 78"/>
                    <a:gd name="T40" fmla="*/ 37 w 149"/>
                    <a:gd name="T41" fmla="*/ 40 h 78"/>
                    <a:gd name="T42" fmla="*/ 37 w 149"/>
                    <a:gd name="T43" fmla="*/ 40 h 78"/>
                    <a:gd name="T44" fmla="*/ 39 w 149"/>
                    <a:gd name="T45" fmla="*/ 37 h 78"/>
                    <a:gd name="T46" fmla="*/ 40 w 149"/>
                    <a:gd name="T47" fmla="*/ 35 h 78"/>
                    <a:gd name="T48" fmla="*/ 43 w 149"/>
                    <a:gd name="T49" fmla="*/ 32 h 78"/>
                    <a:gd name="T50" fmla="*/ 47 w 149"/>
                    <a:gd name="T51" fmla="*/ 32 h 78"/>
                    <a:gd name="T52" fmla="*/ 47 w 149"/>
                    <a:gd name="T53" fmla="*/ 32 h 78"/>
                    <a:gd name="T54" fmla="*/ 51 w 149"/>
                    <a:gd name="T55" fmla="*/ 32 h 78"/>
                    <a:gd name="T56" fmla="*/ 53 w 149"/>
                    <a:gd name="T57" fmla="*/ 35 h 78"/>
                    <a:gd name="T58" fmla="*/ 55 w 149"/>
                    <a:gd name="T59" fmla="*/ 37 h 78"/>
                    <a:gd name="T60" fmla="*/ 56 w 149"/>
                    <a:gd name="T61" fmla="*/ 40 h 78"/>
                    <a:gd name="T62" fmla="*/ 56 w 149"/>
                    <a:gd name="T63" fmla="*/ 40 h 78"/>
                    <a:gd name="T64" fmla="*/ 55 w 149"/>
                    <a:gd name="T65" fmla="*/ 44 h 78"/>
                    <a:gd name="T66" fmla="*/ 53 w 149"/>
                    <a:gd name="T67" fmla="*/ 47 h 78"/>
                    <a:gd name="T68" fmla="*/ 51 w 149"/>
                    <a:gd name="T69" fmla="*/ 50 h 78"/>
                    <a:gd name="T70" fmla="*/ 47 w 149"/>
                    <a:gd name="T71" fmla="*/ 50 h 78"/>
                    <a:gd name="T72" fmla="*/ 47 w 149"/>
                    <a:gd name="T73"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78">
                      <a:moveTo>
                        <a:pt x="17" y="0"/>
                      </a:moveTo>
                      <a:lnTo>
                        <a:pt x="17" y="0"/>
                      </a:lnTo>
                      <a:lnTo>
                        <a:pt x="10" y="1"/>
                      </a:lnTo>
                      <a:lnTo>
                        <a:pt x="5" y="5"/>
                      </a:lnTo>
                      <a:lnTo>
                        <a:pt x="1" y="11"/>
                      </a:lnTo>
                      <a:lnTo>
                        <a:pt x="0" y="19"/>
                      </a:lnTo>
                      <a:lnTo>
                        <a:pt x="0" y="59"/>
                      </a:lnTo>
                      <a:lnTo>
                        <a:pt x="0" y="59"/>
                      </a:lnTo>
                      <a:lnTo>
                        <a:pt x="1" y="66"/>
                      </a:lnTo>
                      <a:lnTo>
                        <a:pt x="5" y="73"/>
                      </a:lnTo>
                      <a:lnTo>
                        <a:pt x="10" y="77"/>
                      </a:lnTo>
                      <a:lnTo>
                        <a:pt x="17" y="78"/>
                      </a:lnTo>
                      <a:lnTo>
                        <a:pt x="149" y="78"/>
                      </a:lnTo>
                      <a:lnTo>
                        <a:pt x="149" y="0"/>
                      </a:lnTo>
                      <a:lnTo>
                        <a:pt x="17" y="0"/>
                      </a:lnTo>
                      <a:close/>
                      <a:moveTo>
                        <a:pt x="47" y="50"/>
                      </a:moveTo>
                      <a:lnTo>
                        <a:pt x="47" y="50"/>
                      </a:lnTo>
                      <a:lnTo>
                        <a:pt x="43" y="50"/>
                      </a:lnTo>
                      <a:lnTo>
                        <a:pt x="40" y="47"/>
                      </a:lnTo>
                      <a:lnTo>
                        <a:pt x="39" y="44"/>
                      </a:lnTo>
                      <a:lnTo>
                        <a:pt x="37" y="40"/>
                      </a:lnTo>
                      <a:lnTo>
                        <a:pt x="37" y="40"/>
                      </a:lnTo>
                      <a:lnTo>
                        <a:pt x="39" y="37"/>
                      </a:lnTo>
                      <a:lnTo>
                        <a:pt x="40" y="35"/>
                      </a:lnTo>
                      <a:lnTo>
                        <a:pt x="43" y="32"/>
                      </a:lnTo>
                      <a:lnTo>
                        <a:pt x="47" y="32"/>
                      </a:lnTo>
                      <a:lnTo>
                        <a:pt x="47" y="32"/>
                      </a:lnTo>
                      <a:lnTo>
                        <a:pt x="51" y="32"/>
                      </a:lnTo>
                      <a:lnTo>
                        <a:pt x="53" y="35"/>
                      </a:lnTo>
                      <a:lnTo>
                        <a:pt x="55" y="37"/>
                      </a:lnTo>
                      <a:lnTo>
                        <a:pt x="56" y="40"/>
                      </a:lnTo>
                      <a:lnTo>
                        <a:pt x="56" y="40"/>
                      </a:lnTo>
                      <a:lnTo>
                        <a:pt x="55" y="44"/>
                      </a:lnTo>
                      <a:lnTo>
                        <a:pt x="53" y="47"/>
                      </a:lnTo>
                      <a:lnTo>
                        <a:pt x="51" y="50"/>
                      </a:lnTo>
                      <a:lnTo>
                        <a:pt x="47" y="50"/>
                      </a:lnTo>
                      <a:lnTo>
                        <a:pt x="47" y="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34" name="Freeform 70"/>
                <p:cNvSpPr>
                  <a:spLocks/>
                </p:cNvSpPr>
                <p:nvPr/>
              </p:nvSpPr>
              <p:spPr bwMode="auto">
                <a:xfrm>
                  <a:off x="6486525" y="-119063"/>
                  <a:ext cx="365125" cy="455613"/>
                </a:xfrm>
                <a:custGeom>
                  <a:avLst/>
                  <a:gdLst>
                    <a:gd name="T0" fmla="*/ 57 w 460"/>
                    <a:gd name="T1" fmla="*/ 541 h 575"/>
                    <a:gd name="T2" fmla="*/ 42 w 460"/>
                    <a:gd name="T3" fmla="*/ 537 h 575"/>
                    <a:gd name="T4" fmla="*/ 30 w 460"/>
                    <a:gd name="T5" fmla="*/ 529 h 575"/>
                    <a:gd name="T6" fmla="*/ 22 w 460"/>
                    <a:gd name="T7" fmla="*/ 517 h 575"/>
                    <a:gd name="T8" fmla="*/ 19 w 460"/>
                    <a:gd name="T9" fmla="*/ 503 h 575"/>
                    <a:gd name="T10" fmla="*/ 19 w 460"/>
                    <a:gd name="T11" fmla="*/ 55 h 575"/>
                    <a:gd name="T12" fmla="*/ 22 w 460"/>
                    <a:gd name="T13" fmla="*/ 42 h 575"/>
                    <a:gd name="T14" fmla="*/ 30 w 460"/>
                    <a:gd name="T15" fmla="*/ 30 h 575"/>
                    <a:gd name="T16" fmla="*/ 35 w 460"/>
                    <a:gd name="T17" fmla="*/ 24 h 575"/>
                    <a:gd name="T18" fmla="*/ 49 w 460"/>
                    <a:gd name="T19" fmla="*/ 19 h 575"/>
                    <a:gd name="T20" fmla="*/ 405 w 460"/>
                    <a:gd name="T21" fmla="*/ 18 h 575"/>
                    <a:gd name="T22" fmla="*/ 412 w 460"/>
                    <a:gd name="T23" fmla="*/ 19 h 575"/>
                    <a:gd name="T24" fmla="*/ 425 w 460"/>
                    <a:gd name="T25" fmla="*/ 24 h 575"/>
                    <a:gd name="T26" fmla="*/ 432 w 460"/>
                    <a:gd name="T27" fmla="*/ 30 h 575"/>
                    <a:gd name="T28" fmla="*/ 440 w 460"/>
                    <a:gd name="T29" fmla="*/ 42 h 575"/>
                    <a:gd name="T30" fmla="*/ 443 w 460"/>
                    <a:gd name="T31" fmla="*/ 55 h 575"/>
                    <a:gd name="T32" fmla="*/ 460 w 460"/>
                    <a:gd name="T33" fmla="*/ 309 h 575"/>
                    <a:gd name="T34" fmla="*/ 460 w 460"/>
                    <a:gd name="T35" fmla="*/ 55 h 575"/>
                    <a:gd name="T36" fmla="*/ 456 w 460"/>
                    <a:gd name="T37" fmla="*/ 35 h 575"/>
                    <a:gd name="T38" fmla="*/ 444 w 460"/>
                    <a:gd name="T39" fmla="*/ 16 h 575"/>
                    <a:gd name="T40" fmla="*/ 436 w 460"/>
                    <a:gd name="T41" fmla="*/ 10 h 575"/>
                    <a:gd name="T42" fmla="*/ 416 w 460"/>
                    <a:gd name="T43" fmla="*/ 2 h 575"/>
                    <a:gd name="T44" fmla="*/ 57 w 460"/>
                    <a:gd name="T45" fmla="*/ 0 h 575"/>
                    <a:gd name="T46" fmla="*/ 46 w 460"/>
                    <a:gd name="T47" fmla="*/ 2 h 575"/>
                    <a:gd name="T48" fmla="*/ 26 w 460"/>
                    <a:gd name="T49" fmla="*/ 10 h 575"/>
                    <a:gd name="T50" fmla="*/ 18 w 460"/>
                    <a:gd name="T51" fmla="*/ 16 h 575"/>
                    <a:gd name="T52" fmla="*/ 6 w 460"/>
                    <a:gd name="T53" fmla="*/ 35 h 575"/>
                    <a:gd name="T54" fmla="*/ 0 w 460"/>
                    <a:gd name="T55" fmla="*/ 55 h 575"/>
                    <a:gd name="T56" fmla="*/ 0 w 460"/>
                    <a:gd name="T57" fmla="*/ 503 h 575"/>
                    <a:gd name="T58" fmla="*/ 3 w 460"/>
                    <a:gd name="T59" fmla="*/ 517 h 575"/>
                    <a:gd name="T60" fmla="*/ 8 w 460"/>
                    <a:gd name="T61" fmla="*/ 530 h 575"/>
                    <a:gd name="T62" fmla="*/ 17 w 460"/>
                    <a:gd name="T63" fmla="*/ 541 h 575"/>
                    <a:gd name="T64" fmla="*/ 27 w 460"/>
                    <a:gd name="T65" fmla="*/ 550 h 575"/>
                    <a:gd name="T66" fmla="*/ 26 w 460"/>
                    <a:gd name="T67" fmla="*/ 550 h 575"/>
                    <a:gd name="T68" fmla="*/ 27 w 460"/>
                    <a:gd name="T69" fmla="*/ 556 h 575"/>
                    <a:gd name="T70" fmla="*/ 31 w 460"/>
                    <a:gd name="T71" fmla="*/ 564 h 575"/>
                    <a:gd name="T72" fmla="*/ 38 w 460"/>
                    <a:gd name="T73" fmla="*/ 571 h 575"/>
                    <a:gd name="T74" fmla="*/ 46 w 460"/>
                    <a:gd name="T75" fmla="*/ 575 h 575"/>
                    <a:gd name="T76" fmla="*/ 83 w 460"/>
                    <a:gd name="T77" fmla="*/ 575 h 575"/>
                    <a:gd name="T78" fmla="*/ 91 w 460"/>
                    <a:gd name="T79" fmla="*/ 575 h 575"/>
                    <a:gd name="T80" fmla="*/ 103 w 460"/>
                    <a:gd name="T81" fmla="*/ 565 h 575"/>
                    <a:gd name="T82" fmla="*/ 193 w 460"/>
                    <a:gd name="T83" fmla="*/ 558 h 575"/>
                    <a:gd name="T84" fmla="*/ 57 w 460"/>
                    <a:gd name="T85" fmla="*/ 54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0" h="575">
                      <a:moveTo>
                        <a:pt x="57" y="541"/>
                      </a:moveTo>
                      <a:lnTo>
                        <a:pt x="57" y="541"/>
                      </a:lnTo>
                      <a:lnTo>
                        <a:pt x="49" y="540"/>
                      </a:lnTo>
                      <a:lnTo>
                        <a:pt x="42" y="537"/>
                      </a:lnTo>
                      <a:lnTo>
                        <a:pt x="35" y="534"/>
                      </a:lnTo>
                      <a:lnTo>
                        <a:pt x="30" y="529"/>
                      </a:lnTo>
                      <a:lnTo>
                        <a:pt x="26" y="523"/>
                      </a:lnTo>
                      <a:lnTo>
                        <a:pt x="22" y="517"/>
                      </a:lnTo>
                      <a:lnTo>
                        <a:pt x="19" y="510"/>
                      </a:lnTo>
                      <a:lnTo>
                        <a:pt x="19" y="503"/>
                      </a:lnTo>
                      <a:lnTo>
                        <a:pt x="19" y="55"/>
                      </a:lnTo>
                      <a:lnTo>
                        <a:pt x="19" y="55"/>
                      </a:lnTo>
                      <a:lnTo>
                        <a:pt x="19" y="49"/>
                      </a:lnTo>
                      <a:lnTo>
                        <a:pt x="22" y="42"/>
                      </a:lnTo>
                      <a:lnTo>
                        <a:pt x="26" y="35"/>
                      </a:lnTo>
                      <a:lnTo>
                        <a:pt x="30" y="30"/>
                      </a:lnTo>
                      <a:lnTo>
                        <a:pt x="30" y="30"/>
                      </a:lnTo>
                      <a:lnTo>
                        <a:pt x="35" y="24"/>
                      </a:lnTo>
                      <a:lnTo>
                        <a:pt x="42" y="20"/>
                      </a:lnTo>
                      <a:lnTo>
                        <a:pt x="49" y="19"/>
                      </a:lnTo>
                      <a:lnTo>
                        <a:pt x="57" y="18"/>
                      </a:lnTo>
                      <a:lnTo>
                        <a:pt x="405" y="18"/>
                      </a:lnTo>
                      <a:lnTo>
                        <a:pt x="405" y="18"/>
                      </a:lnTo>
                      <a:lnTo>
                        <a:pt x="412" y="19"/>
                      </a:lnTo>
                      <a:lnTo>
                        <a:pt x="420" y="20"/>
                      </a:lnTo>
                      <a:lnTo>
                        <a:pt x="425" y="24"/>
                      </a:lnTo>
                      <a:lnTo>
                        <a:pt x="432" y="30"/>
                      </a:lnTo>
                      <a:lnTo>
                        <a:pt x="432" y="30"/>
                      </a:lnTo>
                      <a:lnTo>
                        <a:pt x="436" y="35"/>
                      </a:lnTo>
                      <a:lnTo>
                        <a:pt x="440" y="42"/>
                      </a:lnTo>
                      <a:lnTo>
                        <a:pt x="441" y="49"/>
                      </a:lnTo>
                      <a:lnTo>
                        <a:pt x="443" y="55"/>
                      </a:lnTo>
                      <a:lnTo>
                        <a:pt x="443" y="309"/>
                      </a:lnTo>
                      <a:lnTo>
                        <a:pt x="460" y="309"/>
                      </a:lnTo>
                      <a:lnTo>
                        <a:pt x="460" y="55"/>
                      </a:lnTo>
                      <a:lnTo>
                        <a:pt x="460" y="55"/>
                      </a:lnTo>
                      <a:lnTo>
                        <a:pt x="460" y="45"/>
                      </a:lnTo>
                      <a:lnTo>
                        <a:pt x="456" y="35"/>
                      </a:lnTo>
                      <a:lnTo>
                        <a:pt x="451" y="24"/>
                      </a:lnTo>
                      <a:lnTo>
                        <a:pt x="444" y="16"/>
                      </a:lnTo>
                      <a:lnTo>
                        <a:pt x="444" y="16"/>
                      </a:lnTo>
                      <a:lnTo>
                        <a:pt x="436" y="10"/>
                      </a:lnTo>
                      <a:lnTo>
                        <a:pt x="426" y="4"/>
                      </a:lnTo>
                      <a:lnTo>
                        <a:pt x="416" y="2"/>
                      </a:lnTo>
                      <a:lnTo>
                        <a:pt x="405" y="0"/>
                      </a:lnTo>
                      <a:lnTo>
                        <a:pt x="57" y="0"/>
                      </a:lnTo>
                      <a:lnTo>
                        <a:pt x="57" y="0"/>
                      </a:lnTo>
                      <a:lnTo>
                        <a:pt x="46" y="2"/>
                      </a:lnTo>
                      <a:lnTo>
                        <a:pt x="35" y="4"/>
                      </a:lnTo>
                      <a:lnTo>
                        <a:pt x="26" y="10"/>
                      </a:lnTo>
                      <a:lnTo>
                        <a:pt x="18" y="16"/>
                      </a:lnTo>
                      <a:lnTo>
                        <a:pt x="18" y="16"/>
                      </a:lnTo>
                      <a:lnTo>
                        <a:pt x="10" y="24"/>
                      </a:lnTo>
                      <a:lnTo>
                        <a:pt x="6" y="35"/>
                      </a:lnTo>
                      <a:lnTo>
                        <a:pt x="2" y="45"/>
                      </a:lnTo>
                      <a:lnTo>
                        <a:pt x="0" y="55"/>
                      </a:lnTo>
                      <a:lnTo>
                        <a:pt x="0" y="503"/>
                      </a:lnTo>
                      <a:lnTo>
                        <a:pt x="0" y="503"/>
                      </a:lnTo>
                      <a:lnTo>
                        <a:pt x="2" y="510"/>
                      </a:lnTo>
                      <a:lnTo>
                        <a:pt x="3" y="517"/>
                      </a:lnTo>
                      <a:lnTo>
                        <a:pt x="4" y="523"/>
                      </a:lnTo>
                      <a:lnTo>
                        <a:pt x="8" y="530"/>
                      </a:lnTo>
                      <a:lnTo>
                        <a:pt x="11" y="535"/>
                      </a:lnTo>
                      <a:lnTo>
                        <a:pt x="17" y="541"/>
                      </a:lnTo>
                      <a:lnTo>
                        <a:pt x="21" y="546"/>
                      </a:lnTo>
                      <a:lnTo>
                        <a:pt x="27" y="550"/>
                      </a:lnTo>
                      <a:lnTo>
                        <a:pt x="27" y="550"/>
                      </a:lnTo>
                      <a:lnTo>
                        <a:pt x="26" y="550"/>
                      </a:lnTo>
                      <a:lnTo>
                        <a:pt x="26" y="550"/>
                      </a:lnTo>
                      <a:lnTo>
                        <a:pt x="27" y="556"/>
                      </a:lnTo>
                      <a:lnTo>
                        <a:pt x="29" y="560"/>
                      </a:lnTo>
                      <a:lnTo>
                        <a:pt x="31" y="564"/>
                      </a:lnTo>
                      <a:lnTo>
                        <a:pt x="34" y="568"/>
                      </a:lnTo>
                      <a:lnTo>
                        <a:pt x="38" y="571"/>
                      </a:lnTo>
                      <a:lnTo>
                        <a:pt x="42" y="573"/>
                      </a:lnTo>
                      <a:lnTo>
                        <a:pt x="46" y="575"/>
                      </a:lnTo>
                      <a:lnTo>
                        <a:pt x="52" y="575"/>
                      </a:lnTo>
                      <a:lnTo>
                        <a:pt x="83" y="575"/>
                      </a:lnTo>
                      <a:lnTo>
                        <a:pt x="83" y="575"/>
                      </a:lnTo>
                      <a:lnTo>
                        <a:pt x="91" y="575"/>
                      </a:lnTo>
                      <a:lnTo>
                        <a:pt x="97" y="571"/>
                      </a:lnTo>
                      <a:lnTo>
                        <a:pt x="103" y="565"/>
                      </a:lnTo>
                      <a:lnTo>
                        <a:pt x="107" y="558"/>
                      </a:lnTo>
                      <a:lnTo>
                        <a:pt x="193" y="558"/>
                      </a:lnTo>
                      <a:lnTo>
                        <a:pt x="193" y="541"/>
                      </a:lnTo>
                      <a:lnTo>
                        <a:pt x="57" y="5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grpSp>
          <p:sp>
            <p:nvSpPr>
              <p:cNvPr id="35" name="Freeform 44"/>
              <p:cNvSpPr/>
              <p:nvPr/>
            </p:nvSpPr>
            <p:spPr>
              <a:xfrm>
                <a:off x="2464333" y="1404997"/>
                <a:ext cx="1538589" cy="890149"/>
              </a:xfrm>
              <a:custGeom>
                <a:avLst/>
                <a:gdLst>
                  <a:gd name="connsiteX0" fmla="*/ 1899343 w 4528033"/>
                  <a:gd name="connsiteY0" fmla="*/ 0 h 2516401"/>
                  <a:gd name="connsiteX1" fmla="*/ 2893690 w 4528033"/>
                  <a:gd name="connsiteY1" fmla="*/ 659097 h 2516401"/>
                  <a:gd name="connsiteX2" fmla="*/ 2931746 w 4528033"/>
                  <a:gd name="connsiteY2" fmla="*/ 781695 h 2516401"/>
                  <a:gd name="connsiteX3" fmla="*/ 2987284 w 4528033"/>
                  <a:gd name="connsiteY3" fmla="*/ 761368 h 2516401"/>
                  <a:gd name="connsiteX4" fmla="*/ 3232180 w 4528033"/>
                  <a:gd name="connsiteY4" fmla="*/ 724343 h 2516401"/>
                  <a:gd name="connsiteX5" fmla="*/ 4038989 w 4528033"/>
                  <a:gd name="connsiteY5" fmla="*/ 1381911 h 2516401"/>
                  <a:gd name="connsiteX6" fmla="*/ 4045075 w 4528033"/>
                  <a:gd name="connsiteY6" fmla="*/ 1442284 h 2516401"/>
                  <a:gd name="connsiteX7" fmla="*/ 4096918 w 4528033"/>
                  <a:gd name="connsiteY7" fmla="*/ 1447511 h 2516401"/>
                  <a:gd name="connsiteX8" fmla="*/ 4528033 w 4528033"/>
                  <a:gd name="connsiteY8" fmla="*/ 1976471 h 2516401"/>
                  <a:gd name="connsiteX9" fmla="*/ 4096918 w 4528033"/>
                  <a:gd name="connsiteY9" fmla="*/ 2505432 h 2516401"/>
                  <a:gd name="connsiteX10" fmla="*/ 4003199 w 4528033"/>
                  <a:gd name="connsiteY10" fmla="*/ 2514879 h 2516401"/>
                  <a:gd name="connsiteX11" fmla="*/ 4003199 w 4528033"/>
                  <a:gd name="connsiteY11" fmla="*/ 2516400 h 2516401"/>
                  <a:gd name="connsiteX12" fmla="*/ 3988113 w 4528033"/>
                  <a:gd name="connsiteY12" fmla="*/ 2516400 h 2516401"/>
                  <a:gd name="connsiteX13" fmla="*/ 3988103 w 4528033"/>
                  <a:gd name="connsiteY13" fmla="*/ 2516401 h 2516401"/>
                  <a:gd name="connsiteX14" fmla="*/ 3988094 w 4528033"/>
                  <a:gd name="connsiteY14" fmla="*/ 2516400 h 2516401"/>
                  <a:gd name="connsiteX15" fmla="*/ 838799 w 4528033"/>
                  <a:gd name="connsiteY15" fmla="*/ 2516400 h 2516401"/>
                  <a:gd name="connsiteX16" fmla="*/ 820191 w 4528033"/>
                  <a:gd name="connsiteY16" fmla="*/ 2516400 h 2516401"/>
                  <a:gd name="connsiteX17" fmla="*/ 820191 w 4528033"/>
                  <a:gd name="connsiteY17" fmla="*/ 2515460 h 2516401"/>
                  <a:gd name="connsiteX18" fmla="*/ 753037 w 4528033"/>
                  <a:gd name="connsiteY18" fmla="*/ 2512069 h 2516401"/>
                  <a:gd name="connsiteX19" fmla="*/ 0 w 4528033"/>
                  <a:gd name="connsiteY19" fmla="*/ 1677600 h 2516401"/>
                  <a:gd name="connsiteX20" fmla="*/ 838799 w 4528033"/>
                  <a:gd name="connsiteY20" fmla="*/ 838800 h 2516401"/>
                  <a:gd name="connsiteX21" fmla="*/ 848975 w 4528033"/>
                  <a:gd name="connsiteY21" fmla="*/ 839570 h 2516401"/>
                  <a:gd name="connsiteX22" fmla="*/ 904996 w 4528033"/>
                  <a:gd name="connsiteY22" fmla="*/ 659097 h 2516401"/>
                  <a:gd name="connsiteX23" fmla="*/ 1899343 w 4528033"/>
                  <a:gd name="connsiteY23" fmla="*/ 0 h 251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8033" h="2516401">
                    <a:moveTo>
                      <a:pt x="1899343" y="0"/>
                    </a:moveTo>
                    <a:cubicBezTo>
                      <a:pt x="2346343" y="0"/>
                      <a:pt x="2729866" y="271774"/>
                      <a:pt x="2893690" y="659097"/>
                    </a:cubicBezTo>
                    <a:lnTo>
                      <a:pt x="2931746" y="781695"/>
                    </a:lnTo>
                    <a:lnTo>
                      <a:pt x="2987284" y="761368"/>
                    </a:lnTo>
                    <a:cubicBezTo>
                      <a:pt x="3064647" y="737305"/>
                      <a:pt x="3146900" y="724343"/>
                      <a:pt x="3232180" y="724343"/>
                    </a:cubicBezTo>
                    <a:cubicBezTo>
                      <a:pt x="3630156" y="724343"/>
                      <a:pt x="3962197" y="1006638"/>
                      <a:pt x="4038989" y="1381911"/>
                    </a:cubicBezTo>
                    <a:lnTo>
                      <a:pt x="4045075" y="1442284"/>
                    </a:lnTo>
                    <a:lnTo>
                      <a:pt x="4096918" y="1447511"/>
                    </a:lnTo>
                    <a:cubicBezTo>
                      <a:pt x="4342955" y="1497857"/>
                      <a:pt x="4528033" y="1715550"/>
                      <a:pt x="4528033" y="1976471"/>
                    </a:cubicBezTo>
                    <a:cubicBezTo>
                      <a:pt x="4528033" y="2237392"/>
                      <a:pt x="4342955" y="2455085"/>
                      <a:pt x="4096918" y="2505432"/>
                    </a:cubicBezTo>
                    <a:lnTo>
                      <a:pt x="4003199" y="2514879"/>
                    </a:lnTo>
                    <a:lnTo>
                      <a:pt x="4003199" y="2516400"/>
                    </a:lnTo>
                    <a:lnTo>
                      <a:pt x="3988113" y="2516400"/>
                    </a:lnTo>
                    <a:lnTo>
                      <a:pt x="3988103" y="2516401"/>
                    </a:lnTo>
                    <a:lnTo>
                      <a:pt x="3988094" y="2516400"/>
                    </a:lnTo>
                    <a:lnTo>
                      <a:pt x="838799" y="2516400"/>
                    </a:lnTo>
                    <a:lnTo>
                      <a:pt x="820191" y="2516400"/>
                    </a:lnTo>
                    <a:lnTo>
                      <a:pt x="820191" y="2515460"/>
                    </a:lnTo>
                    <a:lnTo>
                      <a:pt x="753037" y="2512069"/>
                    </a:lnTo>
                    <a:cubicBezTo>
                      <a:pt x="330067" y="2469114"/>
                      <a:pt x="0" y="2111903"/>
                      <a:pt x="0" y="1677600"/>
                    </a:cubicBezTo>
                    <a:cubicBezTo>
                      <a:pt x="0" y="1214344"/>
                      <a:pt x="375543" y="838800"/>
                      <a:pt x="838799" y="838800"/>
                    </a:cubicBezTo>
                    <a:lnTo>
                      <a:pt x="848975" y="839570"/>
                    </a:lnTo>
                    <a:lnTo>
                      <a:pt x="904996" y="659097"/>
                    </a:lnTo>
                    <a:cubicBezTo>
                      <a:pt x="1068821" y="271774"/>
                      <a:pt x="1452344" y="0"/>
                      <a:pt x="1899343" y="0"/>
                    </a:cubicBezTo>
                    <a:close/>
                  </a:path>
                </a:pathLst>
              </a:cu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grpSp>
      <p:grpSp>
        <p:nvGrpSpPr>
          <p:cNvPr id="9" name="Group 8"/>
          <p:cNvGrpSpPr/>
          <p:nvPr/>
        </p:nvGrpSpPr>
        <p:grpSpPr>
          <a:xfrm>
            <a:off x="3098763" y="1904790"/>
            <a:ext cx="2210816" cy="1069071"/>
            <a:chOff x="4394802" y="1486410"/>
            <a:chExt cx="1393317" cy="673754"/>
          </a:xfrm>
        </p:grpSpPr>
        <p:grpSp>
          <p:nvGrpSpPr>
            <p:cNvPr id="25" name="Group 24"/>
            <p:cNvGrpSpPr/>
            <p:nvPr/>
          </p:nvGrpSpPr>
          <p:grpSpPr>
            <a:xfrm>
              <a:off x="4520653" y="1486410"/>
              <a:ext cx="1167710" cy="526146"/>
              <a:chOff x="-2744890" y="805749"/>
              <a:chExt cx="2007356" cy="904481"/>
            </a:xfrm>
            <a:solidFill>
              <a:srgbClr val="36A4D7"/>
            </a:solidFill>
          </p:grpSpPr>
          <p:sp>
            <p:nvSpPr>
              <p:cNvPr id="26" name="Freeform: Shape 106"/>
              <p:cNvSpPr/>
              <p:nvPr/>
            </p:nvSpPr>
            <p:spPr>
              <a:xfrm>
                <a:off x="-1800922" y="1407822"/>
                <a:ext cx="1063388" cy="302408"/>
              </a:xfrm>
              <a:custGeom>
                <a:avLst/>
                <a:gdLst>
                  <a:gd name="connsiteX0" fmla="*/ 1807113 w 3531573"/>
                  <a:gd name="connsiteY0" fmla="*/ 569538 h 1004325"/>
                  <a:gd name="connsiteX1" fmla="*/ 1798022 w 3531573"/>
                  <a:gd name="connsiteY1" fmla="*/ 578629 h 1004325"/>
                  <a:gd name="connsiteX2" fmla="*/ 1798022 w 3531573"/>
                  <a:gd name="connsiteY2" fmla="*/ 742259 h 1004325"/>
                  <a:gd name="connsiteX3" fmla="*/ 1807113 w 3531573"/>
                  <a:gd name="connsiteY3" fmla="*/ 751350 h 1004325"/>
                  <a:gd name="connsiteX4" fmla="*/ 2972540 w 3531573"/>
                  <a:gd name="connsiteY4" fmla="*/ 751350 h 1004325"/>
                  <a:gd name="connsiteX5" fmla="*/ 2981631 w 3531573"/>
                  <a:gd name="connsiteY5" fmla="*/ 742259 h 1004325"/>
                  <a:gd name="connsiteX6" fmla="*/ 2981631 w 3531573"/>
                  <a:gd name="connsiteY6" fmla="*/ 578629 h 1004325"/>
                  <a:gd name="connsiteX7" fmla="*/ 2972540 w 3531573"/>
                  <a:gd name="connsiteY7" fmla="*/ 569538 h 1004325"/>
                  <a:gd name="connsiteX8" fmla="*/ 1807113 w 3531573"/>
                  <a:gd name="connsiteY8" fmla="*/ 252975 h 1004325"/>
                  <a:gd name="connsiteX9" fmla="*/ 1798022 w 3531573"/>
                  <a:gd name="connsiteY9" fmla="*/ 262066 h 1004325"/>
                  <a:gd name="connsiteX10" fmla="*/ 1798022 w 3531573"/>
                  <a:gd name="connsiteY10" fmla="*/ 425696 h 1004325"/>
                  <a:gd name="connsiteX11" fmla="*/ 1807113 w 3531573"/>
                  <a:gd name="connsiteY11" fmla="*/ 434787 h 1004325"/>
                  <a:gd name="connsiteX12" fmla="*/ 2972540 w 3531573"/>
                  <a:gd name="connsiteY12" fmla="*/ 434787 h 1004325"/>
                  <a:gd name="connsiteX13" fmla="*/ 2981631 w 3531573"/>
                  <a:gd name="connsiteY13" fmla="*/ 425696 h 1004325"/>
                  <a:gd name="connsiteX14" fmla="*/ 2981631 w 3531573"/>
                  <a:gd name="connsiteY14" fmla="*/ 262066 h 1004325"/>
                  <a:gd name="connsiteX15" fmla="*/ 2972540 w 3531573"/>
                  <a:gd name="connsiteY15" fmla="*/ 252975 h 1004325"/>
                  <a:gd name="connsiteX16" fmla="*/ 3219387 w 3531573"/>
                  <a:gd name="connsiteY16" fmla="*/ 83575 h 1004325"/>
                  <a:gd name="connsiteX17" fmla="*/ 3183465 w 3531573"/>
                  <a:gd name="connsiteY17" fmla="*/ 119497 h 1004325"/>
                  <a:gd name="connsiteX18" fmla="*/ 3183465 w 3531573"/>
                  <a:gd name="connsiteY18" fmla="*/ 884827 h 1004325"/>
                  <a:gd name="connsiteX19" fmla="*/ 3219387 w 3531573"/>
                  <a:gd name="connsiteY19" fmla="*/ 920749 h 1004325"/>
                  <a:gd name="connsiteX20" fmla="*/ 3294486 w 3531573"/>
                  <a:gd name="connsiteY20" fmla="*/ 920749 h 1004325"/>
                  <a:gd name="connsiteX21" fmla="*/ 3330408 w 3531573"/>
                  <a:gd name="connsiteY21" fmla="*/ 884827 h 1004325"/>
                  <a:gd name="connsiteX22" fmla="*/ 3330408 w 3531573"/>
                  <a:gd name="connsiteY22" fmla="*/ 119497 h 1004325"/>
                  <a:gd name="connsiteX23" fmla="*/ 3294486 w 3531573"/>
                  <a:gd name="connsiteY23" fmla="*/ 83575 h 1004325"/>
                  <a:gd name="connsiteX24" fmla="*/ 237086 w 3531573"/>
                  <a:gd name="connsiteY24" fmla="*/ 83575 h 1004325"/>
                  <a:gd name="connsiteX25" fmla="*/ 201164 w 3531573"/>
                  <a:gd name="connsiteY25" fmla="*/ 119497 h 1004325"/>
                  <a:gd name="connsiteX26" fmla="*/ 201164 w 3531573"/>
                  <a:gd name="connsiteY26" fmla="*/ 884827 h 1004325"/>
                  <a:gd name="connsiteX27" fmla="*/ 237086 w 3531573"/>
                  <a:gd name="connsiteY27" fmla="*/ 920749 h 1004325"/>
                  <a:gd name="connsiteX28" fmla="*/ 312185 w 3531573"/>
                  <a:gd name="connsiteY28" fmla="*/ 920749 h 1004325"/>
                  <a:gd name="connsiteX29" fmla="*/ 348107 w 3531573"/>
                  <a:gd name="connsiteY29" fmla="*/ 884827 h 1004325"/>
                  <a:gd name="connsiteX30" fmla="*/ 348107 w 3531573"/>
                  <a:gd name="connsiteY30" fmla="*/ 119497 h 1004325"/>
                  <a:gd name="connsiteX31" fmla="*/ 312185 w 3531573"/>
                  <a:gd name="connsiteY31" fmla="*/ 83575 h 1004325"/>
                  <a:gd name="connsiteX32" fmla="*/ 50216 w 3531573"/>
                  <a:gd name="connsiteY32" fmla="*/ 0 h 1004325"/>
                  <a:gd name="connsiteX33" fmla="*/ 3481357 w 3531573"/>
                  <a:gd name="connsiteY33" fmla="*/ 0 h 1004325"/>
                  <a:gd name="connsiteX34" fmla="*/ 3531573 w 3531573"/>
                  <a:gd name="connsiteY34" fmla="*/ 50216 h 1004325"/>
                  <a:gd name="connsiteX35" fmla="*/ 3531573 w 3531573"/>
                  <a:gd name="connsiteY35" fmla="*/ 954109 h 1004325"/>
                  <a:gd name="connsiteX36" fmla="*/ 3481357 w 3531573"/>
                  <a:gd name="connsiteY36" fmla="*/ 1004325 h 1004325"/>
                  <a:gd name="connsiteX37" fmla="*/ 50216 w 3531573"/>
                  <a:gd name="connsiteY37" fmla="*/ 1004325 h 1004325"/>
                  <a:gd name="connsiteX38" fmla="*/ 0 w 3531573"/>
                  <a:gd name="connsiteY38" fmla="*/ 954109 h 1004325"/>
                  <a:gd name="connsiteX39" fmla="*/ 0 w 3531573"/>
                  <a:gd name="connsiteY39" fmla="*/ 50216 h 1004325"/>
                  <a:gd name="connsiteX40" fmla="*/ 50216 w 3531573"/>
                  <a:gd name="connsiteY40" fmla="*/ 0 h 100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31573" h="1004325">
                    <a:moveTo>
                      <a:pt x="1807113" y="569538"/>
                    </a:moveTo>
                    <a:cubicBezTo>
                      <a:pt x="1802092" y="569538"/>
                      <a:pt x="1798022" y="573608"/>
                      <a:pt x="1798022" y="578629"/>
                    </a:cubicBezTo>
                    <a:lnTo>
                      <a:pt x="1798022" y="742259"/>
                    </a:lnTo>
                    <a:cubicBezTo>
                      <a:pt x="1798022" y="747280"/>
                      <a:pt x="1802092" y="751350"/>
                      <a:pt x="1807113" y="751350"/>
                    </a:cubicBezTo>
                    <a:lnTo>
                      <a:pt x="2972540" y="751350"/>
                    </a:lnTo>
                    <a:cubicBezTo>
                      <a:pt x="2977561" y="751350"/>
                      <a:pt x="2981631" y="747280"/>
                      <a:pt x="2981631" y="742259"/>
                    </a:cubicBezTo>
                    <a:lnTo>
                      <a:pt x="2981631" y="578629"/>
                    </a:lnTo>
                    <a:cubicBezTo>
                      <a:pt x="2981631" y="573608"/>
                      <a:pt x="2977561" y="569538"/>
                      <a:pt x="2972540" y="569538"/>
                    </a:cubicBezTo>
                    <a:close/>
                    <a:moveTo>
                      <a:pt x="1807113" y="252975"/>
                    </a:moveTo>
                    <a:cubicBezTo>
                      <a:pt x="1802092" y="252975"/>
                      <a:pt x="1798022" y="257045"/>
                      <a:pt x="1798022" y="262066"/>
                    </a:cubicBezTo>
                    <a:lnTo>
                      <a:pt x="1798022" y="425696"/>
                    </a:lnTo>
                    <a:cubicBezTo>
                      <a:pt x="1798022" y="430717"/>
                      <a:pt x="1802092" y="434787"/>
                      <a:pt x="1807113" y="434787"/>
                    </a:cubicBezTo>
                    <a:lnTo>
                      <a:pt x="2972540" y="434787"/>
                    </a:lnTo>
                    <a:cubicBezTo>
                      <a:pt x="2977561" y="434787"/>
                      <a:pt x="2981631" y="430717"/>
                      <a:pt x="2981631" y="425696"/>
                    </a:cubicBezTo>
                    <a:lnTo>
                      <a:pt x="2981631" y="262066"/>
                    </a:lnTo>
                    <a:cubicBezTo>
                      <a:pt x="2981631" y="257045"/>
                      <a:pt x="2977561" y="252975"/>
                      <a:pt x="2972540" y="252975"/>
                    </a:cubicBezTo>
                    <a:close/>
                    <a:moveTo>
                      <a:pt x="3219387" y="83575"/>
                    </a:moveTo>
                    <a:cubicBezTo>
                      <a:pt x="3199548" y="83575"/>
                      <a:pt x="3183465" y="99658"/>
                      <a:pt x="3183465" y="119497"/>
                    </a:cubicBezTo>
                    <a:lnTo>
                      <a:pt x="3183465" y="884827"/>
                    </a:lnTo>
                    <a:cubicBezTo>
                      <a:pt x="3183465" y="904666"/>
                      <a:pt x="3199548" y="920749"/>
                      <a:pt x="3219387" y="920749"/>
                    </a:cubicBezTo>
                    <a:lnTo>
                      <a:pt x="3294486" y="920749"/>
                    </a:lnTo>
                    <a:cubicBezTo>
                      <a:pt x="3314325" y="920749"/>
                      <a:pt x="3330408" y="904666"/>
                      <a:pt x="3330408" y="884827"/>
                    </a:cubicBezTo>
                    <a:lnTo>
                      <a:pt x="3330408" y="119497"/>
                    </a:lnTo>
                    <a:cubicBezTo>
                      <a:pt x="3330408" y="99658"/>
                      <a:pt x="3314325" y="83575"/>
                      <a:pt x="3294486" y="83575"/>
                    </a:cubicBezTo>
                    <a:close/>
                    <a:moveTo>
                      <a:pt x="237086" y="83575"/>
                    </a:moveTo>
                    <a:cubicBezTo>
                      <a:pt x="217247" y="83575"/>
                      <a:pt x="201164" y="99658"/>
                      <a:pt x="201164" y="119497"/>
                    </a:cubicBezTo>
                    <a:lnTo>
                      <a:pt x="201164" y="884827"/>
                    </a:lnTo>
                    <a:cubicBezTo>
                      <a:pt x="201164" y="904666"/>
                      <a:pt x="217247" y="920749"/>
                      <a:pt x="237086" y="920749"/>
                    </a:cubicBezTo>
                    <a:lnTo>
                      <a:pt x="312185" y="920749"/>
                    </a:lnTo>
                    <a:cubicBezTo>
                      <a:pt x="332024" y="920749"/>
                      <a:pt x="348107" y="904666"/>
                      <a:pt x="348107" y="884827"/>
                    </a:cubicBezTo>
                    <a:lnTo>
                      <a:pt x="348107" y="119497"/>
                    </a:lnTo>
                    <a:cubicBezTo>
                      <a:pt x="348107" y="99658"/>
                      <a:pt x="332024" y="83575"/>
                      <a:pt x="312185" y="83575"/>
                    </a:cubicBezTo>
                    <a:close/>
                    <a:moveTo>
                      <a:pt x="50216" y="0"/>
                    </a:moveTo>
                    <a:lnTo>
                      <a:pt x="3481357" y="0"/>
                    </a:lnTo>
                    <a:cubicBezTo>
                      <a:pt x="3509091" y="0"/>
                      <a:pt x="3531573" y="22482"/>
                      <a:pt x="3531573" y="50216"/>
                    </a:cubicBezTo>
                    <a:lnTo>
                      <a:pt x="3531573" y="954109"/>
                    </a:lnTo>
                    <a:cubicBezTo>
                      <a:pt x="3531573" y="981843"/>
                      <a:pt x="3509091" y="1004325"/>
                      <a:pt x="3481357" y="1004325"/>
                    </a:cubicBezTo>
                    <a:lnTo>
                      <a:pt x="50216" y="1004325"/>
                    </a:lnTo>
                    <a:cubicBezTo>
                      <a:pt x="22482" y="1004325"/>
                      <a:pt x="0" y="981843"/>
                      <a:pt x="0" y="954109"/>
                    </a:cubicBezTo>
                    <a:lnTo>
                      <a:pt x="0" y="50216"/>
                    </a:lnTo>
                    <a:cubicBezTo>
                      <a:pt x="0" y="22482"/>
                      <a:pt x="22482" y="0"/>
                      <a:pt x="50216" y="0"/>
                    </a:cubicBezTo>
                    <a:close/>
                  </a:path>
                </a:pathLst>
              </a:custGeom>
              <a:grpFill/>
              <a:ln w="12700">
                <a:noFill/>
              </a:ln>
              <a:effectLst/>
            </p:spPr>
            <p:style>
              <a:lnRef idx="1">
                <a:schemeClr val="accent1"/>
              </a:lnRef>
              <a:fillRef idx="3">
                <a:schemeClr val="accent1"/>
              </a:fillRef>
              <a:effectRef idx="2">
                <a:schemeClr val="accent1"/>
              </a:effectRef>
              <a:fontRef idx="minor">
                <a:schemeClr val="lt1"/>
              </a:fontRef>
            </p:style>
            <p:txBody>
              <a:bodyPr wrap="square" lIns="0" tIns="609600" rIns="0" rtlCol="0" anchor="t">
                <a:noAutofit/>
              </a:bodyPr>
              <a:lstStyle/>
              <a:p>
                <a:pPr algn="ctr" defTabSz="609585" fontAlgn="base">
                  <a:spcAft>
                    <a:spcPct val="0"/>
                  </a:spcAft>
                </a:pPr>
                <a:endParaRPr lang="en-US" sz="133" b="1" kern="0" dirty="0">
                  <a:solidFill>
                    <a:schemeClr val="bg1"/>
                  </a:solidFill>
                  <a:ea typeface="ＭＳ Ｐゴシック" charset="0"/>
                </a:endParaRPr>
              </a:p>
            </p:txBody>
          </p:sp>
          <p:sp>
            <p:nvSpPr>
              <p:cNvPr id="27" name="Freeform: Shape 108"/>
              <p:cNvSpPr/>
              <p:nvPr/>
            </p:nvSpPr>
            <p:spPr>
              <a:xfrm>
                <a:off x="-2744890" y="805749"/>
                <a:ext cx="1501987" cy="877002"/>
              </a:xfrm>
              <a:custGeom>
                <a:avLst/>
                <a:gdLst>
                  <a:gd name="connsiteX0" fmla="*/ 661949 w 1501987"/>
                  <a:gd name="connsiteY0" fmla="*/ 0 h 877002"/>
                  <a:gd name="connsiteX1" fmla="*/ 1008493 w 1501987"/>
                  <a:gd name="connsiteY1" fmla="*/ 229705 h 877002"/>
                  <a:gd name="connsiteX2" fmla="*/ 1021756 w 1501987"/>
                  <a:gd name="connsiteY2" fmla="*/ 272432 h 877002"/>
                  <a:gd name="connsiteX3" fmla="*/ 1041112 w 1501987"/>
                  <a:gd name="connsiteY3" fmla="*/ 265348 h 877002"/>
                  <a:gd name="connsiteX4" fmla="*/ 1126462 w 1501987"/>
                  <a:gd name="connsiteY4" fmla="*/ 252444 h 877002"/>
                  <a:gd name="connsiteX5" fmla="*/ 1407646 w 1501987"/>
                  <a:gd name="connsiteY5" fmla="*/ 481616 h 877002"/>
                  <a:gd name="connsiteX6" fmla="*/ 1409767 w 1501987"/>
                  <a:gd name="connsiteY6" fmla="*/ 502657 h 877002"/>
                  <a:gd name="connsiteX7" fmla="*/ 1427835 w 1501987"/>
                  <a:gd name="connsiteY7" fmla="*/ 504479 h 877002"/>
                  <a:gd name="connsiteX8" fmla="*/ 1487486 w 1501987"/>
                  <a:gd name="connsiteY8" fmla="*/ 527898 h 877002"/>
                  <a:gd name="connsiteX9" fmla="*/ 1501987 w 1501987"/>
                  <a:gd name="connsiteY9" fmla="*/ 540452 h 877002"/>
                  <a:gd name="connsiteX10" fmla="*/ 897040 w 1501987"/>
                  <a:gd name="connsiteY10" fmla="*/ 540452 h 877002"/>
                  <a:gd name="connsiteX11" fmla="*/ 897040 w 1501987"/>
                  <a:gd name="connsiteY11" fmla="*/ 877002 h 877002"/>
                  <a:gd name="connsiteX12" fmla="*/ 292334 w 1501987"/>
                  <a:gd name="connsiteY12" fmla="*/ 877002 h 877002"/>
                  <a:gd name="connsiteX13" fmla="*/ 285849 w 1501987"/>
                  <a:gd name="connsiteY13" fmla="*/ 877002 h 877002"/>
                  <a:gd name="connsiteX14" fmla="*/ 285849 w 1501987"/>
                  <a:gd name="connsiteY14" fmla="*/ 876674 h 877002"/>
                  <a:gd name="connsiteX15" fmla="*/ 262444 w 1501987"/>
                  <a:gd name="connsiteY15" fmla="*/ 875492 h 877002"/>
                  <a:gd name="connsiteX16" fmla="*/ 0 w 1501987"/>
                  <a:gd name="connsiteY16" fmla="*/ 584668 h 877002"/>
                  <a:gd name="connsiteX17" fmla="*/ 292334 w 1501987"/>
                  <a:gd name="connsiteY17" fmla="*/ 292334 h 877002"/>
                  <a:gd name="connsiteX18" fmla="*/ 295880 w 1501987"/>
                  <a:gd name="connsiteY18" fmla="*/ 292602 h 877002"/>
                  <a:gd name="connsiteX19" fmla="*/ 315404 w 1501987"/>
                  <a:gd name="connsiteY19" fmla="*/ 229705 h 877002"/>
                  <a:gd name="connsiteX20" fmla="*/ 661949 w 1501987"/>
                  <a:gd name="connsiteY20" fmla="*/ 0 h 87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1987" h="877002">
                    <a:moveTo>
                      <a:pt x="661949" y="0"/>
                    </a:moveTo>
                    <a:cubicBezTo>
                      <a:pt x="817735" y="0"/>
                      <a:pt x="951398" y="94717"/>
                      <a:pt x="1008493" y="229705"/>
                    </a:cubicBezTo>
                    <a:lnTo>
                      <a:pt x="1021756" y="272432"/>
                    </a:lnTo>
                    <a:lnTo>
                      <a:pt x="1041112" y="265348"/>
                    </a:lnTo>
                    <a:cubicBezTo>
                      <a:pt x="1068074" y="256961"/>
                      <a:pt x="1096740" y="252444"/>
                      <a:pt x="1126462" y="252444"/>
                    </a:cubicBezTo>
                    <a:cubicBezTo>
                      <a:pt x="1265162" y="252444"/>
                      <a:pt x="1380883" y="350828"/>
                      <a:pt x="1407646" y="481616"/>
                    </a:cubicBezTo>
                    <a:lnTo>
                      <a:pt x="1409767" y="502657"/>
                    </a:lnTo>
                    <a:lnTo>
                      <a:pt x="1427835" y="504479"/>
                    </a:lnTo>
                    <a:cubicBezTo>
                      <a:pt x="1449272" y="508865"/>
                      <a:pt x="1469381" y="516897"/>
                      <a:pt x="1487486" y="527898"/>
                    </a:cubicBezTo>
                    <a:lnTo>
                      <a:pt x="1501987" y="540452"/>
                    </a:lnTo>
                    <a:lnTo>
                      <a:pt x="897040" y="540452"/>
                    </a:lnTo>
                    <a:lnTo>
                      <a:pt x="897040" y="877002"/>
                    </a:lnTo>
                    <a:lnTo>
                      <a:pt x="292334" y="877002"/>
                    </a:lnTo>
                    <a:lnTo>
                      <a:pt x="285849" y="877002"/>
                    </a:lnTo>
                    <a:lnTo>
                      <a:pt x="285849" y="876674"/>
                    </a:lnTo>
                    <a:lnTo>
                      <a:pt x="262444" y="875492"/>
                    </a:lnTo>
                    <a:cubicBezTo>
                      <a:pt x="115033" y="860522"/>
                      <a:pt x="0" y="736029"/>
                      <a:pt x="0" y="584668"/>
                    </a:cubicBezTo>
                    <a:cubicBezTo>
                      <a:pt x="0" y="423216"/>
                      <a:pt x="130882" y="292334"/>
                      <a:pt x="292334" y="292334"/>
                    </a:cubicBezTo>
                    <a:lnTo>
                      <a:pt x="295880" y="292602"/>
                    </a:lnTo>
                    <a:lnTo>
                      <a:pt x="315404" y="229705"/>
                    </a:lnTo>
                    <a:cubicBezTo>
                      <a:pt x="372500" y="94717"/>
                      <a:pt x="506163" y="0"/>
                      <a:pt x="661949"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400" dirty="0"/>
              </a:p>
            </p:txBody>
          </p:sp>
        </p:grpSp>
        <p:sp>
          <p:nvSpPr>
            <p:cNvPr id="36" name="TextBox 35"/>
            <p:cNvSpPr txBox="1"/>
            <p:nvPr/>
          </p:nvSpPr>
          <p:spPr>
            <a:xfrm>
              <a:off x="4394802" y="1998483"/>
              <a:ext cx="1393317" cy="161681"/>
            </a:xfrm>
            <a:prstGeom prst="rect">
              <a:avLst/>
            </a:prstGeom>
            <a:noFill/>
          </p:spPr>
          <p:txBody>
            <a:bodyPr wrap="square" rtlCol="0">
              <a:spAutoFit/>
            </a:bodyPr>
            <a:lstStyle/>
            <a:p>
              <a:pPr algn="ctr"/>
              <a:endParaRPr lang="en-US" sz="1067" dirty="0"/>
            </a:p>
          </p:txBody>
        </p:sp>
      </p:grpSp>
      <p:sp>
        <p:nvSpPr>
          <p:cNvPr id="38" name="Freeform 5"/>
          <p:cNvSpPr>
            <a:spLocks noEditPoints="1"/>
          </p:cNvSpPr>
          <p:nvPr/>
        </p:nvSpPr>
        <p:spPr bwMode="auto">
          <a:xfrm>
            <a:off x="6021792" y="3435689"/>
            <a:ext cx="504960" cy="504960"/>
          </a:xfrm>
          <a:custGeom>
            <a:avLst/>
            <a:gdLst>
              <a:gd name="T0" fmla="*/ 1569 w 4320"/>
              <a:gd name="T1" fmla="*/ 82 h 4320"/>
              <a:gd name="T2" fmla="*/ 953 w 4320"/>
              <a:gd name="T3" fmla="*/ 368 h 4320"/>
              <a:gd name="T4" fmla="*/ 460 w 4320"/>
              <a:gd name="T5" fmla="*/ 827 h 4320"/>
              <a:gd name="T6" fmla="*/ 131 w 4320"/>
              <a:gd name="T7" fmla="*/ 1417 h 4320"/>
              <a:gd name="T8" fmla="*/ 0 w 4320"/>
              <a:gd name="T9" fmla="*/ 2103 h 4320"/>
              <a:gd name="T10" fmla="*/ 82 w 4320"/>
              <a:gd name="T11" fmla="*/ 2751 h 4320"/>
              <a:gd name="T12" fmla="*/ 368 w 4320"/>
              <a:gd name="T13" fmla="*/ 3367 h 4320"/>
              <a:gd name="T14" fmla="*/ 827 w 4320"/>
              <a:gd name="T15" fmla="*/ 3860 h 4320"/>
              <a:gd name="T16" fmla="*/ 1417 w 4320"/>
              <a:gd name="T17" fmla="*/ 4189 h 4320"/>
              <a:gd name="T18" fmla="*/ 2103 w 4320"/>
              <a:gd name="T19" fmla="*/ 4320 h 4320"/>
              <a:gd name="T20" fmla="*/ 2751 w 4320"/>
              <a:gd name="T21" fmla="*/ 4238 h 4320"/>
              <a:gd name="T22" fmla="*/ 3367 w 4320"/>
              <a:gd name="T23" fmla="*/ 3952 h 4320"/>
              <a:gd name="T24" fmla="*/ 3860 w 4320"/>
              <a:gd name="T25" fmla="*/ 3493 h 4320"/>
              <a:gd name="T26" fmla="*/ 4189 w 4320"/>
              <a:gd name="T27" fmla="*/ 2903 h 4320"/>
              <a:gd name="T28" fmla="*/ 4320 w 4320"/>
              <a:gd name="T29" fmla="*/ 2217 h 4320"/>
              <a:gd name="T30" fmla="*/ 4238 w 4320"/>
              <a:gd name="T31" fmla="*/ 1569 h 4320"/>
              <a:gd name="T32" fmla="*/ 3952 w 4320"/>
              <a:gd name="T33" fmla="*/ 953 h 4320"/>
              <a:gd name="T34" fmla="*/ 3493 w 4320"/>
              <a:gd name="T35" fmla="*/ 460 h 4320"/>
              <a:gd name="T36" fmla="*/ 2903 w 4320"/>
              <a:gd name="T37" fmla="*/ 131 h 4320"/>
              <a:gd name="T38" fmla="*/ 2217 w 4320"/>
              <a:gd name="T39" fmla="*/ 0 h 4320"/>
              <a:gd name="T40" fmla="*/ 3043 w 4320"/>
              <a:gd name="T41" fmla="*/ 1216 h 4320"/>
              <a:gd name="T42" fmla="*/ 3710 w 4320"/>
              <a:gd name="T43" fmla="*/ 1098 h 4320"/>
              <a:gd name="T44" fmla="*/ 4037 w 4320"/>
              <a:gd name="T45" fmla="*/ 2090 h 4320"/>
              <a:gd name="T46" fmla="*/ 1696 w 4320"/>
              <a:gd name="T47" fmla="*/ 3612 h 4320"/>
              <a:gd name="T48" fmla="*/ 1942 w 4320"/>
              <a:gd name="T49" fmla="*/ 3219 h 4320"/>
              <a:gd name="T50" fmla="*/ 2468 w 4320"/>
              <a:gd name="T51" fmla="*/ 509 h 4320"/>
              <a:gd name="T52" fmla="*/ 2784 w 4320"/>
              <a:gd name="T53" fmla="*/ 1160 h 4320"/>
              <a:gd name="T54" fmla="*/ 2468 w 4320"/>
              <a:gd name="T55" fmla="*/ 306 h 4320"/>
              <a:gd name="T56" fmla="*/ 3308 w 4320"/>
              <a:gd name="T57" fmla="*/ 673 h 4320"/>
              <a:gd name="T58" fmla="*/ 2990 w 4320"/>
              <a:gd name="T59" fmla="*/ 1088 h 4320"/>
              <a:gd name="T60" fmla="*/ 2587 w 4320"/>
              <a:gd name="T61" fmla="*/ 433 h 4320"/>
              <a:gd name="T62" fmla="*/ 1612 w 4320"/>
              <a:gd name="T63" fmla="*/ 1181 h 4320"/>
              <a:gd name="T64" fmla="*/ 1809 w 4320"/>
              <a:gd name="T65" fmla="*/ 559 h 4320"/>
              <a:gd name="T66" fmla="*/ 1203 w 4320"/>
              <a:gd name="T67" fmla="*/ 1031 h 4320"/>
              <a:gd name="T68" fmla="*/ 1185 w 4320"/>
              <a:gd name="T69" fmla="*/ 554 h 4320"/>
              <a:gd name="T70" fmla="*/ 1772 w 4320"/>
              <a:gd name="T71" fmla="*/ 390 h 4320"/>
              <a:gd name="T72" fmla="*/ 1355 w 4320"/>
              <a:gd name="T73" fmla="*/ 1033 h 4320"/>
              <a:gd name="T74" fmla="*/ 2090 w 4320"/>
              <a:gd name="T75" fmla="*/ 2090 h 4320"/>
              <a:gd name="T76" fmla="*/ 2090 w 4320"/>
              <a:gd name="T77" fmla="*/ 3068 h 4320"/>
              <a:gd name="T78" fmla="*/ 1396 w 4320"/>
              <a:gd name="T79" fmla="*/ 3012 h 4320"/>
              <a:gd name="T80" fmla="*/ 1257 w 4320"/>
              <a:gd name="T81" fmla="*/ 2230 h 4320"/>
              <a:gd name="T82" fmla="*/ 1248 w 4320"/>
              <a:gd name="T83" fmla="*/ 3803 h 4320"/>
              <a:gd name="T84" fmla="*/ 1267 w 4320"/>
              <a:gd name="T85" fmla="*/ 3402 h 4320"/>
              <a:gd name="T86" fmla="*/ 2230 w 4320"/>
              <a:gd name="T87" fmla="*/ 4037 h 4320"/>
              <a:gd name="T88" fmla="*/ 2749 w 4320"/>
              <a:gd name="T89" fmla="*/ 3410 h 4320"/>
              <a:gd name="T90" fmla="*/ 2281 w 4320"/>
              <a:gd name="T91" fmla="*/ 4000 h 4320"/>
              <a:gd name="T92" fmla="*/ 3330 w 4320"/>
              <a:gd name="T93" fmla="*/ 3554 h 4320"/>
              <a:gd name="T94" fmla="*/ 2782 w 4320"/>
              <a:gd name="T95" fmla="*/ 3934 h 4320"/>
              <a:gd name="T96" fmla="*/ 2889 w 4320"/>
              <a:gd name="T97" fmla="*/ 3445 h 4320"/>
              <a:gd name="T98" fmla="*/ 2230 w 4320"/>
              <a:gd name="T99" fmla="*/ 2230 h 4320"/>
              <a:gd name="T100" fmla="*/ 2961 w 4320"/>
              <a:gd name="T101" fmla="*/ 2899 h 4320"/>
              <a:gd name="T102" fmla="*/ 2579 w 4320"/>
              <a:gd name="T103" fmla="*/ 1353 h 4320"/>
              <a:gd name="T104" fmla="*/ 3063 w 4320"/>
              <a:gd name="T105" fmla="*/ 2090 h 4320"/>
              <a:gd name="T106" fmla="*/ 1277 w 4320"/>
              <a:gd name="T107" fmla="*/ 1216 h 4320"/>
              <a:gd name="T108" fmla="*/ 308 w 4320"/>
              <a:gd name="T109" fmla="*/ 1840 h 4320"/>
              <a:gd name="T110" fmla="*/ 756 w 4320"/>
              <a:gd name="T111" fmla="*/ 910 h 4320"/>
              <a:gd name="T112" fmla="*/ 1193 w 4320"/>
              <a:gd name="T113" fmla="*/ 2809 h 4320"/>
              <a:gd name="T114" fmla="*/ 1010 w 4320"/>
              <a:gd name="T115" fmla="*/ 3378 h 4320"/>
              <a:gd name="T116" fmla="*/ 409 w 4320"/>
              <a:gd name="T117" fmla="*/ 2842 h 4320"/>
              <a:gd name="T118" fmla="*/ 3310 w 4320"/>
              <a:gd name="T119" fmla="*/ 3378 h 4320"/>
              <a:gd name="T120" fmla="*/ 3127 w 4320"/>
              <a:gd name="T121" fmla="*/ 2809 h 4320"/>
              <a:gd name="T122" fmla="*/ 4022 w 4320"/>
              <a:gd name="T123" fmla="*/ 2411 h 4320"/>
              <a:gd name="T124" fmla="*/ 3546 w 4320"/>
              <a:gd name="T125" fmla="*/ 3431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20" h="4320">
                <a:moveTo>
                  <a:pt x="2160" y="0"/>
                </a:moveTo>
                <a:lnTo>
                  <a:pt x="2160" y="0"/>
                </a:lnTo>
                <a:lnTo>
                  <a:pt x="2103" y="0"/>
                </a:lnTo>
                <a:lnTo>
                  <a:pt x="2049" y="4"/>
                </a:lnTo>
                <a:lnTo>
                  <a:pt x="1994" y="6"/>
                </a:lnTo>
                <a:lnTo>
                  <a:pt x="1940" y="12"/>
                </a:lnTo>
                <a:lnTo>
                  <a:pt x="1885" y="18"/>
                </a:lnTo>
                <a:lnTo>
                  <a:pt x="1831" y="25"/>
                </a:lnTo>
                <a:lnTo>
                  <a:pt x="1778" y="33"/>
                </a:lnTo>
                <a:lnTo>
                  <a:pt x="1725" y="45"/>
                </a:lnTo>
                <a:lnTo>
                  <a:pt x="1673" y="55"/>
                </a:lnTo>
                <a:lnTo>
                  <a:pt x="1620" y="68"/>
                </a:lnTo>
                <a:lnTo>
                  <a:pt x="1569" y="82"/>
                </a:lnTo>
                <a:lnTo>
                  <a:pt x="1519" y="97"/>
                </a:lnTo>
                <a:lnTo>
                  <a:pt x="1468" y="113"/>
                </a:lnTo>
                <a:lnTo>
                  <a:pt x="1417" y="131"/>
                </a:lnTo>
                <a:lnTo>
                  <a:pt x="1369" y="150"/>
                </a:lnTo>
                <a:lnTo>
                  <a:pt x="1320" y="170"/>
                </a:lnTo>
                <a:lnTo>
                  <a:pt x="1271" y="191"/>
                </a:lnTo>
                <a:lnTo>
                  <a:pt x="1224" y="212"/>
                </a:lnTo>
                <a:lnTo>
                  <a:pt x="1177" y="236"/>
                </a:lnTo>
                <a:lnTo>
                  <a:pt x="1131" y="261"/>
                </a:lnTo>
                <a:lnTo>
                  <a:pt x="1086" y="287"/>
                </a:lnTo>
                <a:lnTo>
                  <a:pt x="1039" y="312"/>
                </a:lnTo>
                <a:lnTo>
                  <a:pt x="996" y="341"/>
                </a:lnTo>
                <a:lnTo>
                  <a:pt x="953" y="368"/>
                </a:lnTo>
                <a:lnTo>
                  <a:pt x="910" y="398"/>
                </a:lnTo>
                <a:lnTo>
                  <a:pt x="868" y="429"/>
                </a:lnTo>
                <a:lnTo>
                  <a:pt x="827" y="460"/>
                </a:lnTo>
                <a:lnTo>
                  <a:pt x="786" y="493"/>
                </a:lnTo>
                <a:lnTo>
                  <a:pt x="747" y="526"/>
                </a:lnTo>
                <a:lnTo>
                  <a:pt x="708" y="561"/>
                </a:lnTo>
                <a:lnTo>
                  <a:pt x="671" y="597"/>
                </a:lnTo>
                <a:lnTo>
                  <a:pt x="634" y="634"/>
                </a:lnTo>
                <a:lnTo>
                  <a:pt x="597" y="671"/>
                </a:lnTo>
                <a:lnTo>
                  <a:pt x="561" y="708"/>
                </a:lnTo>
                <a:lnTo>
                  <a:pt x="526" y="747"/>
                </a:lnTo>
                <a:lnTo>
                  <a:pt x="493" y="786"/>
                </a:lnTo>
                <a:lnTo>
                  <a:pt x="460" y="827"/>
                </a:lnTo>
                <a:lnTo>
                  <a:pt x="429" y="868"/>
                </a:lnTo>
                <a:lnTo>
                  <a:pt x="398" y="910"/>
                </a:lnTo>
                <a:lnTo>
                  <a:pt x="368" y="953"/>
                </a:lnTo>
                <a:lnTo>
                  <a:pt x="341" y="996"/>
                </a:lnTo>
                <a:lnTo>
                  <a:pt x="312" y="1039"/>
                </a:lnTo>
                <a:lnTo>
                  <a:pt x="287" y="1086"/>
                </a:lnTo>
                <a:lnTo>
                  <a:pt x="261" y="1131"/>
                </a:lnTo>
                <a:lnTo>
                  <a:pt x="236" y="1177"/>
                </a:lnTo>
                <a:lnTo>
                  <a:pt x="212" y="1224"/>
                </a:lnTo>
                <a:lnTo>
                  <a:pt x="191" y="1271"/>
                </a:lnTo>
                <a:lnTo>
                  <a:pt x="170" y="1320"/>
                </a:lnTo>
                <a:lnTo>
                  <a:pt x="150" y="1369"/>
                </a:lnTo>
                <a:lnTo>
                  <a:pt x="131" y="1417"/>
                </a:lnTo>
                <a:lnTo>
                  <a:pt x="113" y="1468"/>
                </a:lnTo>
                <a:lnTo>
                  <a:pt x="97" y="1519"/>
                </a:lnTo>
                <a:lnTo>
                  <a:pt x="82" y="1569"/>
                </a:lnTo>
                <a:lnTo>
                  <a:pt x="68" y="1620"/>
                </a:lnTo>
                <a:lnTo>
                  <a:pt x="55" y="1673"/>
                </a:lnTo>
                <a:lnTo>
                  <a:pt x="45" y="1725"/>
                </a:lnTo>
                <a:lnTo>
                  <a:pt x="33" y="1778"/>
                </a:lnTo>
                <a:lnTo>
                  <a:pt x="25" y="1831"/>
                </a:lnTo>
                <a:lnTo>
                  <a:pt x="18" y="1885"/>
                </a:lnTo>
                <a:lnTo>
                  <a:pt x="12" y="1940"/>
                </a:lnTo>
                <a:lnTo>
                  <a:pt x="6" y="1994"/>
                </a:lnTo>
                <a:lnTo>
                  <a:pt x="4" y="2049"/>
                </a:lnTo>
                <a:lnTo>
                  <a:pt x="0" y="2103"/>
                </a:lnTo>
                <a:lnTo>
                  <a:pt x="0" y="2160"/>
                </a:lnTo>
                <a:lnTo>
                  <a:pt x="0" y="2160"/>
                </a:lnTo>
                <a:lnTo>
                  <a:pt x="0" y="2217"/>
                </a:lnTo>
                <a:lnTo>
                  <a:pt x="4" y="2271"/>
                </a:lnTo>
                <a:lnTo>
                  <a:pt x="6" y="2326"/>
                </a:lnTo>
                <a:lnTo>
                  <a:pt x="12" y="2380"/>
                </a:lnTo>
                <a:lnTo>
                  <a:pt x="18" y="2435"/>
                </a:lnTo>
                <a:lnTo>
                  <a:pt x="25" y="2489"/>
                </a:lnTo>
                <a:lnTo>
                  <a:pt x="33" y="2542"/>
                </a:lnTo>
                <a:lnTo>
                  <a:pt x="45" y="2595"/>
                </a:lnTo>
                <a:lnTo>
                  <a:pt x="55" y="2647"/>
                </a:lnTo>
                <a:lnTo>
                  <a:pt x="68" y="2700"/>
                </a:lnTo>
                <a:lnTo>
                  <a:pt x="82" y="2751"/>
                </a:lnTo>
                <a:lnTo>
                  <a:pt x="97" y="2801"/>
                </a:lnTo>
                <a:lnTo>
                  <a:pt x="113" y="2852"/>
                </a:lnTo>
                <a:lnTo>
                  <a:pt x="131" y="2903"/>
                </a:lnTo>
                <a:lnTo>
                  <a:pt x="150" y="2951"/>
                </a:lnTo>
                <a:lnTo>
                  <a:pt x="170" y="3000"/>
                </a:lnTo>
                <a:lnTo>
                  <a:pt x="191" y="3049"/>
                </a:lnTo>
                <a:lnTo>
                  <a:pt x="212" y="3096"/>
                </a:lnTo>
                <a:lnTo>
                  <a:pt x="236" y="3143"/>
                </a:lnTo>
                <a:lnTo>
                  <a:pt x="261" y="3189"/>
                </a:lnTo>
                <a:lnTo>
                  <a:pt x="287" y="3234"/>
                </a:lnTo>
                <a:lnTo>
                  <a:pt x="312" y="3281"/>
                </a:lnTo>
                <a:lnTo>
                  <a:pt x="341" y="3324"/>
                </a:lnTo>
                <a:lnTo>
                  <a:pt x="368" y="3367"/>
                </a:lnTo>
                <a:lnTo>
                  <a:pt x="398" y="3410"/>
                </a:lnTo>
                <a:lnTo>
                  <a:pt x="429" y="3452"/>
                </a:lnTo>
                <a:lnTo>
                  <a:pt x="460" y="3493"/>
                </a:lnTo>
                <a:lnTo>
                  <a:pt x="493" y="3534"/>
                </a:lnTo>
                <a:lnTo>
                  <a:pt x="526" y="3573"/>
                </a:lnTo>
                <a:lnTo>
                  <a:pt x="561" y="3612"/>
                </a:lnTo>
                <a:lnTo>
                  <a:pt x="597" y="3649"/>
                </a:lnTo>
                <a:lnTo>
                  <a:pt x="634" y="3686"/>
                </a:lnTo>
                <a:lnTo>
                  <a:pt x="671" y="3723"/>
                </a:lnTo>
                <a:lnTo>
                  <a:pt x="708" y="3759"/>
                </a:lnTo>
                <a:lnTo>
                  <a:pt x="747" y="3794"/>
                </a:lnTo>
                <a:lnTo>
                  <a:pt x="786" y="3827"/>
                </a:lnTo>
                <a:lnTo>
                  <a:pt x="827" y="3860"/>
                </a:lnTo>
                <a:lnTo>
                  <a:pt x="868" y="3891"/>
                </a:lnTo>
                <a:lnTo>
                  <a:pt x="910" y="3922"/>
                </a:lnTo>
                <a:lnTo>
                  <a:pt x="953" y="3952"/>
                </a:lnTo>
                <a:lnTo>
                  <a:pt x="996" y="3979"/>
                </a:lnTo>
                <a:lnTo>
                  <a:pt x="1039" y="4008"/>
                </a:lnTo>
                <a:lnTo>
                  <a:pt x="1086" y="4033"/>
                </a:lnTo>
                <a:lnTo>
                  <a:pt x="1131" y="4059"/>
                </a:lnTo>
                <a:lnTo>
                  <a:pt x="1177" y="4084"/>
                </a:lnTo>
                <a:lnTo>
                  <a:pt x="1224" y="4108"/>
                </a:lnTo>
                <a:lnTo>
                  <a:pt x="1271" y="4129"/>
                </a:lnTo>
                <a:lnTo>
                  <a:pt x="1320" y="4150"/>
                </a:lnTo>
                <a:lnTo>
                  <a:pt x="1369" y="4170"/>
                </a:lnTo>
                <a:lnTo>
                  <a:pt x="1417" y="4189"/>
                </a:lnTo>
                <a:lnTo>
                  <a:pt x="1468" y="4207"/>
                </a:lnTo>
                <a:lnTo>
                  <a:pt x="1519" y="4223"/>
                </a:lnTo>
                <a:lnTo>
                  <a:pt x="1569" y="4238"/>
                </a:lnTo>
                <a:lnTo>
                  <a:pt x="1620" y="4252"/>
                </a:lnTo>
                <a:lnTo>
                  <a:pt x="1673" y="4265"/>
                </a:lnTo>
                <a:lnTo>
                  <a:pt x="1725" y="4275"/>
                </a:lnTo>
                <a:lnTo>
                  <a:pt x="1778" y="4287"/>
                </a:lnTo>
                <a:lnTo>
                  <a:pt x="1831" y="4295"/>
                </a:lnTo>
                <a:lnTo>
                  <a:pt x="1885" y="4302"/>
                </a:lnTo>
                <a:lnTo>
                  <a:pt x="1940" y="4308"/>
                </a:lnTo>
                <a:lnTo>
                  <a:pt x="1994" y="4314"/>
                </a:lnTo>
                <a:lnTo>
                  <a:pt x="2049" y="4316"/>
                </a:lnTo>
                <a:lnTo>
                  <a:pt x="2103" y="4320"/>
                </a:lnTo>
                <a:lnTo>
                  <a:pt x="2160" y="4320"/>
                </a:lnTo>
                <a:lnTo>
                  <a:pt x="2160" y="4320"/>
                </a:lnTo>
                <a:lnTo>
                  <a:pt x="2217" y="4320"/>
                </a:lnTo>
                <a:lnTo>
                  <a:pt x="2271" y="4316"/>
                </a:lnTo>
                <a:lnTo>
                  <a:pt x="2326" y="4314"/>
                </a:lnTo>
                <a:lnTo>
                  <a:pt x="2380" y="4308"/>
                </a:lnTo>
                <a:lnTo>
                  <a:pt x="2435" y="4302"/>
                </a:lnTo>
                <a:lnTo>
                  <a:pt x="2489" y="4295"/>
                </a:lnTo>
                <a:lnTo>
                  <a:pt x="2542" y="4287"/>
                </a:lnTo>
                <a:lnTo>
                  <a:pt x="2595" y="4275"/>
                </a:lnTo>
                <a:lnTo>
                  <a:pt x="2647" y="4265"/>
                </a:lnTo>
                <a:lnTo>
                  <a:pt x="2700" y="4252"/>
                </a:lnTo>
                <a:lnTo>
                  <a:pt x="2751" y="4238"/>
                </a:lnTo>
                <a:lnTo>
                  <a:pt x="2801" y="4223"/>
                </a:lnTo>
                <a:lnTo>
                  <a:pt x="2852" y="4207"/>
                </a:lnTo>
                <a:lnTo>
                  <a:pt x="2903" y="4189"/>
                </a:lnTo>
                <a:lnTo>
                  <a:pt x="2951" y="4170"/>
                </a:lnTo>
                <a:lnTo>
                  <a:pt x="3000" y="4150"/>
                </a:lnTo>
                <a:lnTo>
                  <a:pt x="3049" y="4129"/>
                </a:lnTo>
                <a:lnTo>
                  <a:pt x="3096" y="4108"/>
                </a:lnTo>
                <a:lnTo>
                  <a:pt x="3143" y="4084"/>
                </a:lnTo>
                <a:lnTo>
                  <a:pt x="3189" y="4059"/>
                </a:lnTo>
                <a:lnTo>
                  <a:pt x="3234" y="4033"/>
                </a:lnTo>
                <a:lnTo>
                  <a:pt x="3281" y="4008"/>
                </a:lnTo>
                <a:lnTo>
                  <a:pt x="3324" y="3979"/>
                </a:lnTo>
                <a:lnTo>
                  <a:pt x="3367" y="3952"/>
                </a:lnTo>
                <a:lnTo>
                  <a:pt x="3410" y="3922"/>
                </a:lnTo>
                <a:lnTo>
                  <a:pt x="3452" y="3891"/>
                </a:lnTo>
                <a:lnTo>
                  <a:pt x="3493" y="3860"/>
                </a:lnTo>
                <a:lnTo>
                  <a:pt x="3534" y="3827"/>
                </a:lnTo>
                <a:lnTo>
                  <a:pt x="3573" y="3794"/>
                </a:lnTo>
                <a:lnTo>
                  <a:pt x="3612" y="3759"/>
                </a:lnTo>
                <a:lnTo>
                  <a:pt x="3649" y="3723"/>
                </a:lnTo>
                <a:lnTo>
                  <a:pt x="3686" y="3686"/>
                </a:lnTo>
                <a:lnTo>
                  <a:pt x="3723" y="3649"/>
                </a:lnTo>
                <a:lnTo>
                  <a:pt x="3759" y="3612"/>
                </a:lnTo>
                <a:lnTo>
                  <a:pt x="3794" y="3573"/>
                </a:lnTo>
                <a:lnTo>
                  <a:pt x="3827" y="3534"/>
                </a:lnTo>
                <a:lnTo>
                  <a:pt x="3860" y="3493"/>
                </a:lnTo>
                <a:lnTo>
                  <a:pt x="3891" y="3452"/>
                </a:lnTo>
                <a:lnTo>
                  <a:pt x="3922" y="3410"/>
                </a:lnTo>
                <a:lnTo>
                  <a:pt x="3952" y="3367"/>
                </a:lnTo>
                <a:lnTo>
                  <a:pt x="3979" y="3324"/>
                </a:lnTo>
                <a:lnTo>
                  <a:pt x="4008" y="3281"/>
                </a:lnTo>
                <a:lnTo>
                  <a:pt x="4033" y="3234"/>
                </a:lnTo>
                <a:lnTo>
                  <a:pt x="4059" y="3189"/>
                </a:lnTo>
                <a:lnTo>
                  <a:pt x="4084" y="3143"/>
                </a:lnTo>
                <a:lnTo>
                  <a:pt x="4108" y="3096"/>
                </a:lnTo>
                <a:lnTo>
                  <a:pt x="4129" y="3049"/>
                </a:lnTo>
                <a:lnTo>
                  <a:pt x="4150" y="3000"/>
                </a:lnTo>
                <a:lnTo>
                  <a:pt x="4170" y="2951"/>
                </a:lnTo>
                <a:lnTo>
                  <a:pt x="4189" y="2903"/>
                </a:lnTo>
                <a:lnTo>
                  <a:pt x="4207" y="2852"/>
                </a:lnTo>
                <a:lnTo>
                  <a:pt x="4223" y="2801"/>
                </a:lnTo>
                <a:lnTo>
                  <a:pt x="4238" y="2751"/>
                </a:lnTo>
                <a:lnTo>
                  <a:pt x="4252" y="2700"/>
                </a:lnTo>
                <a:lnTo>
                  <a:pt x="4265" y="2647"/>
                </a:lnTo>
                <a:lnTo>
                  <a:pt x="4275" y="2595"/>
                </a:lnTo>
                <a:lnTo>
                  <a:pt x="4287" y="2542"/>
                </a:lnTo>
                <a:lnTo>
                  <a:pt x="4295" y="2489"/>
                </a:lnTo>
                <a:lnTo>
                  <a:pt x="4302" y="2435"/>
                </a:lnTo>
                <a:lnTo>
                  <a:pt x="4308" y="2380"/>
                </a:lnTo>
                <a:lnTo>
                  <a:pt x="4314" y="2326"/>
                </a:lnTo>
                <a:lnTo>
                  <a:pt x="4316" y="2271"/>
                </a:lnTo>
                <a:lnTo>
                  <a:pt x="4320" y="2217"/>
                </a:lnTo>
                <a:lnTo>
                  <a:pt x="4320" y="2160"/>
                </a:lnTo>
                <a:lnTo>
                  <a:pt x="4320" y="2160"/>
                </a:lnTo>
                <a:lnTo>
                  <a:pt x="4320" y="2103"/>
                </a:lnTo>
                <a:lnTo>
                  <a:pt x="4316" y="2049"/>
                </a:lnTo>
                <a:lnTo>
                  <a:pt x="4314" y="1994"/>
                </a:lnTo>
                <a:lnTo>
                  <a:pt x="4308" y="1940"/>
                </a:lnTo>
                <a:lnTo>
                  <a:pt x="4302" y="1885"/>
                </a:lnTo>
                <a:lnTo>
                  <a:pt x="4295" y="1831"/>
                </a:lnTo>
                <a:lnTo>
                  <a:pt x="4287" y="1778"/>
                </a:lnTo>
                <a:lnTo>
                  <a:pt x="4275" y="1725"/>
                </a:lnTo>
                <a:lnTo>
                  <a:pt x="4265" y="1673"/>
                </a:lnTo>
                <a:lnTo>
                  <a:pt x="4252" y="1620"/>
                </a:lnTo>
                <a:lnTo>
                  <a:pt x="4238" y="1569"/>
                </a:lnTo>
                <a:lnTo>
                  <a:pt x="4223" y="1519"/>
                </a:lnTo>
                <a:lnTo>
                  <a:pt x="4207" y="1468"/>
                </a:lnTo>
                <a:lnTo>
                  <a:pt x="4189" y="1417"/>
                </a:lnTo>
                <a:lnTo>
                  <a:pt x="4170" y="1369"/>
                </a:lnTo>
                <a:lnTo>
                  <a:pt x="4150" y="1320"/>
                </a:lnTo>
                <a:lnTo>
                  <a:pt x="4129" y="1271"/>
                </a:lnTo>
                <a:lnTo>
                  <a:pt x="4108" y="1224"/>
                </a:lnTo>
                <a:lnTo>
                  <a:pt x="4084" y="1177"/>
                </a:lnTo>
                <a:lnTo>
                  <a:pt x="4059" y="1131"/>
                </a:lnTo>
                <a:lnTo>
                  <a:pt x="4033" y="1086"/>
                </a:lnTo>
                <a:lnTo>
                  <a:pt x="4008" y="1039"/>
                </a:lnTo>
                <a:lnTo>
                  <a:pt x="3979" y="996"/>
                </a:lnTo>
                <a:lnTo>
                  <a:pt x="3952" y="953"/>
                </a:lnTo>
                <a:lnTo>
                  <a:pt x="3922" y="910"/>
                </a:lnTo>
                <a:lnTo>
                  <a:pt x="3891" y="868"/>
                </a:lnTo>
                <a:lnTo>
                  <a:pt x="3860" y="827"/>
                </a:lnTo>
                <a:lnTo>
                  <a:pt x="3827" y="786"/>
                </a:lnTo>
                <a:lnTo>
                  <a:pt x="3794" y="747"/>
                </a:lnTo>
                <a:lnTo>
                  <a:pt x="3759" y="708"/>
                </a:lnTo>
                <a:lnTo>
                  <a:pt x="3723" y="671"/>
                </a:lnTo>
                <a:lnTo>
                  <a:pt x="3686" y="634"/>
                </a:lnTo>
                <a:lnTo>
                  <a:pt x="3649" y="597"/>
                </a:lnTo>
                <a:lnTo>
                  <a:pt x="3612" y="561"/>
                </a:lnTo>
                <a:lnTo>
                  <a:pt x="3573" y="526"/>
                </a:lnTo>
                <a:lnTo>
                  <a:pt x="3534" y="493"/>
                </a:lnTo>
                <a:lnTo>
                  <a:pt x="3493" y="460"/>
                </a:lnTo>
                <a:lnTo>
                  <a:pt x="3452" y="429"/>
                </a:lnTo>
                <a:lnTo>
                  <a:pt x="3410" y="398"/>
                </a:lnTo>
                <a:lnTo>
                  <a:pt x="3367" y="368"/>
                </a:lnTo>
                <a:lnTo>
                  <a:pt x="3324" y="341"/>
                </a:lnTo>
                <a:lnTo>
                  <a:pt x="3281" y="312"/>
                </a:lnTo>
                <a:lnTo>
                  <a:pt x="3234" y="287"/>
                </a:lnTo>
                <a:lnTo>
                  <a:pt x="3189" y="261"/>
                </a:lnTo>
                <a:lnTo>
                  <a:pt x="3143" y="236"/>
                </a:lnTo>
                <a:lnTo>
                  <a:pt x="3096" y="212"/>
                </a:lnTo>
                <a:lnTo>
                  <a:pt x="3049" y="191"/>
                </a:lnTo>
                <a:lnTo>
                  <a:pt x="3000" y="170"/>
                </a:lnTo>
                <a:lnTo>
                  <a:pt x="2951" y="150"/>
                </a:lnTo>
                <a:lnTo>
                  <a:pt x="2903" y="131"/>
                </a:lnTo>
                <a:lnTo>
                  <a:pt x="2852" y="113"/>
                </a:lnTo>
                <a:lnTo>
                  <a:pt x="2801" y="97"/>
                </a:lnTo>
                <a:lnTo>
                  <a:pt x="2751" y="82"/>
                </a:lnTo>
                <a:lnTo>
                  <a:pt x="2700" y="68"/>
                </a:lnTo>
                <a:lnTo>
                  <a:pt x="2647" y="55"/>
                </a:lnTo>
                <a:lnTo>
                  <a:pt x="2595" y="45"/>
                </a:lnTo>
                <a:lnTo>
                  <a:pt x="2542" y="33"/>
                </a:lnTo>
                <a:lnTo>
                  <a:pt x="2489" y="25"/>
                </a:lnTo>
                <a:lnTo>
                  <a:pt x="2435" y="18"/>
                </a:lnTo>
                <a:lnTo>
                  <a:pt x="2380" y="12"/>
                </a:lnTo>
                <a:lnTo>
                  <a:pt x="2326" y="6"/>
                </a:lnTo>
                <a:lnTo>
                  <a:pt x="2271" y="4"/>
                </a:lnTo>
                <a:lnTo>
                  <a:pt x="2217" y="0"/>
                </a:lnTo>
                <a:lnTo>
                  <a:pt x="2160" y="0"/>
                </a:lnTo>
                <a:lnTo>
                  <a:pt x="2160" y="0"/>
                </a:lnTo>
                <a:close/>
                <a:moveTo>
                  <a:pt x="4037" y="2090"/>
                </a:moveTo>
                <a:lnTo>
                  <a:pt x="3203" y="2090"/>
                </a:lnTo>
                <a:lnTo>
                  <a:pt x="3203" y="2090"/>
                </a:lnTo>
                <a:lnTo>
                  <a:pt x="3197" y="1975"/>
                </a:lnTo>
                <a:lnTo>
                  <a:pt x="3187" y="1862"/>
                </a:lnTo>
                <a:lnTo>
                  <a:pt x="3174" y="1749"/>
                </a:lnTo>
                <a:lnTo>
                  <a:pt x="3156" y="1639"/>
                </a:lnTo>
                <a:lnTo>
                  <a:pt x="3133" y="1530"/>
                </a:lnTo>
                <a:lnTo>
                  <a:pt x="3107" y="1423"/>
                </a:lnTo>
                <a:lnTo>
                  <a:pt x="3076" y="1320"/>
                </a:lnTo>
                <a:lnTo>
                  <a:pt x="3043" y="1216"/>
                </a:lnTo>
                <a:lnTo>
                  <a:pt x="3043" y="1216"/>
                </a:lnTo>
                <a:lnTo>
                  <a:pt x="3111" y="1187"/>
                </a:lnTo>
                <a:lnTo>
                  <a:pt x="3182" y="1154"/>
                </a:lnTo>
                <a:lnTo>
                  <a:pt x="3248" y="1119"/>
                </a:lnTo>
                <a:lnTo>
                  <a:pt x="3314" y="1080"/>
                </a:lnTo>
                <a:lnTo>
                  <a:pt x="3378" y="1041"/>
                </a:lnTo>
                <a:lnTo>
                  <a:pt x="3441" y="1000"/>
                </a:lnTo>
                <a:lnTo>
                  <a:pt x="3503" y="955"/>
                </a:lnTo>
                <a:lnTo>
                  <a:pt x="3564" y="910"/>
                </a:lnTo>
                <a:lnTo>
                  <a:pt x="3564" y="910"/>
                </a:lnTo>
                <a:lnTo>
                  <a:pt x="3614" y="971"/>
                </a:lnTo>
                <a:lnTo>
                  <a:pt x="3663" y="1033"/>
                </a:lnTo>
                <a:lnTo>
                  <a:pt x="3710" y="1098"/>
                </a:lnTo>
                <a:lnTo>
                  <a:pt x="3753" y="1166"/>
                </a:lnTo>
                <a:lnTo>
                  <a:pt x="3794" y="1234"/>
                </a:lnTo>
                <a:lnTo>
                  <a:pt x="3833" y="1304"/>
                </a:lnTo>
                <a:lnTo>
                  <a:pt x="3868" y="1376"/>
                </a:lnTo>
                <a:lnTo>
                  <a:pt x="3899" y="1450"/>
                </a:lnTo>
                <a:lnTo>
                  <a:pt x="3928" y="1524"/>
                </a:lnTo>
                <a:lnTo>
                  <a:pt x="3954" y="1602"/>
                </a:lnTo>
                <a:lnTo>
                  <a:pt x="3977" y="1680"/>
                </a:lnTo>
                <a:lnTo>
                  <a:pt x="3996" y="1760"/>
                </a:lnTo>
                <a:lnTo>
                  <a:pt x="4012" y="1840"/>
                </a:lnTo>
                <a:lnTo>
                  <a:pt x="4024" y="1922"/>
                </a:lnTo>
                <a:lnTo>
                  <a:pt x="4033" y="2006"/>
                </a:lnTo>
                <a:lnTo>
                  <a:pt x="4037" y="2090"/>
                </a:lnTo>
                <a:lnTo>
                  <a:pt x="4037" y="2090"/>
                </a:lnTo>
                <a:close/>
                <a:moveTo>
                  <a:pt x="2082" y="4037"/>
                </a:moveTo>
                <a:lnTo>
                  <a:pt x="2082" y="4037"/>
                </a:lnTo>
                <a:lnTo>
                  <a:pt x="2039" y="4000"/>
                </a:lnTo>
                <a:lnTo>
                  <a:pt x="1998" y="3963"/>
                </a:lnTo>
                <a:lnTo>
                  <a:pt x="1957" y="3922"/>
                </a:lnTo>
                <a:lnTo>
                  <a:pt x="1916" y="3881"/>
                </a:lnTo>
                <a:lnTo>
                  <a:pt x="1877" y="3840"/>
                </a:lnTo>
                <a:lnTo>
                  <a:pt x="1838" y="3798"/>
                </a:lnTo>
                <a:lnTo>
                  <a:pt x="1801" y="3753"/>
                </a:lnTo>
                <a:lnTo>
                  <a:pt x="1766" y="3708"/>
                </a:lnTo>
                <a:lnTo>
                  <a:pt x="1731" y="3661"/>
                </a:lnTo>
                <a:lnTo>
                  <a:pt x="1696" y="3612"/>
                </a:lnTo>
                <a:lnTo>
                  <a:pt x="1663" y="3564"/>
                </a:lnTo>
                <a:lnTo>
                  <a:pt x="1632" y="3513"/>
                </a:lnTo>
                <a:lnTo>
                  <a:pt x="1601" y="3462"/>
                </a:lnTo>
                <a:lnTo>
                  <a:pt x="1571" y="3410"/>
                </a:lnTo>
                <a:lnTo>
                  <a:pt x="1542" y="3357"/>
                </a:lnTo>
                <a:lnTo>
                  <a:pt x="1515" y="3302"/>
                </a:lnTo>
                <a:lnTo>
                  <a:pt x="1515" y="3302"/>
                </a:lnTo>
                <a:lnTo>
                  <a:pt x="1583" y="3283"/>
                </a:lnTo>
                <a:lnTo>
                  <a:pt x="1653" y="3265"/>
                </a:lnTo>
                <a:lnTo>
                  <a:pt x="1725" y="3250"/>
                </a:lnTo>
                <a:lnTo>
                  <a:pt x="1795" y="3236"/>
                </a:lnTo>
                <a:lnTo>
                  <a:pt x="1870" y="3226"/>
                </a:lnTo>
                <a:lnTo>
                  <a:pt x="1942" y="3219"/>
                </a:lnTo>
                <a:lnTo>
                  <a:pt x="2016" y="3213"/>
                </a:lnTo>
                <a:lnTo>
                  <a:pt x="2090" y="3209"/>
                </a:lnTo>
                <a:lnTo>
                  <a:pt x="2090" y="4037"/>
                </a:lnTo>
                <a:lnTo>
                  <a:pt x="2090" y="4037"/>
                </a:lnTo>
                <a:lnTo>
                  <a:pt x="2082" y="4037"/>
                </a:lnTo>
                <a:lnTo>
                  <a:pt x="2082" y="4037"/>
                </a:lnTo>
                <a:close/>
                <a:moveTo>
                  <a:pt x="2236" y="283"/>
                </a:moveTo>
                <a:lnTo>
                  <a:pt x="2236" y="283"/>
                </a:lnTo>
                <a:lnTo>
                  <a:pt x="2285" y="326"/>
                </a:lnTo>
                <a:lnTo>
                  <a:pt x="2334" y="368"/>
                </a:lnTo>
                <a:lnTo>
                  <a:pt x="2380" y="413"/>
                </a:lnTo>
                <a:lnTo>
                  <a:pt x="2425" y="460"/>
                </a:lnTo>
                <a:lnTo>
                  <a:pt x="2468" y="509"/>
                </a:lnTo>
                <a:lnTo>
                  <a:pt x="2511" y="559"/>
                </a:lnTo>
                <a:lnTo>
                  <a:pt x="2552" y="610"/>
                </a:lnTo>
                <a:lnTo>
                  <a:pt x="2593" y="663"/>
                </a:lnTo>
                <a:lnTo>
                  <a:pt x="2630" y="717"/>
                </a:lnTo>
                <a:lnTo>
                  <a:pt x="2667" y="774"/>
                </a:lnTo>
                <a:lnTo>
                  <a:pt x="2704" y="830"/>
                </a:lnTo>
                <a:lnTo>
                  <a:pt x="2737" y="889"/>
                </a:lnTo>
                <a:lnTo>
                  <a:pt x="2770" y="949"/>
                </a:lnTo>
                <a:lnTo>
                  <a:pt x="2801" y="1010"/>
                </a:lnTo>
                <a:lnTo>
                  <a:pt x="2831" y="1072"/>
                </a:lnTo>
                <a:lnTo>
                  <a:pt x="2860" y="1137"/>
                </a:lnTo>
                <a:lnTo>
                  <a:pt x="2860" y="1137"/>
                </a:lnTo>
                <a:lnTo>
                  <a:pt x="2784" y="1160"/>
                </a:lnTo>
                <a:lnTo>
                  <a:pt x="2708" y="1181"/>
                </a:lnTo>
                <a:lnTo>
                  <a:pt x="2630" y="1201"/>
                </a:lnTo>
                <a:lnTo>
                  <a:pt x="2552" y="1216"/>
                </a:lnTo>
                <a:lnTo>
                  <a:pt x="2474" y="1230"/>
                </a:lnTo>
                <a:lnTo>
                  <a:pt x="2392" y="1240"/>
                </a:lnTo>
                <a:lnTo>
                  <a:pt x="2312" y="1246"/>
                </a:lnTo>
                <a:lnTo>
                  <a:pt x="2230" y="1252"/>
                </a:lnTo>
                <a:lnTo>
                  <a:pt x="2230" y="283"/>
                </a:lnTo>
                <a:lnTo>
                  <a:pt x="2230" y="283"/>
                </a:lnTo>
                <a:lnTo>
                  <a:pt x="2236" y="283"/>
                </a:lnTo>
                <a:lnTo>
                  <a:pt x="2236" y="283"/>
                </a:lnTo>
                <a:close/>
                <a:moveTo>
                  <a:pt x="2468" y="306"/>
                </a:moveTo>
                <a:lnTo>
                  <a:pt x="2468" y="306"/>
                </a:lnTo>
                <a:lnTo>
                  <a:pt x="2540" y="320"/>
                </a:lnTo>
                <a:lnTo>
                  <a:pt x="2610" y="335"/>
                </a:lnTo>
                <a:lnTo>
                  <a:pt x="2681" y="355"/>
                </a:lnTo>
                <a:lnTo>
                  <a:pt x="2749" y="376"/>
                </a:lnTo>
                <a:lnTo>
                  <a:pt x="2817" y="400"/>
                </a:lnTo>
                <a:lnTo>
                  <a:pt x="2883" y="425"/>
                </a:lnTo>
                <a:lnTo>
                  <a:pt x="2948" y="454"/>
                </a:lnTo>
                <a:lnTo>
                  <a:pt x="3012" y="485"/>
                </a:lnTo>
                <a:lnTo>
                  <a:pt x="3074" y="519"/>
                </a:lnTo>
                <a:lnTo>
                  <a:pt x="3135" y="554"/>
                </a:lnTo>
                <a:lnTo>
                  <a:pt x="3193" y="591"/>
                </a:lnTo>
                <a:lnTo>
                  <a:pt x="3252" y="630"/>
                </a:lnTo>
                <a:lnTo>
                  <a:pt x="3308" y="673"/>
                </a:lnTo>
                <a:lnTo>
                  <a:pt x="3363" y="715"/>
                </a:lnTo>
                <a:lnTo>
                  <a:pt x="3415" y="762"/>
                </a:lnTo>
                <a:lnTo>
                  <a:pt x="3468" y="811"/>
                </a:lnTo>
                <a:lnTo>
                  <a:pt x="3468" y="811"/>
                </a:lnTo>
                <a:lnTo>
                  <a:pt x="3412" y="852"/>
                </a:lnTo>
                <a:lnTo>
                  <a:pt x="3355" y="891"/>
                </a:lnTo>
                <a:lnTo>
                  <a:pt x="3297" y="928"/>
                </a:lnTo>
                <a:lnTo>
                  <a:pt x="3238" y="965"/>
                </a:lnTo>
                <a:lnTo>
                  <a:pt x="3178" y="998"/>
                </a:lnTo>
                <a:lnTo>
                  <a:pt x="3117" y="1031"/>
                </a:lnTo>
                <a:lnTo>
                  <a:pt x="3053" y="1061"/>
                </a:lnTo>
                <a:lnTo>
                  <a:pt x="2990" y="1088"/>
                </a:lnTo>
                <a:lnTo>
                  <a:pt x="2990" y="1088"/>
                </a:lnTo>
                <a:lnTo>
                  <a:pt x="2965" y="1033"/>
                </a:lnTo>
                <a:lnTo>
                  <a:pt x="2940" y="977"/>
                </a:lnTo>
                <a:lnTo>
                  <a:pt x="2912" y="924"/>
                </a:lnTo>
                <a:lnTo>
                  <a:pt x="2885" y="869"/>
                </a:lnTo>
                <a:lnTo>
                  <a:pt x="2856" y="817"/>
                </a:lnTo>
                <a:lnTo>
                  <a:pt x="2827" y="766"/>
                </a:lnTo>
                <a:lnTo>
                  <a:pt x="2796" y="715"/>
                </a:lnTo>
                <a:lnTo>
                  <a:pt x="2762" y="665"/>
                </a:lnTo>
                <a:lnTo>
                  <a:pt x="2729" y="616"/>
                </a:lnTo>
                <a:lnTo>
                  <a:pt x="2694" y="569"/>
                </a:lnTo>
                <a:lnTo>
                  <a:pt x="2659" y="522"/>
                </a:lnTo>
                <a:lnTo>
                  <a:pt x="2624" y="478"/>
                </a:lnTo>
                <a:lnTo>
                  <a:pt x="2587" y="433"/>
                </a:lnTo>
                <a:lnTo>
                  <a:pt x="2548" y="390"/>
                </a:lnTo>
                <a:lnTo>
                  <a:pt x="2509" y="347"/>
                </a:lnTo>
                <a:lnTo>
                  <a:pt x="2468" y="306"/>
                </a:lnTo>
                <a:lnTo>
                  <a:pt x="2468" y="306"/>
                </a:lnTo>
                <a:close/>
                <a:moveTo>
                  <a:pt x="2090" y="283"/>
                </a:moveTo>
                <a:lnTo>
                  <a:pt x="2090" y="1252"/>
                </a:lnTo>
                <a:lnTo>
                  <a:pt x="2090" y="1252"/>
                </a:lnTo>
                <a:lnTo>
                  <a:pt x="2008" y="1246"/>
                </a:lnTo>
                <a:lnTo>
                  <a:pt x="1928" y="1240"/>
                </a:lnTo>
                <a:lnTo>
                  <a:pt x="1846" y="1230"/>
                </a:lnTo>
                <a:lnTo>
                  <a:pt x="1768" y="1216"/>
                </a:lnTo>
                <a:lnTo>
                  <a:pt x="1690" y="1201"/>
                </a:lnTo>
                <a:lnTo>
                  <a:pt x="1612" y="1181"/>
                </a:lnTo>
                <a:lnTo>
                  <a:pt x="1536" y="1160"/>
                </a:lnTo>
                <a:lnTo>
                  <a:pt x="1460" y="1137"/>
                </a:lnTo>
                <a:lnTo>
                  <a:pt x="1460" y="1137"/>
                </a:lnTo>
                <a:lnTo>
                  <a:pt x="1489" y="1072"/>
                </a:lnTo>
                <a:lnTo>
                  <a:pt x="1519" y="1010"/>
                </a:lnTo>
                <a:lnTo>
                  <a:pt x="1550" y="949"/>
                </a:lnTo>
                <a:lnTo>
                  <a:pt x="1583" y="889"/>
                </a:lnTo>
                <a:lnTo>
                  <a:pt x="1616" y="830"/>
                </a:lnTo>
                <a:lnTo>
                  <a:pt x="1651" y="774"/>
                </a:lnTo>
                <a:lnTo>
                  <a:pt x="1690" y="717"/>
                </a:lnTo>
                <a:lnTo>
                  <a:pt x="1727" y="663"/>
                </a:lnTo>
                <a:lnTo>
                  <a:pt x="1768" y="610"/>
                </a:lnTo>
                <a:lnTo>
                  <a:pt x="1809" y="559"/>
                </a:lnTo>
                <a:lnTo>
                  <a:pt x="1852" y="509"/>
                </a:lnTo>
                <a:lnTo>
                  <a:pt x="1895" y="460"/>
                </a:lnTo>
                <a:lnTo>
                  <a:pt x="1940" y="413"/>
                </a:lnTo>
                <a:lnTo>
                  <a:pt x="1986" y="368"/>
                </a:lnTo>
                <a:lnTo>
                  <a:pt x="2035" y="326"/>
                </a:lnTo>
                <a:lnTo>
                  <a:pt x="2084" y="283"/>
                </a:lnTo>
                <a:lnTo>
                  <a:pt x="2084" y="283"/>
                </a:lnTo>
                <a:lnTo>
                  <a:pt x="2090" y="283"/>
                </a:lnTo>
                <a:lnTo>
                  <a:pt x="2090" y="283"/>
                </a:lnTo>
                <a:close/>
                <a:moveTo>
                  <a:pt x="1330" y="1088"/>
                </a:moveTo>
                <a:lnTo>
                  <a:pt x="1330" y="1088"/>
                </a:lnTo>
                <a:lnTo>
                  <a:pt x="1267" y="1061"/>
                </a:lnTo>
                <a:lnTo>
                  <a:pt x="1203" y="1031"/>
                </a:lnTo>
                <a:lnTo>
                  <a:pt x="1142" y="998"/>
                </a:lnTo>
                <a:lnTo>
                  <a:pt x="1082" y="965"/>
                </a:lnTo>
                <a:lnTo>
                  <a:pt x="1023" y="928"/>
                </a:lnTo>
                <a:lnTo>
                  <a:pt x="965" y="891"/>
                </a:lnTo>
                <a:lnTo>
                  <a:pt x="908" y="852"/>
                </a:lnTo>
                <a:lnTo>
                  <a:pt x="852" y="811"/>
                </a:lnTo>
                <a:lnTo>
                  <a:pt x="852" y="811"/>
                </a:lnTo>
                <a:lnTo>
                  <a:pt x="905" y="762"/>
                </a:lnTo>
                <a:lnTo>
                  <a:pt x="957" y="717"/>
                </a:lnTo>
                <a:lnTo>
                  <a:pt x="1012" y="673"/>
                </a:lnTo>
                <a:lnTo>
                  <a:pt x="1068" y="632"/>
                </a:lnTo>
                <a:lnTo>
                  <a:pt x="1127" y="591"/>
                </a:lnTo>
                <a:lnTo>
                  <a:pt x="1185" y="554"/>
                </a:lnTo>
                <a:lnTo>
                  <a:pt x="1246" y="519"/>
                </a:lnTo>
                <a:lnTo>
                  <a:pt x="1308" y="485"/>
                </a:lnTo>
                <a:lnTo>
                  <a:pt x="1372" y="454"/>
                </a:lnTo>
                <a:lnTo>
                  <a:pt x="1437" y="425"/>
                </a:lnTo>
                <a:lnTo>
                  <a:pt x="1503" y="400"/>
                </a:lnTo>
                <a:lnTo>
                  <a:pt x="1571" y="376"/>
                </a:lnTo>
                <a:lnTo>
                  <a:pt x="1639" y="355"/>
                </a:lnTo>
                <a:lnTo>
                  <a:pt x="1710" y="335"/>
                </a:lnTo>
                <a:lnTo>
                  <a:pt x="1780" y="320"/>
                </a:lnTo>
                <a:lnTo>
                  <a:pt x="1852" y="306"/>
                </a:lnTo>
                <a:lnTo>
                  <a:pt x="1852" y="306"/>
                </a:lnTo>
                <a:lnTo>
                  <a:pt x="1811" y="347"/>
                </a:lnTo>
                <a:lnTo>
                  <a:pt x="1772" y="390"/>
                </a:lnTo>
                <a:lnTo>
                  <a:pt x="1733" y="433"/>
                </a:lnTo>
                <a:lnTo>
                  <a:pt x="1696" y="478"/>
                </a:lnTo>
                <a:lnTo>
                  <a:pt x="1661" y="522"/>
                </a:lnTo>
                <a:lnTo>
                  <a:pt x="1624" y="569"/>
                </a:lnTo>
                <a:lnTo>
                  <a:pt x="1591" y="618"/>
                </a:lnTo>
                <a:lnTo>
                  <a:pt x="1558" y="665"/>
                </a:lnTo>
                <a:lnTo>
                  <a:pt x="1524" y="715"/>
                </a:lnTo>
                <a:lnTo>
                  <a:pt x="1493" y="766"/>
                </a:lnTo>
                <a:lnTo>
                  <a:pt x="1464" y="817"/>
                </a:lnTo>
                <a:lnTo>
                  <a:pt x="1435" y="869"/>
                </a:lnTo>
                <a:lnTo>
                  <a:pt x="1408" y="924"/>
                </a:lnTo>
                <a:lnTo>
                  <a:pt x="1380" y="977"/>
                </a:lnTo>
                <a:lnTo>
                  <a:pt x="1355" y="1033"/>
                </a:lnTo>
                <a:lnTo>
                  <a:pt x="1330" y="1088"/>
                </a:lnTo>
                <a:lnTo>
                  <a:pt x="1330" y="1088"/>
                </a:lnTo>
                <a:close/>
                <a:moveTo>
                  <a:pt x="1408" y="1265"/>
                </a:moveTo>
                <a:lnTo>
                  <a:pt x="1408" y="1265"/>
                </a:lnTo>
                <a:lnTo>
                  <a:pt x="1489" y="1291"/>
                </a:lnTo>
                <a:lnTo>
                  <a:pt x="1571" y="1314"/>
                </a:lnTo>
                <a:lnTo>
                  <a:pt x="1655" y="1335"/>
                </a:lnTo>
                <a:lnTo>
                  <a:pt x="1741" y="1353"/>
                </a:lnTo>
                <a:lnTo>
                  <a:pt x="1827" y="1367"/>
                </a:lnTo>
                <a:lnTo>
                  <a:pt x="1914" y="1378"/>
                </a:lnTo>
                <a:lnTo>
                  <a:pt x="2002" y="1386"/>
                </a:lnTo>
                <a:lnTo>
                  <a:pt x="2090" y="1390"/>
                </a:lnTo>
                <a:lnTo>
                  <a:pt x="2090" y="2090"/>
                </a:lnTo>
                <a:lnTo>
                  <a:pt x="1257" y="2090"/>
                </a:lnTo>
                <a:lnTo>
                  <a:pt x="1257" y="2090"/>
                </a:lnTo>
                <a:lnTo>
                  <a:pt x="1261" y="1981"/>
                </a:lnTo>
                <a:lnTo>
                  <a:pt x="1271" y="1873"/>
                </a:lnTo>
                <a:lnTo>
                  <a:pt x="1285" y="1768"/>
                </a:lnTo>
                <a:lnTo>
                  <a:pt x="1300" y="1663"/>
                </a:lnTo>
                <a:lnTo>
                  <a:pt x="1322" y="1562"/>
                </a:lnTo>
                <a:lnTo>
                  <a:pt x="1347" y="1460"/>
                </a:lnTo>
                <a:lnTo>
                  <a:pt x="1376" y="1361"/>
                </a:lnTo>
                <a:lnTo>
                  <a:pt x="1408" y="1265"/>
                </a:lnTo>
                <a:lnTo>
                  <a:pt x="1408" y="1265"/>
                </a:lnTo>
                <a:close/>
                <a:moveTo>
                  <a:pt x="2090" y="2230"/>
                </a:moveTo>
                <a:lnTo>
                  <a:pt x="2090" y="3068"/>
                </a:lnTo>
                <a:lnTo>
                  <a:pt x="2090" y="3068"/>
                </a:lnTo>
                <a:lnTo>
                  <a:pt x="2008" y="3072"/>
                </a:lnTo>
                <a:lnTo>
                  <a:pt x="1926" y="3080"/>
                </a:lnTo>
                <a:lnTo>
                  <a:pt x="1846" y="3090"/>
                </a:lnTo>
                <a:lnTo>
                  <a:pt x="1766" y="3102"/>
                </a:lnTo>
                <a:lnTo>
                  <a:pt x="1688" y="3115"/>
                </a:lnTo>
                <a:lnTo>
                  <a:pt x="1610" y="3133"/>
                </a:lnTo>
                <a:lnTo>
                  <a:pt x="1534" y="3154"/>
                </a:lnTo>
                <a:lnTo>
                  <a:pt x="1458" y="3176"/>
                </a:lnTo>
                <a:lnTo>
                  <a:pt x="1458" y="3176"/>
                </a:lnTo>
                <a:lnTo>
                  <a:pt x="1437" y="3123"/>
                </a:lnTo>
                <a:lnTo>
                  <a:pt x="1415" y="3066"/>
                </a:lnTo>
                <a:lnTo>
                  <a:pt x="1396" y="3012"/>
                </a:lnTo>
                <a:lnTo>
                  <a:pt x="1376" y="2955"/>
                </a:lnTo>
                <a:lnTo>
                  <a:pt x="1359" y="2899"/>
                </a:lnTo>
                <a:lnTo>
                  <a:pt x="1343" y="2840"/>
                </a:lnTo>
                <a:lnTo>
                  <a:pt x="1330" y="2782"/>
                </a:lnTo>
                <a:lnTo>
                  <a:pt x="1316" y="2723"/>
                </a:lnTo>
                <a:lnTo>
                  <a:pt x="1304" y="2663"/>
                </a:lnTo>
                <a:lnTo>
                  <a:pt x="1292" y="2603"/>
                </a:lnTo>
                <a:lnTo>
                  <a:pt x="1283" y="2542"/>
                </a:lnTo>
                <a:lnTo>
                  <a:pt x="1275" y="2480"/>
                </a:lnTo>
                <a:lnTo>
                  <a:pt x="1269" y="2419"/>
                </a:lnTo>
                <a:lnTo>
                  <a:pt x="1263" y="2357"/>
                </a:lnTo>
                <a:lnTo>
                  <a:pt x="1259" y="2293"/>
                </a:lnTo>
                <a:lnTo>
                  <a:pt x="1257" y="2230"/>
                </a:lnTo>
                <a:lnTo>
                  <a:pt x="2090" y="2230"/>
                </a:lnTo>
                <a:close/>
                <a:moveTo>
                  <a:pt x="1852" y="4014"/>
                </a:moveTo>
                <a:lnTo>
                  <a:pt x="1852" y="4014"/>
                </a:lnTo>
                <a:lnTo>
                  <a:pt x="1788" y="4002"/>
                </a:lnTo>
                <a:lnTo>
                  <a:pt x="1723" y="3989"/>
                </a:lnTo>
                <a:lnTo>
                  <a:pt x="1661" y="3971"/>
                </a:lnTo>
                <a:lnTo>
                  <a:pt x="1599" y="3954"/>
                </a:lnTo>
                <a:lnTo>
                  <a:pt x="1538" y="3934"/>
                </a:lnTo>
                <a:lnTo>
                  <a:pt x="1478" y="3911"/>
                </a:lnTo>
                <a:lnTo>
                  <a:pt x="1419" y="3887"/>
                </a:lnTo>
                <a:lnTo>
                  <a:pt x="1361" y="3862"/>
                </a:lnTo>
                <a:lnTo>
                  <a:pt x="1304" y="3833"/>
                </a:lnTo>
                <a:lnTo>
                  <a:pt x="1248" y="3803"/>
                </a:lnTo>
                <a:lnTo>
                  <a:pt x="1193" y="3772"/>
                </a:lnTo>
                <a:lnTo>
                  <a:pt x="1140" y="3739"/>
                </a:lnTo>
                <a:lnTo>
                  <a:pt x="1088" y="3704"/>
                </a:lnTo>
                <a:lnTo>
                  <a:pt x="1037" y="3667"/>
                </a:lnTo>
                <a:lnTo>
                  <a:pt x="988" y="3628"/>
                </a:lnTo>
                <a:lnTo>
                  <a:pt x="940" y="3589"/>
                </a:lnTo>
                <a:lnTo>
                  <a:pt x="940" y="3589"/>
                </a:lnTo>
                <a:lnTo>
                  <a:pt x="990" y="3554"/>
                </a:lnTo>
                <a:lnTo>
                  <a:pt x="1045" y="3519"/>
                </a:lnTo>
                <a:lnTo>
                  <a:pt x="1098" y="3488"/>
                </a:lnTo>
                <a:lnTo>
                  <a:pt x="1154" y="3456"/>
                </a:lnTo>
                <a:lnTo>
                  <a:pt x="1209" y="3429"/>
                </a:lnTo>
                <a:lnTo>
                  <a:pt x="1267" y="3402"/>
                </a:lnTo>
                <a:lnTo>
                  <a:pt x="1324" y="3375"/>
                </a:lnTo>
                <a:lnTo>
                  <a:pt x="1384" y="3351"/>
                </a:lnTo>
                <a:lnTo>
                  <a:pt x="1384" y="3351"/>
                </a:lnTo>
                <a:lnTo>
                  <a:pt x="1431" y="3445"/>
                </a:lnTo>
                <a:lnTo>
                  <a:pt x="1482" y="3534"/>
                </a:lnTo>
                <a:lnTo>
                  <a:pt x="1536" y="3622"/>
                </a:lnTo>
                <a:lnTo>
                  <a:pt x="1593" y="3708"/>
                </a:lnTo>
                <a:lnTo>
                  <a:pt x="1653" y="3788"/>
                </a:lnTo>
                <a:lnTo>
                  <a:pt x="1716" y="3868"/>
                </a:lnTo>
                <a:lnTo>
                  <a:pt x="1782" y="3942"/>
                </a:lnTo>
                <a:lnTo>
                  <a:pt x="1852" y="4014"/>
                </a:lnTo>
                <a:lnTo>
                  <a:pt x="1852" y="4014"/>
                </a:lnTo>
                <a:close/>
                <a:moveTo>
                  <a:pt x="2230" y="4037"/>
                </a:moveTo>
                <a:lnTo>
                  <a:pt x="2230" y="3209"/>
                </a:lnTo>
                <a:lnTo>
                  <a:pt x="2230" y="3209"/>
                </a:lnTo>
                <a:lnTo>
                  <a:pt x="2304" y="3213"/>
                </a:lnTo>
                <a:lnTo>
                  <a:pt x="2378" y="3219"/>
                </a:lnTo>
                <a:lnTo>
                  <a:pt x="2450" y="3226"/>
                </a:lnTo>
                <a:lnTo>
                  <a:pt x="2525" y="3236"/>
                </a:lnTo>
                <a:lnTo>
                  <a:pt x="2595" y="3250"/>
                </a:lnTo>
                <a:lnTo>
                  <a:pt x="2667" y="3265"/>
                </a:lnTo>
                <a:lnTo>
                  <a:pt x="2737" y="3283"/>
                </a:lnTo>
                <a:lnTo>
                  <a:pt x="2805" y="3302"/>
                </a:lnTo>
                <a:lnTo>
                  <a:pt x="2805" y="3302"/>
                </a:lnTo>
                <a:lnTo>
                  <a:pt x="2778" y="3357"/>
                </a:lnTo>
                <a:lnTo>
                  <a:pt x="2749" y="3410"/>
                </a:lnTo>
                <a:lnTo>
                  <a:pt x="2719" y="3462"/>
                </a:lnTo>
                <a:lnTo>
                  <a:pt x="2688" y="3513"/>
                </a:lnTo>
                <a:lnTo>
                  <a:pt x="2657" y="3564"/>
                </a:lnTo>
                <a:lnTo>
                  <a:pt x="2624" y="3612"/>
                </a:lnTo>
                <a:lnTo>
                  <a:pt x="2589" y="3661"/>
                </a:lnTo>
                <a:lnTo>
                  <a:pt x="2554" y="3708"/>
                </a:lnTo>
                <a:lnTo>
                  <a:pt x="2519" y="3753"/>
                </a:lnTo>
                <a:lnTo>
                  <a:pt x="2482" y="3798"/>
                </a:lnTo>
                <a:lnTo>
                  <a:pt x="2443" y="3840"/>
                </a:lnTo>
                <a:lnTo>
                  <a:pt x="2404" y="3881"/>
                </a:lnTo>
                <a:lnTo>
                  <a:pt x="2363" y="3922"/>
                </a:lnTo>
                <a:lnTo>
                  <a:pt x="2322" y="3963"/>
                </a:lnTo>
                <a:lnTo>
                  <a:pt x="2281" y="4000"/>
                </a:lnTo>
                <a:lnTo>
                  <a:pt x="2238" y="4037"/>
                </a:lnTo>
                <a:lnTo>
                  <a:pt x="2238" y="4037"/>
                </a:lnTo>
                <a:lnTo>
                  <a:pt x="2230" y="4037"/>
                </a:lnTo>
                <a:lnTo>
                  <a:pt x="2230" y="4037"/>
                </a:lnTo>
                <a:close/>
                <a:moveTo>
                  <a:pt x="2936" y="3351"/>
                </a:moveTo>
                <a:lnTo>
                  <a:pt x="2936" y="3351"/>
                </a:lnTo>
                <a:lnTo>
                  <a:pt x="2996" y="3375"/>
                </a:lnTo>
                <a:lnTo>
                  <a:pt x="3053" y="3402"/>
                </a:lnTo>
                <a:lnTo>
                  <a:pt x="3111" y="3429"/>
                </a:lnTo>
                <a:lnTo>
                  <a:pt x="3166" y="3456"/>
                </a:lnTo>
                <a:lnTo>
                  <a:pt x="3222" y="3488"/>
                </a:lnTo>
                <a:lnTo>
                  <a:pt x="3275" y="3521"/>
                </a:lnTo>
                <a:lnTo>
                  <a:pt x="3330" y="3554"/>
                </a:lnTo>
                <a:lnTo>
                  <a:pt x="3380" y="3589"/>
                </a:lnTo>
                <a:lnTo>
                  <a:pt x="3380" y="3589"/>
                </a:lnTo>
                <a:lnTo>
                  <a:pt x="3332" y="3628"/>
                </a:lnTo>
                <a:lnTo>
                  <a:pt x="3283" y="3667"/>
                </a:lnTo>
                <a:lnTo>
                  <a:pt x="3232" y="3704"/>
                </a:lnTo>
                <a:lnTo>
                  <a:pt x="3180" y="3739"/>
                </a:lnTo>
                <a:lnTo>
                  <a:pt x="3127" y="3772"/>
                </a:lnTo>
                <a:lnTo>
                  <a:pt x="3070" y="3803"/>
                </a:lnTo>
                <a:lnTo>
                  <a:pt x="3016" y="3833"/>
                </a:lnTo>
                <a:lnTo>
                  <a:pt x="2959" y="3862"/>
                </a:lnTo>
                <a:lnTo>
                  <a:pt x="2901" y="3887"/>
                </a:lnTo>
                <a:lnTo>
                  <a:pt x="2842" y="3911"/>
                </a:lnTo>
                <a:lnTo>
                  <a:pt x="2782" y="3934"/>
                </a:lnTo>
                <a:lnTo>
                  <a:pt x="2721" y="3954"/>
                </a:lnTo>
                <a:lnTo>
                  <a:pt x="2659" y="3971"/>
                </a:lnTo>
                <a:lnTo>
                  <a:pt x="2597" y="3989"/>
                </a:lnTo>
                <a:lnTo>
                  <a:pt x="2532" y="4002"/>
                </a:lnTo>
                <a:lnTo>
                  <a:pt x="2468" y="4014"/>
                </a:lnTo>
                <a:lnTo>
                  <a:pt x="2468" y="4014"/>
                </a:lnTo>
                <a:lnTo>
                  <a:pt x="2538" y="3942"/>
                </a:lnTo>
                <a:lnTo>
                  <a:pt x="2604" y="3868"/>
                </a:lnTo>
                <a:lnTo>
                  <a:pt x="2667" y="3788"/>
                </a:lnTo>
                <a:lnTo>
                  <a:pt x="2727" y="3708"/>
                </a:lnTo>
                <a:lnTo>
                  <a:pt x="2784" y="3622"/>
                </a:lnTo>
                <a:lnTo>
                  <a:pt x="2838" y="3534"/>
                </a:lnTo>
                <a:lnTo>
                  <a:pt x="2889" y="3445"/>
                </a:lnTo>
                <a:lnTo>
                  <a:pt x="2936" y="3351"/>
                </a:lnTo>
                <a:lnTo>
                  <a:pt x="2936" y="3351"/>
                </a:lnTo>
                <a:close/>
                <a:moveTo>
                  <a:pt x="2862" y="3176"/>
                </a:moveTo>
                <a:lnTo>
                  <a:pt x="2862" y="3176"/>
                </a:lnTo>
                <a:lnTo>
                  <a:pt x="2786" y="3154"/>
                </a:lnTo>
                <a:lnTo>
                  <a:pt x="2710" y="3133"/>
                </a:lnTo>
                <a:lnTo>
                  <a:pt x="2632" y="3115"/>
                </a:lnTo>
                <a:lnTo>
                  <a:pt x="2554" y="3102"/>
                </a:lnTo>
                <a:lnTo>
                  <a:pt x="2474" y="3090"/>
                </a:lnTo>
                <a:lnTo>
                  <a:pt x="2394" y="3080"/>
                </a:lnTo>
                <a:lnTo>
                  <a:pt x="2312" y="3072"/>
                </a:lnTo>
                <a:lnTo>
                  <a:pt x="2230" y="3068"/>
                </a:lnTo>
                <a:lnTo>
                  <a:pt x="2230" y="2230"/>
                </a:lnTo>
                <a:lnTo>
                  <a:pt x="3063" y="2230"/>
                </a:lnTo>
                <a:lnTo>
                  <a:pt x="3063" y="2230"/>
                </a:lnTo>
                <a:lnTo>
                  <a:pt x="3061" y="2293"/>
                </a:lnTo>
                <a:lnTo>
                  <a:pt x="3057" y="2357"/>
                </a:lnTo>
                <a:lnTo>
                  <a:pt x="3051" y="2419"/>
                </a:lnTo>
                <a:lnTo>
                  <a:pt x="3045" y="2480"/>
                </a:lnTo>
                <a:lnTo>
                  <a:pt x="3037" y="2542"/>
                </a:lnTo>
                <a:lnTo>
                  <a:pt x="3028" y="2603"/>
                </a:lnTo>
                <a:lnTo>
                  <a:pt x="3016" y="2663"/>
                </a:lnTo>
                <a:lnTo>
                  <a:pt x="3004" y="2723"/>
                </a:lnTo>
                <a:lnTo>
                  <a:pt x="2990" y="2782"/>
                </a:lnTo>
                <a:lnTo>
                  <a:pt x="2977" y="2840"/>
                </a:lnTo>
                <a:lnTo>
                  <a:pt x="2961" y="2899"/>
                </a:lnTo>
                <a:lnTo>
                  <a:pt x="2944" y="2955"/>
                </a:lnTo>
                <a:lnTo>
                  <a:pt x="2924" y="3012"/>
                </a:lnTo>
                <a:lnTo>
                  <a:pt x="2905" y="3066"/>
                </a:lnTo>
                <a:lnTo>
                  <a:pt x="2883" y="3123"/>
                </a:lnTo>
                <a:lnTo>
                  <a:pt x="2862" y="3176"/>
                </a:lnTo>
                <a:lnTo>
                  <a:pt x="2862" y="3176"/>
                </a:lnTo>
                <a:close/>
                <a:moveTo>
                  <a:pt x="2230" y="2090"/>
                </a:moveTo>
                <a:lnTo>
                  <a:pt x="2230" y="1390"/>
                </a:lnTo>
                <a:lnTo>
                  <a:pt x="2230" y="1390"/>
                </a:lnTo>
                <a:lnTo>
                  <a:pt x="2318" y="1386"/>
                </a:lnTo>
                <a:lnTo>
                  <a:pt x="2406" y="1378"/>
                </a:lnTo>
                <a:lnTo>
                  <a:pt x="2493" y="1367"/>
                </a:lnTo>
                <a:lnTo>
                  <a:pt x="2579" y="1353"/>
                </a:lnTo>
                <a:lnTo>
                  <a:pt x="2665" y="1335"/>
                </a:lnTo>
                <a:lnTo>
                  <a:pt x="2749" y="1316"/>
                </a:lnTo>
                <a:lnTo>
                  <a:pt x="2831" y="1291"/>
                </a:lnTo>
                <a:lnTo>
                  <a:pt x="2912" y="1265"/>
                </a:lnTo>
                <a:lnTo>
                  <a:pt x="2912" y="1265"/>
                </a:lnTo>
                <a:lnTo>
                  <a:pt x="2944" y="1361"/>
                </a:lnTo>
                <a:lnTo>
                  <a:pt x="2973" y="1460"/>
                </a:lnTo>
                <a:lnTo>
                  <a:pt x="2998" y="1562"/>
                </a:lnTo>
                <a:lnTo>
                  <a:pt x="3020" y="1665"/>
                </a:lnTo>
                <a:lnTo>
                  <a:pt x="3035" y="1768"/>
                </a:lnTo>
                <a:lnTo>
                  <a:pt x="3049" y="1873"/>
                </a:lnTo>
                <a:lnTo>
                  <a:pt x="3059" y="1983"/>
                </a:lnTo>
                <a:lnTo>
                  <a:pt x="3063" y="2090"/>
                </a:lnTo>
                <a:lnTo>
                  <a:pt x="2230" y="2090"/>
                </a:lnTo>
                <a:lnTo>
                  <a:pt x="2230" y="2090"/>
                </a:lnTo>
                <a:close/>
                <a:moveTo>
                  <a:pt x="756" y="910"/>
                </a:moveTo>
                <a:lnTo>
                  <a:pt x="756" y="910"/>
                </a:lnTo>
                <a:lnTo>
                  <a:pt x="817" y="955"/>
                </a:lnTo>
                <a:lnTo>
                  <a:pt x="879" y="1000"/>
                </a:lnTo>
                <a:lnTo>
                  <a:pt x="942" y="1041"/>
                </a:lnTo>
                <a:lnTo>
                  <a:pt x="1006" y="1080"/>
                </a:lnTo>
                <a:lnTo>
                  <a:pt x="1072" y="1119"/>
                </a:lnTo>
                <a:lnTo>
                  <a:pt x="1140" y="1154"/>
                </a:lnTo>
                <a:lnTo>
                  <a:pt x="1209" y="1187"/>
                </a:lnTo>
                <a:lnTo>
                  <a:pt x="1277" y="1216"/>
                </a:lnTo>
                <a:lnTo>
                  <a:pt x="1277" y="1216"/>
                </a:lnTo>
                <a:lnTo>
                  <a:pt x="1244" y="1320"/>
                </a:lnTo>
                <a:lnTo>
                  <a:pt x="1213" y="1423"/>
                </a:lnTo>
                <a:lnTo>
                  <a:pt x="1187" y="1530"/>
                </a:lnTo>
                <a:lnTo>
                  <a:pt x="1164" y="1639"/>
                </a:lnTo>
                <a:lnTo>
                  <a:pt x="1146" y="1749"/>
                </a:lnTo>
                <a:lnTo>
                  <a:pt x="1133" y="1862"/>
                </a:lnTo>
                <a:lnTo>
                  <a:pt x="1123" y="1975"/>
                </a:lnTo>
                <a:lnTo>
                  <a:pt x="1117" y="2090"/>
                </a:lnTo>
                <a:lnTo>
                  <a:pt x="283" y="2090"/>
                </a:lnTo>
                <a:lnTo>
                  <a:pt x="283" y="2090"/>
                </a:lnTo>
                <a:lnTo>
                  <a:pt x="287" y="2006"/>
                </a:lnTo>
                <a:lnTo>
                  <a:pt x="296" y="1922"/>
                </a:lnTo>
                <a:lnTo>
                  <a:pt x="308" y="1840"/>
                </a:lnTo>
                <a:lnTo>
                  <a:pt x="324" y="1760"/>
                </a:lnTo>
                <a:lnTo>
                  <a:pt x="343" y="1680"/>
                </a:lnTo>
                <a:lnTo>
                  <a:pt x="366" y="1602"/>
                </a:lnTo>
                <a:lnTo>
                  <a:pt x="392" y="1524"/>
                </a:lnTo>
                <a:lnTo>
                  <a:pt x="421" y="1450"/>
                </a:lnTo>
                <a:lnTo>
                  <a:pt x="452" y="1376"/>
                </a:lnTo>
                <a:lnTo>
                  <a:pt x="487" y="1304"/>
                </a:lnTo>
                <a:lnTo>
                  <a:pt x="526" y="1234"/>
                </a:lnTo>
                <a:lnTo>
                  <a:pt x="567" y="1166"/>
                </a:lnTo>
                <a:lnTo>
                  <a:pt x="610" y="1098"/>
                </a:lnTo>
                <a:lnTo>
                  <a:pt x="657" y="1033"/>
                </a:lnTo>
                <a:lnTo>
                  <a:pt x="706" y="971"/>
                </a:lnTo>
                <a:lnTo>
                  <a:pt x="756" y="910"/>
                </a:lnTo>
                <a:lnTo>
                  <a:pt x="756" y="910"/>
                </a:lnTo>
                <a:close/>
                <a:moveTo>
                  <a:pt x="283" y="2230"/>
                </a:moveTo>
                <a:lnTo>
                  <a:pt x="1117" y="2230"/>
                </a:lnTo>
                <a:lnTo>
                  <a:pt x="1117" y="2230"/>
                </a:lnTo>
                <a:lnTo>
                  <a:pt x="1121" y="2296"/>
                </a:lnTo>
                <a:lnTo>
                  <a:pt x="1125" y="2363"/>
                </a:lnTo>
                <a:lnTo>
                  <a:pt x="1129" y="2427"/>
                </a:lnTo>
                <a:lnTo>
                  <a:pt x="1137" y="2493"/>
                </a:lnTo>
                <a:lnTo>
                  <a:pt x="1144" y="2558"/>
                </a:lnTo>
                <a:lnTo>
                  <a:pt x="1154" y="2622"/>
                </a:lnTo>
                <a:lnTo>
                  <a:pt x="1166" y="2684"/>
                </a:lnTo>
                <a:lnTo>
                  <a:pt x="1177" y="2747"/>
                </a:lnTo>
                <a:lnTo>
                  <a:pt x="1193" y="2809"/>
                </a:lnTo>
                <a:lnTo>
                  <a:pt x="1209" y="2870"/>
                </a:lnTo>
                <a:lnTo>
                  <a:pt x="1224" y="2932"/>
                </a:lnTo>
                <a:lnTo>
                  <a:pt x="1242" y="2990"/>
                </a:lnTo>
                <a:lnTo>
                  <a:pt x="1261" y="3051"/>
                </a:lnTo>
                <a:lnTo>
                  <a:pt x="1283" y="3109"/>
                </a:lnTo>
                <a:lnTo>
                  <a:pt x="1304" y="3168"/>
                </a:lnTo>
                <a:lnTo>
                  <a:pt x="1328" y="3224"/>
                </a:lnTo>
                <a:lnTo>
                  <a:pt x="1328" y="3224"/>
                </a:lnTo>
                <a:lnTo>
                  <a:pt x="1261" y="3252"/>
                </a:lnTo>
                <a:lnTo>
                  <a:pt x="1197" y="3281"/>
                </a:lnTo>
                <a:lnTo>
                  <a:pt x="1135" y="3310"/>
                </a:lnTo>
                <a:lnTo>
                  <a:pt x="1072" y="3343"/>
                </a:lnTo>
                <a:lnTo>
                  <a:pt x="1010" y="3378"/>
                </a:lnTo>
                <a:lnTo>
                  <a:pt x="951" y="3415"/>
                </a:lnTo>
                <a:lnTo>
                  <a:pt x="891" y="3452"/>
                </a:lnTo>
                <a:lnTo>
                  <a:pt x="834" y="3493"/>
                </a:lnTo>
                <a:lnTo>
                  <a:pt x="834" y="3493"/>
                </a:lnTo>
                <a:lnTo>
                  <a:pt x="774" y="3431"/>
                </a:lnTo>
                <a:lnTo>
                  <a:pt x="717" y="3365"/>
                </a:lnTo>
                <a:lnTo>
                  <a:pt x="663" y="3298"/>
                </a:lnTo>
                <a:lnTo>
                  <a:pt x="612" y="3228"/>
                </a:lnTo>
                <a:lnTo>
                  <a:pt x="565" y="3154"/>
                </a:lnTo>
                <a:lnTo>
                  <a:pt x="521" y="3080"/>
                </a:lnTo>
                <a:lnTo>
                  <a:pt x="480" y="3004"/>
                </a:lnTo>
                <a:lnTo>
                  <a:pt x="443" y="2924"/>
                </a:lnTo>
                <a:lnTo>
                  <a:pt x="409" y="2842"/>
                </a:lnTo>
                <a:lnTo>
                  <a:pt x="378" y="2760"/>
                </a:lnTo>
                <a:lnTo>
                  <a:pt x="353" y="2675"/>
                </a:lnTo>
                <a:lnTo>
                  <a:pt x="329" y="2589"/>
                </a:lnTo>
                <a:lnTo>
                  <a:pt x="312" y="2501"/>
                </a:lnTo>
                <a:lnTo>
                  <a:pt x="298" y="2411"/>
                </a:lnTo>
                <a:lnTo>
                  <a:pt x="289" y="2322"/>
                </a:lnTo>
                <a:lnTo>
                  <a:pt x="283" y="2230"/>
                </a:lnTo>
                <a:lnTo>
                  <a:pt x="283" y="2230"/>
                </a:lnTo>
                <a:close/>
                <a:moveTo>
                  <a:pt x="3486" y="3493"/>
                </a:moveTo>
                <a:lnTo>
                  <a:pt x="3486" y="3493"/>
                </a:lnTo>
                <a:lnTo>
                  <a:pt x="3429" y="3452"/>
                </a:lnTo>
                <a:lnTo>
                  <a:pt x="3369" y="3415"/>
                </a:lnTo>
                <a:lnTo>
                  <a:pt x="3310" y="3378"/>
                </a:lnTo>
                <a:lnTo>
                  <a:pt x="3248" y="3343"/>
                </a:lnTo>
                <a:lnTo>
                  <a:pt x="3185" y="3310"/>
                </a:lnTo>
                <a:lnTo>
                  <a:pt x="3123" y="3279"/>
                </a:lnTo>
                <a:lnTo>
                  <a:pt x="3059" y="3252"/>
                </a:lnTo>
                <a:lnTo>
                  <a:pt x="2992" y="3224"/>
                </a:lnTo>
                <a:lnTo>
                  <a:pt x="2992" y="3224"/>
                </a:lnTo>
                <a:lnTo>
                  <a:pt x="3016" y="3168"/>
                </a:lnTo>
                <a:lnTo>
                  <a:pt x="3037" y="3109"/>
                </a:lnTo>
                <a:lnTo>
                  <a:pt x="3059" y="3051"/>
                </a:lnTo>
                <a:lnTo>
                  <a:pt x="3078" y="2990"/>
                </a:lnTo>
                <a:lnTo>
                  <a:pt x="3096" y="2932"/>
                </a:lnTo>
                <a:lnTo>
                  <a:pt x="3111" y="2870"/>
                </a:lnTo>
                <a:lnTo>
                  <a:pt x="3127" y="2809"/>
                </a:lnTo>
                <a:lnTo>
                  <a:pt x="3141" y="2747"/>
                </a:lnTo>
                <a:lnTo>
                  <a:pt x="3154" y="2684"/>
                </a:lnTo>
                <a:lnTo>
                  <a:pt x="3166" y="2620"/>
                </a:lnTo>
                <a:lnTo>
                  <a:pt x="3176" y="2558"/>
                </a:lnTo>
                <a:lnTo>
                  <a:pt x="3183" y="2493"/>
                </a:lnTo>
                <a:lnTo>
                  <a:pt x="3191" y="2427"/>
                </a:lnTo>
                <a:lnTo>
                  <a:pt x="3195" y="2363"/>
                </a:lnTo>
                <a:lnTo>
                  <a:pt x="3199" y="2296"/>
                </a:lnTo>
                <a:lnTo>
                  <a:pt x="3203" y="2230"/>
                </a:lnTo>
                <a:lnTo>
                  <a:pt x="4037" y="2230"/>
                </a:lnTo>
                <a:lnTo>
                  <a:pt x="4037" y="2230"/>
                </a:lnTo>
                <a:lnTo>
                  <a:pt x="4031" y="2322"/>
                </a:lnTo>
                <a:lnTo>
                  <a:pt x="4022" y="2411"/>
                </a:lnTo>
                <a:lnTo>
                  <a:pt x="4008" y="2501"/>
                </a:lnTo>
                <a:lnTo>
                  <a:pt x="3991" y="2589"/>
                </a:lnTo>
                <a:lnTo>
                  <a:pt x="3967" y="2675"/>
                </a:lnTo>
                <a:lnTo>
                  <a:pt x="3942" y="2760"/>
                </a:lnTo>
                <a:lnTo>
                  <a:pt x="3911" y="2842"/>
                </a:lnTo>
                <a:lnTo>
                  <a:pt x="3877" y="2924"/>
                </a:lnTo>
                <a:lnTo>
                  <a:pt x="3840" y="3004"/>
                </a:lnTo>
                <a:lnTo>
                  <a:pt x="3799" y="3080"/>
                </a:lnTo>
                <a:lnTo>
                  <a:pt x="3755" y="3154"/>
                </a:lnTo>
                <a:lnTo>
                  <a:pt x="3708" y="3228"/>
                </a:lnTo>
                <a:lnTo>
                  <a:pt x="3657" y="3298"/>
                </a:lnTo>
                <a:lnTo>
                  <a:pt x="3603" y="3365"/>
                </a:lnTo>
                <a:lnTo>
                  <a:pt x="3546" y="3431"/>
                </a:lnTo>
                <a:lnTo>
                  <a:pt x="3486" y="3493"/>
                </a:lnTo>
                <a:lnTo>
                  <a:pt x="3486" y="349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1600"/>
          </a:p>
        </p:txBody>
      </p:sp>
      <p:grpSp>
        <p:nvGrpSpPr>
          <p:cNvPr id="112" name="Group 111"/>
          <p:cNvGrpSpPr/>
          <p:nvPr/>
        </p:nvGrpSpPr>
        <p:grpSpPr>
          <a:xfrm>
            <a:off x="1184757" y="3382853"/>
            <a:ext cx="581996" cy="583767"/>
            <a:chOff x="6635636" y="3527030"/>
            <a:chExt cx="321994" cy="255098"/>
          </a:xfrm>
        </p:grpSpPr>
        <p:sp>
          <p:nvSpPr>
            <p:cNvPr id="113" name="Oval 112"/>
            <p:cNvSpPr/>
            <p:nvPr/>
          </p:nvSpPr>
          <p:spPr>
            <a:xfrm>
              <a:off x="6635636" y="3527030"/>
              <a:ext cx="321994" cy="255098"/>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0"/>
              <a:endParaRPr lang="en-US" sz="1467" dirty="0">
                <a:solidFill>
                  <a:schemeClr val="bg1"/>
                </a:solidFill>
              </a:endParaRPr>
            </a:p>
          </p:txBody>
        </p:sp>
        <p:sp>
          <p:nvSpPr>
            <p:cNvPr id="114" name="Right Arrow 113"/>
            <p:cNvSpPr/>
            <p:nvPr/>
          </p:nvSpPr>
          <p:spPr>
            <a:xfrm flipH="1">
              <a:off x="6657070" y="3631760"/>
              <a:ext cx="108820" cy="45289"/>
            </a:xfrm>
            <a:prstGeom prst="rightArrow">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0"/>
              <a:endParaRPr lang="en-US" sz="1467" dirty="0">
                <a:solidFill>
                  <a:schemeClr val="bg1"/>
                </a:solidFill>
              </a:endParaRPr>
            </a:p>
          </p:txBody>
        </p:sp>
        <p:sp>
          <p:nvSpPr>
            <p:cNvPr id="115" name="Right Arrow 114"/>
            <p:cNvSpPr/>
            <p:nvPr/>
          </p:nvSpPr>
          <p:spPr>
            <a:xfrm>
              <a:off x="6824998" y="3631750"/>
              <a:ext cx="108820" cy="45289"/>
            </a:xfrm>
            <a:prstGeom prst="rightArrow">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0"/>
              <a:endParaRPr lang="en-US" sz="1467" dirty="0">
                <a:solidFill>
                  <a:schemeClr val="bg1"/>
                </a:solidFill>
              </a:endParaRPr>
            </a:p>
          </p:txBody>
        </p:sp>
        <p:sp>
          <p:nvSpPr>
            <p:cNvPr id="116" name="Right Arrow 115"/>
            <p:cNvSpPr/>
            <p:nvPr/>
          </p:nvSpPr>
          <p:spPr>
            <a:xfrm rot="16200000">
              <a:off x="6753527" y="3693752"/>
              <a:ext cx="86212" cy="57165"/>
            </a:xfrm>
            <a:prstGeom prst="rightArrow">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0"/>
              <a:endParaRPr lang="en-US" sz="1467" dirty="0">
                <a:solidFill>
                  <a:schemeClr val="bg1"/>
                </a:solidFill>
              </a:endParaRPr>
            </a:p>
          </p:txBody>
        </p:sp>
        <p:sp>
          <p:nvSpPr>
            <p:cNvPr id="117" name="Right Arrow 116"/>
            <p:cNvSpPr/>
            <p:nvPr/>
          </p:nvSpPr>
          <p:spPr>
            <a:xfrm rot="5400000" flipV="1">
              <a:off x="6753527" y="3560710"/>
              <a:ext cx="86212" cy="57165"/>
            </a:xfrm>
            <a:prstGeom prst="rightArrow">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0"/>
              <a:endParaRPr lang="en-US" sz="1467" dirty="0">
                <a:solidFill>
                  <a:schemeClr val="bg1"/>
                </a:solidFill>
              </a:endParaRPr>
            </a:p>
          </p:txBody>
        </p:sp>
      </p:grpSp>
      <p:grpSp>
        <p:nvGrpSpPr>
          <p:cNvPr id="149" name="Group 148"/>
          <p:cNvGrpSpPr/>
          <p:nvPr/>
        </p:nvGrpSpPr>
        <p:grpSpPr>
          <a:xfrm>
            <a:off x="1528083" y="4566363"/>
            <a:ext cx="951055" cy="547709"/>
            <a:chOff x="8237772" y="2433037"/>
            <a:chExt cx="541220" cy="311686"/>
          </a:xfrm>
        </p:grpSpPr>
        <p:pic>
          <p:nvPicPr>
            <p:cNvPr id="150" name="Picture 1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7772" y="2433037"/>
              <a:ext cx="541220" cy="311686"/>
            </a:xfrm>
            <a:prstGeom prst="rect">
              <a:avLst/>
            </a:prstGeom>
          </p:spPr>
        </p:pic>
        <p:grpSp>
          <p:nvGrpSpPr>
            <p:cNvPr id="151" name="Group 150"/>
            <p:cNvGrpSpPr/>
            <p:nvPr/>
          </p:nvGrpSpPr>
          <p:grpSpPr>
            <a:xfrm>
              <a:off x="8382022" y="2499551"/>
              <a:ext cx="243654" cy="173998"/>
              <a:chOff x="-1744994" y="-379618"/>
              <a:chExt cx="1737950" cy="1241106"/>
            </a:xfrm>
          </p:grpSpPr>
          <p:grpSp>
            <p:nvGrpSpPr>
              <p:cNvPr id="152" name="Group 151"/>
              <p:cNvGrpSpPr/>
              <p:nvPr/>
            </p:nvGrpSpPr>
            <p:grpSpPr>
              <a:xfrm>
                <a:off x="-1744994" y="-379618"/>
                <a:ext cx="1737950" cy="1241106"/>
                <a:chOff x="943252" y="2540110"/>
                <a:chExt cx="1737950" cy="1241106"/>
              </a:xfrm>
            </p:grpSpPr>
            <p:sp>
              <p:nvSpPr>
                <p:cNvPr id="160" name="Freeform 29"/>
                <p:cNvSpPr>
                  <a:spLocks/>
                </p:cNvSpPr>
                <p:nvPr/>
              </p:nvSpPr>
              <p:spPr bwMode="auto">
                <a:xfrm>
                  <a:off x="985752" y="2577891"/>
                  <a:ext cx="1695450" cy="1203325"/>
                </a:xfrm>
                <a:custGeom>
                  <a:avLst/>
                  <a:gdLst>
                    <a:gd name="T0" fmla="*/ 2093 w 2136"/>
                    <a:gd name="T1" fmla="*/ 1516 h 1516"/>
                    <a:gd name="T2" fmla="*/ 43 w 2136"/>
                    <a:gd name="T3" fmla="*/ 1516 h 1516"/>
                    <a:gd name="T4" fmla="*/ 43 w 2136"/>
                    <a:gd name="T5" fmla="*/ 1516 h 1516"/>
                    <a:gd name="T6" fmla="*/ 34 w 2136"/>
                    <a:gd name="T7" fmla="*/ 1515 h 1516"/>
                    <a:gd name="T8" fmla="*/ 26 w 2136"/>
                    <a:gd name="T9" fmla="*/ 1513 h 1516"/>
                    <a:gd name="T10" fmla="*/ 19 w 2136"/>
                    <a:gd name="T11" fmla="*/ 1509 h 1516"/>
                    <a:gd name="T12" fmla="*/ 13 w 2136"/>
                    <a:gd name="T13" fmla="*/ 1505 h 1516"/>
                    <a:gd name="T14" fmla="*/ 7 w 2136"/>
                    <a:gd name="T15" fmla="*/ 1498 h 1516"/>
                    <a:gd name="T16" fmla="*/ 4 w 2136"/>
                    <a:gd name="T17" fmla="*/ 1491 h 1516"/>
                    <a:gd name="T18" fmla="*/ 1 w 2136"/>
                    <a:gd name="T19" fmla="*/ 1485 h 1516"/>
                    <a:gd name="T20" fmla="*/ 0 w 2136"/>
                    <a:gd name="T21" fmla="*/ 1476 h 1516"/>
                    <a:gd name="T22" fmla="*/ 0 w 2136"/>
                    <a:gd name="T23" fmla="*/ 40 h 1516"/>
                    <a:gd name="T24" fmla="*/ 0 w 2136"/>
                    <a:gd name="T25" fmla="*/ 40 h 1516"/>
                    <a:gd name="T26" fmla="*/ 1 w 2136"/>
                    <a:gd name="T27" fmla="*/ 31 h 1516"/>
                    <a:gd name="T28" fmla="*/ 4 w 2136"/>
                    <a:gd name="T29" fmla="*/ 25 h 1516"/>
                    <a:gd name="T30" fmla="*/ 7 w 2136"/>
                    <a:gd name="T31" fmla="*/ 18 h 1516"/>
                    <a:gd name="T32" fmla="*/ 13 w 2136"/>
                    <a:gd name="T33" fmla="*/ 11 h 1516"/>
                    <a:gd name="T34" fmla="*/ 19 w 2136"/>
                    <a:gd name="T35" fmla="*/ 7 h 1516"/>
                    <a:gd name="T36" fmla="*/ 26 w 2136"/>
                    <a:gd name="T37" fmla="*/ 3 h 1516"/>
                    <a:gd name="T38" fmla="*/ 34 w 2136"/>
                    <a:gd name="T39" fmla="*/ 1 h 1516"/>
                    <a:gd name="T40" fmla="*/ 43 w 2136"/>
                    <a:gd name="T41" fmla="*/ 0 h 1516"/>
                    <a:gd name="T42" fmla="*/ 2093 w 2136"/>
                    <a:gd name="T43" fmla="*/ 0 h 1516"/>
                    <a:gd name="T44" fmla="*/ 2093 w 2136"/>
                    <a:gd name="T45" fmla="*/ 0 h 1516"/>
                    <a:gd name="T46" fmla="*/ 2102 w 2136"/>
                    <a:gd name="T47" fmla="*/ 1 h 1516"/>
                    <a:gd name="T48" fmla="*/ 2111 w 2136"/>
                    <a:gd name="T49" fmla="*/ 3 h 1516"/>
                    <a:gd name="T50" fmla="*/ 2118 w 2136"/>
                    <a:gd name="T51" fmla="*/ 7 h 1516"/>
                    <a:gd name="T52" fmla="*/ 2124 w 2136"/>
                    <a:gd name="T53" fmla="*/ 11 h 1516"/>
                    <a:gd name="T54" fmla="*/ 2129 w 2136"/>
                    <a:gd name="T55" fmla="*/ 18 h 1516"/>
                    <a:gd name="T56" fmla="*/ 2133 w 2136"/>
                    <a:gd name="T57" fmla="*/ 25 h 1516"/>
                    <a:gd name="T58" fmla="*/ 2136 w 2136"/>
                    <a:gd name="T59" fmla="*/ 31 h 1516"/>
                    <a:gd name="T60" fmla="*/ 2136 w 2136"/>
                    <a:gd name="T61" fmla="*/ 40 h 1516"/>
                    <a:gd name="T62" fmla="*/ 2136 w 2136"/>
                    <a:gd name="T63" fmla="*/ 1476 h 1516"/>
                    <a:gd name="T64" fmla="*/ 2136 w 2136"/>
                    <a:gd name="T65" fmla="*/ 1476 h 1516"/>
                    <a:gd name="T66" fmla="*/ 2136 w 2136"/>
                    <a:gd name="T67" fmla="*/ 1485 h 1516"/>
                    <a:gd name="T68" fmla="*/ 2133 w 2136"/>
                    <a:gd name="T69" fmla="*/ 1491 h 1516"/>
                    <a:gd name="T70" fmla="*/ 2129 w 2136"/>
                    <a:gd name="T71" fmla="*/ 1498 h 1516"/>
                    <a:gd name="T72" fmla="*/ 2124 w 2136"/>
                    <a:gd name="T73" fmla="*/ 1505 h 1516"/>
                    <a:gd name="T74" fmla="*/ 2118 w 2136"/>
                    <a:gd name="T75" fmla="*/ 1509 h 1516"/>
                    <a:gd name="T76" fmla="*/ 2111 w 2136"/>
                    <a:gd name="T77" fmla="*/ 1513 h 1516"/>
                    <a:gd name="T78" fmla="*/ 2102 w 2136"/>
                    <a:gd name="T79" fmla="*/ 1515 h 1516"/>
                    <a:gd name="T80" fmla="*/ 2093 w 2136"/>
                    <a:gd name="T81" fmla="*/ 1516 h 1516"/>
                    <a:gd name="T82" fmla="*/ 2093 w 2136"/>
                    <a:gd name="T83" fmla="*/ 1516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36" h="1516">
                      <a:moveTo>
                        <a:pt x="2093" y="1516"/>
                      </a:moveTo>
                      <a:lnTo>
                        <a:pt x="43" y="1516"/>
                      </a:lnTo>
                      <a:lnTo>
                        <a:pt x="43" y="1516"/>
                      </a:lnTo>
                      <a:lnTo>
                        <a:pt x="34" y="1515"/>
                      </a:lnTo>
                      <a:lnTo>
                        <a:pt x="26" y="1513"/>
                      </a:lnTo>
                      <a:lnTo>
                        <a:pt x="19" y="1509"/>
                      </a:lnTo>
                      <a:lnTo>
                        <a:pt x="13" y="1505"/>
                      </a:lnTo>
                      <a:lnTo>
                        <a:pt x="7" y="1498"/>
                      </a:lnTo>
                      <a:lnTo>
                        <a:pt x="4" y="1491"/>
                      </a:lnTo>
                      <a:lnTo>
                        <a:pt x="1" y="1485"/>
                      </a:lnTo>
                      <a:lnTo>
                        <a:pt x="0" y="1476"/>
                      </a:lnTo>
                      <a:lnTo>
                        <a:pt x="0" y="40"/>
                      </a:lnTo>
                      <a:lnTo>
                        <a:pt x="0" y="40"/>
                      </a:lnTo>
                      <a:lnTo>
                        <a:pt x="1" y="31"/>
                      </a:lnTo>
                      <a:lnTo>
                        <a:pt x="4" y="25"/>
                      </a:lnTo>
                      <a:lnTo>
                        <a:pt x="7" y="18"/>
                      </a:lnTo>
                      <a:lnTo>
                        <a:pt x="13" y="11"/>
                      </a:lnTo>
                      <a:lnTo>
                        <a:pt x="19" y="7"/>
                      </a:lnTo>
                      <a:lnTo>
                        <a:pt x="26" y="3"/>
                      </a:lnTo>
                      <a:lnTo>
                        <a:pt x="34" y="1"/>
                      </a:lnTo>
                      <a:lnTo>
                        <a:pt x="43" y="0"/>
                      </a:lnTo>
                      <a:lnTo>
                        <a:pt x="2093" y="0"/>
                      </a:lnTo>
                      <a:lnTo>
                        <a:pt x="2093" y="0"/>
                      </a:lnTo>
                      <a:lnTo>
                        <a:pt x="2102" y="1"/>
                      </a:lnTo>
                      <a:lnTo>
                        <a:pt x="2111" y="3"/>
                      </a:lnTo>
                      <a:lnTo>
                        <a:pt x="2118" y="7"/>
                      </a:lnTo>
                      <a:lnTo>
                        <a:pt x="2124" y="11"/>
                      </a:lnTo>
                      <a:lnTo>
                        <a:pt x="2129" y="18"/>
                      </a:lnTo>
                      <a:lnTo>
                        <a:pt x="2133" y="25"/>
                      </a:lnTo>
                      <a:lnTo>
                        <a:pt x="2136" y="31"/>
                      </a:lnTo>
                      <a:lnTo>
                        <a:pt x="2136" y="40"/>
                      </a:lnTo>
                      <a:lnTo>
                        <a:pt x="2136" y="1476"/>
                      </a:lnTo>
                      <a:lnTo>
                        <a:pt x="2136" y="1476"/>
                      </a:lnTo>
                      <a:lnTo>
                        <a:pt x="2136" y="1485"/>
                      </a:lnTo>
                      <a:lnTo>
                        <a:pt x="2133" y="1491"/>
                      </a:lnTo>
                      <a:lnTo>
                        <a:pt x="2129" y="1498"/>
                      </a:lnTo>
                      <a:lnTo>
                        <a:pt x="2124" y="1505"/>
                      </a:lnTo>
                      <a:lnTo>
                        <a:pt x="2118" y="1509"/>
                      </a:lnTo>
                      <a:lnTo>
                        <a:pt x="2111" y="1513"/>
                      </a:lnTo>
                      <a:lnTo>
                        <a:pt x="2102" y="1515"/>
                      </a:lnTo>
                      <a:lnTo>
                        <a:pt x="2093" y="1516"/>
                      </a:lnTo>
                      <a:lnTo>
                        <a:pt x="2093" y="1516"/>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pPr defTabSz="1219170">
                    <a:defRPr/>
                  </a:pPr>
                  <a:endParaRPr lang="en-US" sz="2133" kern="0">
                    <a:solidFill>
                      <a:sysClr val="windowText" lastClr="000000"/>
                    </a:solidFill>
                  </a:endParaRPr>
                </a:p>
              </p:txBody>
            </p:sp>
            <p:pic>
              <p:nvPicPr>
                <p:cNvPr id="161" name="Picture 1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252" y="2540110"/>
                  <a:ext cx="1695683" cy="1203211"/>
                </a:xfrm>
                <a:prstGeom prst="rect">
                  <a:avLst/>
                </a:prstGeom>
              </p:spPr>
            </p:pic>
          </p:grpSp>
          <p:grpSp>
            <p:nvGrpSpPr>
              <p:cNvPr id="153" name="Group 152"/>
              <p:cNvGrpSpPr/>
              <p:nvPr/>
            </p:nvGrpSpPr>
            <p:grpSpPr>
              <a:xfrm>
                <a:off x="-1622570" y="-119780"/>
                <a:ext cx="1400165" cy="744062"/>
                <a:chOff x="1052523" y="2605881"/>
                <a:chExt cx="1400165" cy="744062"/>
              </a:xfrm>
            </p:grpSpPr>
            <p:sp>
              <p:nvSpPr>
                <p:cNvPr id="155" name="Rectangle 154"/>
                <p:cNvSpPr/>
                <p:nvPr/>
              </p:nvSpPr>
              <p:spPr>
                <a:xfrm>
                  <a:off x="1057417" y="2605881"/>
                  <a:ext cx="300301" cy="4762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sp>
              <p:nvSpPr>
                <p:cNvPr id="156" name="Rectangle 155"/>
                <p:cNvSpPr/>
                <p:nvPr/>
              </p:nvSpPr>
              <p:spPr>
                <a:xfrm>
                  <a:off x="1052523" y="2880552"/>
                  <a:ext cx="1400165" cy="6695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sp>
              <p:nvSpPr>
                <p:cNvPr id="157" name="Rectangle 156"/>
                <p:cNvSpPr/>
                <p:nvPr/>
              </p:nvSpPr>
              <p:spPr>
                <a:xfrm>
                  <a:off x="1052523" y="3014696"/>
                  <a:ext cx="1400165" cy="6695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sp>
              <p:nvSpPr>
                <p:cNvPr id="158" name="Rectangle 157"/>
                <p:cNvSpPr/>
                <p:nvPr/>
              </p:nvSpPr>
              <p:spPr>
                <a:xfrm>
                  <a:off x="1052523" y="3148840"/>
                  <a:ext cx="1400165" cy="6695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sp>
              <p:nvSpPr>
                <p:cNvPr id="159" name="Rectangle 158"/>
                <p:cNvSpPr/>
                <p:nvPr/>
              </p:nvSpPr>
              <p:spPr>
                <a:xfrm>
                  <a:off x="1052523" y="3282984"/>
                  <a:ext cx="1400165" cy="6695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grpSp>
          <p:sp>
            <p:nvSpPr>
              <p:cNvPr id="154" name="Rectangle 153"/>
              <p:cNvSpPr/>
              <p:nvPr/>
            </p:nvSpPr>
            <p:spPr>
              <a:xfrm>
                <a:off x="-1615427" y="716046"/>
                <a:ext cx="300301" cy="4571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grpSp>
      </p:grpSp>
      <p:sp>
        <p:nvSpPr>
          <p:cNvPr id="37" name="Rectangle 36"/>
          <p:cNvSpPr/>
          <p:nvPr/>
        </p:nvSpPr>
        <p:spPr>
          <a:xfrm>
            <a:off x="7366876" y="1478821"/>
            <a:ext cx="4678368" cy="3982720"/>
          </a:xfrm>
          <a:prstGeom prst="rect">
            <a:avLst/>
          </a:prstGeom>
          <a:solidFill>
            <a:schemeClr val="bg1">
              <a:alpha val="3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aphicFrame>
        <p:nvGraphicFramePr>
          <p:cNvPr id="19" name="Table 18"/>
          <p:cNvGraphicFramePr>
            <a:graphicFrameLocks noGrp="1"/>
          </p:cNvGraphicFramePr>
          <p:nvPr>
            <p:extLst>
              <p:ext uri="{D42A27DB-BD31-4B8C-83A1-F6EECF244321}">
                <p14:modId xmlns:p14="http://schemas.microsoft.com/office/powerpoint/2010/main" val="323144618"/>
              </p:ext>
            </p:extLst>
          </p:nvPr>
        </p:nvGraphicFramePr>
        <p:xfrm>
          <a:off x="7366876" y="1459969"/>
          <a:ext cx="4678368" cy="4053840"/>
        </p:xfrm>
        <a:graphic>
          <a:graphicData uri="http://schemas.openxmlformats.org/drawingml/2006/table">
            <a:tbl>
              <a:tblPr firstRow="1" bandRow="1">
                <a:tableStyleId>{C083E6E3-FA7D-4D7B-A595-EF9225AFEA82}</a:tableStyleId>
              </a:tblPr>
              <a:tblGrid>
                <a:gridCol w="2339184">
                  <a:extLst>
                    <a:ext uri="{9D8B030D-6E8A-4147-A177-3AD203B41FA5}">
                      <a16:colId xmlns:a16="http://schemas.microsoft.com/office/drawing/2014/main" val="3226509442"/>
                    </a:ext>
                  </a:extLst>
                </a:gridCol>
                <a:gridCol w="2339184">
                  <a:extLst>
                    <a:ext uri="{9D8B030D-6E8A-4147-A177-3AD203B41FA5}">
                      <a16:colId xmlns:a16="http://schemas.microsoft.com/office/drawing/2014/main" val="2902447128"/>
                    </a:ext>
                  </a:extLst>
                </a:gridCol>
              </a:tblGrid>
              <a:tr h="286229">
                <a:tc>
                  <a:txBody>
                    <a:bodyPr/>
                    <a:lstStyle/>
                    <a:p>
                      <a:pPr algn="ctr"/>
                      <a:r>
                        <a:rPr lang="en-US" sz="1100" b="1" dirty="0"/>
                        <a:t>O365</a:t>
                      </a:r>
                      <a:endParaRPr lang="en-US" sz="1100" b="1"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b="1" dirty="0">
                          <a:solidFill>
                            <a:schemeClr val="tx1">
                              <a:lumMod val="75000"/>
                            </a:schemeClr>
                          </a:solidFill>
                        </a:rPr>
                        <a:t>Cisco Email Security w/ O365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796399434"/>
                  </a:ext>
                </a:extLst>
              </a:tr>
              <a:tr h="286229">
                <a:tc>
                  <a:txBody>
                    <a:bodyPr/>
                    <a:lstStyle/>
                    <a:p>
                      <a:pPr lvl="1" algn="l"/>
                      <a:r>
                        <a:rPr lang="en-US" sz="1100" u="none" strike="noStrike" dirty="0">
                          <a:effectLst/>
                        </a:rPr>
                        <a:t>Anti-spam filters</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dirty="0"/>
                        <a:t>Anti-spam filters</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8962688"/>
                  </a:ext>
                </a:extLst>
              </a:tr>
              <a:tr h="286229">
                <a:tc>
                  <a:txBody>
                    <a:bodyPr/>
                    <a:lstStyle/>
                    <a:p>
                      <a:pPr lvl="1" algn="l"/>
                      <a:r>
                        <a:rPr lang="en-US" sz="1100" u="none" strike="noStrike" dirty="0">
                          <a:effectLst/>
                        </a:rPr>
                        <a:t>Anti-virus protection</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u="none" strike="noStrike" dirty="0">
                          <a:effectLst/>
                        </a:rPr>
                        <a:t>Anti-virus protection*</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6755841"/>
                  </a:ext>
                </a:extLst>
              </a:tr>
              <a:tr h="286229">
                <a:tc>
                  <a:txBody>
                    <a:bodyPr/>
                    <a:lstStyle/>
                    <a:p>
                      <a:pPr lvl="1" algn="l"/>
                      <a:r>
                        <a:rPr lang="en-US" sz="1100" u="none" strike="noStrike" dirty="0">
                          <a:effectLst/>
                        </a:rPr>
                        <a:t>Policy enforcement</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u="none" strike="noStrike" dirty="0">
                          <a:effectLst/>
                        </a:rPr>
                        <a:t>Policy enforcement</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09557831"/>
                  </a:ext>
                </a:extLst>
              </a:tr>
              <a:tr h="286229">
                <a:tc>
                  <a:txBody>
                    <a:bodyPr/>
                    <a:lstStyle/>
                    <a:p>
                      <a:pPr lvl="1" algn="l"/>
                      <a:r>
                        <a:rPr lang="en-US" sz="1100" u="none" strike="noStrike" dirty="0">
                          <a:effectLst/>
                        </a:rPr>
                        <a:t>Disaster recovery</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u="none" strike="noStrike" dirty="0">
                          <a:effectLst/>
                        </a:rPr>
                        <a:t>Disaster recovery</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0493043"/>
                  </a:ext>
                </a:extLst>
              </a:tr>
              <a:tr h="286229">
                <a:tc>
                  <a:txBody>
                    <a:bodyPr/>
                    <a:lstStyle/>
                    <a:p>
                      <a:pPr lvl="1" algn="l"/>
                      <a:r>
                        <a:rPr lang="en-US" sz="1100" u="none" strike="noStrike" dirty="0">
                          <a:effectLst/>
                        </a:rPr>
                        <a:t>Directory services</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u="none" strike="noStrike" dirty="0">
                          <a:effectLst/>
                        </a:rPr>
                        <a:t>Directory services</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7549398"/>
                  </a:ext>
                </a:extLst>
              </a:tr>
              <a:tr h="286229">
                <a:tc>
                  <a:txBody>
                    <a:bodyPr/>
                    <a:lstStyle/>
                    <a:p>
                      <a:pPr lvl="1" algn="l"/>
                      <a:r>
                        <a:rPr lang="en-US" sz="1100" u="none" strike="noStrike" dirty="0">
                          <a:effectLst/>
                        </a:rPr>
                        <a:t>Advanced threat </a:t>
                      </a:r>
                      <a:r>
                        <a:rPr lang="en-US" sz="1100" u="none" strike="noStrike" dirty="0" smtClean="0">
                          <a:effectLst/>
                        </a:rPr>
                        <a:t>protection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u="none" strike="noStrike" dirty="0">
                          <a:effectLst/>
                        </a:rPr>
                        <a:t>Graymail detection</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2130488"/>
                  </a:ext>
                </a:extLst>
              </a:tr>
              <a:tr h="28622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lumMod val="75000"/>
                            </a:schemeClr>
                          </a:solidFill>
                        </a:rPr>
                        <a:t>Message tracking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u="none" strike="noStrike" dirty="0">
                          <a:effectLst/>
                        </a:rPr>
                        <a:t>Outbreak Filters</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7524415"/>
                  </a:ext>
                </a:extLst>
              </a:tr>
              <a:tr h="286229">
                <a:tc>
                  <a:txBody>
                    <a:bodyPr/>
                    <a:lstStyle/>
                    <a:p>
                      <a:pPr lvl="1" algn="l"/>
                      <a:r>
                        <a:rPr lang="en-US" sz="1100" b="0" dirty="0" smtClean="0">
                          <a:solidFill>
                            <a:schemeClr val="tx1">
                              <a:lumMod val="75000"/>
                            </a:schemeClr>
                          </a:solidFill>
                        </a:rPr>
                        <a:t>Visibility</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dirty="0"/>
                        <a:t>Message tracking</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1659657"/>
                  </a:ext>
                </a:extLst>
              </a:tr>
              <a:tr h="286229">
                <a:tc>
                  <a:txBody>
                    <a:bodyPr/>
                    <a:lstStyle/>
                    <a:p>
                      <a:pPr lvl="1" algn="l"/>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u="none" strike="noStrike" dirty="0">
                          <a:effectLst/>
                        </a:rPr>
                        <a:t>Email encryption</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314329"/>
                  </a:ext>
                </a:extLst>
              </a:tr>
              <a:tr h="286229">
                <a:tc>
                  <a:txBody>
                    <a:bodyPr/>
                    <a:lstStyle/>
                    <a:p>
                      <a:pPr lvl="1" algn="l"/>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b="0" dirty="0">
                          <a:solidFill>
                            <a:schemeClr val="tx1">
                              <a:lumMod val="75000"/>
                            </a:schemeClr>
                          </a:solidFill>
                        </a:rPr>
                        <a:t>AMP</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7305690"/>
                  </a:ext>
                </a:extLst>
              </a:tr>
              <a:tr h="286229">
                <a:tc>
                  <a:txBody>
                    <a:bodyPr/>
                    <a:lstStyle/>
                    <a:p>
                      <a:pPr lvl="1" algn="l"/>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b="0" dirty="0">
                          <a:solidFill>
                            <a:schemeClr val="tx1">
                              <a:lumMod val="75000"/>
                            </a:schemeClr>
                          </a:solidFill>
                        </a:rPr>
                        <a:t>Detailed</a:t>
                      </a:r>
                      <a:r>
                        <a:rPr lang="en-US" sz="1100" b="0" baseline="0" dirty="0">
                          <a:solidFill>
                            <a:schemeClr val="tx1">
                              <a:lumMod val="75000"/>
                            </a:schemeClr>
                          </a:solidFill>
                        </a:rPr>
                        <a:t> reporting</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6891805"/>
                  </a:ext>
                </a:extLst>
              </a:tr>
              <a:tr h="286229">
                <a:tc>
                  <a:txBody>
                    <a:bodyPr/>
                    <a:lstStyle/>
                    <a:p>
                      <a:pPr lvl="1" algn="l"/>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1" algn="l"/>
                      <a:r>
                        <a:rPr lang="en-US" sz="1100" b="0" dirty="0">
                          <a:solidFill>
                            <a:schemeClr val="tx1">
                              <a:lumMod val="75000"/>
                            </a:schemeClr>
                          </a:solidFill>
                        </a:rPr>
                        <a:t>Zero-day incident</a:t>
                      </a:r>
                      <a:r>
                        <a:rPr lang="en-US" sz="1100" b="0" baseline="0" dirty="0">
                          <a:solidFill>
                            <a:schemeClr val="tx1">
                              <a:lumMod val="75000"/>
                            </a:schemeClr>
                          </a:solidFill>
                        </a:rPr>
                        <a:t> </a:t>
                      </a:r>
                      <a:r>
                        <a:rPr lang="en-US" sz="1100" b="0" baseline="0" dirty="0" err="1">
                          <a:solidFill>
                            <a:schemeClr val="tx1">
                              <a:lumMod val="75000"/>
                            </a:schemeClr>
                          </a:solidFill>
                        </a:rPr>
                        <a:t>mgmt</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3310031"/>
                  </a:ext>
                </a:extLst>
              </a:tr>
              <a:tr h="286229">
                <a:tc>
                  <a:txBody>
                    <a:bodyPr/>
                    <a:lstStyle/>
                    <a:p>
                      <a:pPr lvl="1" algn="l"/>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lvl="1" algn="l"/>
                      <a:r>
                        <a:rPr lang="en-US" sz="1100" b="0" dirty="0">
                          <a:solidFill>
                            <a:schemeClr val="tx1">
                              <a:lumMod val="75000"/>
                            </a:schemeClr>
                          </a:solidFill>
                        </a:rPr>
                        <a:t>Data loss</a:t>
                      </a:r>
                      <a:r>
                        <a:rPr lang="en-US" sz="1100" b="0" baseline="0" dirty="0">
                          <a:solidFill>
                            <a:schemeClr val="tx1">
                              <a:lumMod val="75000"/>
                            </a:schemeClr>
                          </a:solidFill>
                        </a:rPr>
                        <a:t> prevention</a:t>
                      </a:r>
                      <a:endParaRPr lang="en-US" sz="1100" b="0" dirty="0">
                        <a:solidFill>
                          <a:schemeClr val="tx1">
                            <a:lumMod val="75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084109555"/>
                  </a:ext>
                </a:extLst>
              </a:tr>
            </a:tbl>
          </a:graphicData>
        </a:graphic>
      </p:graphicFrame>
      <p:sp>
        <p:nvSpPr>
          <p:cNvPr id="99" name="Freeform 10"/>
          <p:cNvSpPr>
            <a:spLocks/>
          </p:cNvSpPr>
          <p:nvPr/>
        </p:nvSpPr>
        <p:spPr bwMode="auto">
          <a:xfrm>
            <a:off x="7583410" y="2388054"/>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0" name="Freeform 10"/>
          <p:cNvSpPr>
            <a:spLocks/>
          </p:cNvSpPr>
          <p:nvPr/>
        </p:nvSpPr>
        <p:spPr bwMode="auto">
          <a:xfrm>
            <a:off x="7583410" y="2674948"/>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1" name="Freeform 10"/>
          <p:cNvSpPr>
            <a:spLocks/>
          </p:cNvSpPr>
          <p:nvPr/>
        </p:nvSpPr>
        <p:spPr bwMode="auto">
          <a:xfrm>
            <a:off x="7583410" y="2961843"/>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2" name="Freeform 10"/>
          <p:cNvSpPr>
            <a:spLocks/>
          </p:cNvSpPr>
          <p:nvPr/>
        </p:nvSpPr>
        <p:spPr bwMode="auto">
          <a:xfrm>
            <a:off x="7583410" y="3248738"/>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3" name="Freeform 10"/>
          <p:cNvSpPr>
            <a:spLocks/>
          </p:cNvSpPr>
          <p:nvPr/>
        </p:nvSpPr>
        <p:spPr bwMode="auto">
          <a:xfrm>
            <a:off x="7583410" y="3535630"/>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4" name="Freeform 10"/>
          <p:cNvSpPr>
            <a:spLocks/>
          </p:cNvSpPr>
          <p:nvPr/>
        </p:nvSpPr>
        <p:spPr bwMode="auto">
          <a:xfrm>
            <a:off x="9903355" y="3528390"/>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5" name="Freeform 10"/>
          <p:cNvSpPr>
            <a:spLocks/>
          </p:cNvSpPr>
          <p:nvPr/>
        </p:nvSpPr>
        <p:spPr bwMode="auto">
          <a:xfrm>
            <a:off x="9903355" y="3813128"/>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6" name="Freeform 10"/>
          <p:cNvSpPr>
            <a:spLocks/>
          </p:cNvSpPr>
          <p:nvPr/>
        </p:nvSpPr>
        <p:spPr bwMode="auto">
          <a:xfrm>
            <a:off x="9902700" y="4122892"/>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8" name="Freeform 10"/>
          <p:cNvSpPr>
            <a:spLocks/>
          </p:cNvSpPr>
          <p:nvPr/>
        </p:nvSpPr>
        <p:spPr bwMode="auto">
          <a:xfrm>
            <a:off x="9918874" y="4433719"/>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09" name="Freeform 10"/>
          <p:cNvSpPr>
            <a:spLocks/>
          </p:cNvSpPr>
          <p:nvPr/>
        </p:nvSpPr>
        <p:spPr bwMode="auto">
          <a:xfrm>
            <a:off x="9918874" y="4692856"/>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10" name="Freeform 10"/>
          <p:cNvSpPr>
            <a:spLocks/>
          </p:cNvSpPr>
          <p:nvPr/>
        </p:nvSpPr>
        <p:spPr bwMode="auto">
          <a:xfrm>
            <a:off x="9902700" y="5018131"/>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11" name="Freeform 10"/>
          <p:cNvSpPr>
            <a:spLocks/>
          </p:cNvSpPr>
          <p:nvPr/>
        </p:nvSpPr>
        <p:spPr bwMode="auto">
          <a:xfrm>
            <a:off x="9902700" y="2389435"/>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19" name="Freeform 10"/>
          <p:cNvSpPr>
            <a:spLocks/>
          </p:cNvSpPr>
          <p:nvPr/>
        </p:nvSpPr>
        <p:spPr bwMode="auto">
          <a:xfrm>
            <a:off x="9902700" y="2958912"/>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21" name="Freeform 10"/>
          <p:cNvSpPr>
            <a:spLocks/>
          </p:cNvSpPr>
          <p:nvPr/>
        </p:nvSpPr>
        <p:spPr bwMode="auto">
          <a:xfrm>
            <a:off x="9902700" y="3243651"/>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grpSp>
        <p:nvGrpSpPr>
          <p:cNvPr id="16" name="Group 15"/>
          <p:cNvGrpSpPr/>
          <p:nvPr/>
        </p:nvGrpSpPr>
        <p:grpSpPr>
          <a:xfrm>
            <a:off x="1297764" y="3997021"/>
            <a:ext cx="355979" cy="509195"/>
            <a:chOff x="637421" y="2976751"/>
            <a:chExt cx="266984" cy="381896"/>
          </a:xfrm>
        </p:grpSpPr>
        <p:cxnSp>
          <p:nvCxnSpPr>
            <p:cNvPr id="129" name="Straight Arrow Connector 128"/>
            <p:cNvCxnSpPr/>
            <p:nvPr/>
          </p:nvCxnSpPr>
          <p:spPr>
            <a:xfrm flipV="1">
              <a:off x="637421" y="2976751"/>
              <a:ext cx="0" cy="339938"/>
            </a:xfrm>
            <a:prstGeom prst="straightConnector1">
              <a:avLst/>
            </a:prstGeom>
            <a:ln>
              <a:solidFill>
                <a:srgbClr val="36A4D7"/>
              </a:solidFill>
              <a:tailEnd type="triangle" w="med" len="sm"/>
            </a:ln>
          </p:spPr>
          <p:style>
            <a:lnRef idx="1">
              <a:schemeClr val="accent3"/>
            </a:lnRef>
            <a:fillRef idx="0">
              <a:schemeClr val="accent3"/>
            </a:fillRef>
            <a:effectRef idx="0">
              <a:schemeClr val="accent3"/>
            </a:effectRef>
            <a:fontRef idx="minor">
              <a:schemeClr val="tx1"/>
            </a:fontRef>
          </p:style>
        </p:cxnSp>
        <p:cxnSp>
          <p:nvCxnSpPr>
            <p:cNvPr id="130" name="Straight Arrow Connector 129"/>
            <p:cNvCxnSpPr/>
            <p:nvPr/>
          </p:nvCxnSpPr>
          <p:spPr>
            <a:xfrm>
              <a:off x="904405" y="3018479"/>
              <a:ext cx="0" cy="340168"/>
            </a:xfrm>
            <a:prstGeom prst="straightConnector1">
              <a:avLst/>
            </a:prstGeom>
            <a:ln>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99510" y="4602480"/>
            <a:ext cx="761325" cy="470280"/>
            <a:chOff x="277948" y="3501295"/>
            <a:chExt cx="410935" cy="253840"/>
          </a:xfrm>
        </p:grpSpPr>
        <p:grpSp>
          <p:nvGrpSpPr>
            <p:cNvPr id="46" name="Group 45"/>
            <p:cNvGrpSpPr/>
            <p:nvPr/>
          </p:nvGrpSpPr>
          <p:grpSpPr>
            <a:xfrm>
              <a:off x="277948" y="3501295"/>
              <a:ext cx="410935" cy="253840"/>
              <a:chOff x="985735" y="2573899"/>
              <a:chExt cx="505969" cy="312544"/>
            </a:xfrm>
          </p:grpSpPr>
          <p:sp>
            <p:nvSpPr>
              <p:cNvPr id="47" name="Freeform 123"/>
              <p:cNvSpPr>
                <a:spLocks noEditPoints="1"/>
              </p:cNvSpPr>
              <p:nvPr/>
            </p:nvSpPr>
            <p:spPr bwMode="auto">
              <a:xfrm>
                <a:off x="1077350" y="2573899"/>
                <a:ext cx="414354" cy="312544"/>
              </a:xfrm>
              <a:custGeom>
                <a:avLst/>
                <a:gdLst>
                  <a:gd name="T0" fmla="*/ 1066 w 1137"/>
                  <a:gd name="T1" fmla="*/ 857 h 857"/>
                  <a:gd name="T2" fmla="*/ 88 w 1137"/>
                  <a:gd name="T3" fmla="*/ 857 h 857"/>
                  <a:gd name="T4" fmla="*/ 70 w 1137"/>
                  <a:gd name="T5" fmla="*/ 839 h 857"/>
                  <a:gd name="T6" fmla="*/ 88 w 1137"/>
                  <a:gd name="T7" fmla="*/ 821 h 857"/>
                  <a:gd name="T8" fmla="*/ 1066 w 1137"/>
                  <a:gd name="T9" fmla="*/ 821 h 857"/>
                  <a:gd name="T10" fmla="*/ 1101 w 1137"/>
                  <a:gd name="T11" fmla="*/ 786 h 857"/>
                  <a:gd name="T12" fmla="*/ 1101 w 1137"/>
                  <a:gd name="T13" fmla="*/ 71 h 857"/>
                  <a:gd name="T14" fmla="*/ 1101 w 1137"/>
                  <a:gd name="T15" fmla="*/ 68 h 857"/>
                  <a:gd name="T16" fmla="*/ 589 w 1137"/>
                  <a:gd name="T17" fmla="*/ 439 h 857"/>
                  <a:gd name="T18" fmla="*/ 568 w 1137"/>
                  <a:gd name="T19" fmla="*/ 439 h 857"/>
                  <a:gd name="T20" fmla="*/ 35 w 1137"/>
                  <a:gd name="T21" fmla="*/ 54 h 857"/>
                  <a:gd name="T22" fmla="*/ 34 w 1137"/>
                  <a:gd name="T23" fmla="*/ 53 h 857"/>
                  <a:gd name="T24" fmla="*/ 8 w 1137"/>
                  <a:gd name="T25" fmla="*/ 32 h 857"/>
                  <a:gd name="T26" fmla="*/ 2 w 1137"/>
                  <a:gd name="T27" fmla="*/ 12 h 857"/>
                  <a:gd name="T28" fmla="*/ 19 w 1137"/>
                  <a:gd name="T29" fmla="*/ 0 h 857"/>
                  <a:gd name="T30" fmla="*/ 1066 w 1137"/>
                  <a:gd name="T31" fmla="*/ 0 h 857"/>
                  <a:gd name="T32" fmla="*/ 1119 w 1137"/>
                  <a:gd name="T33" fmla="*/ 23 h 857"/>
                  <a:gd name="T34" fmla="*/ 1125 w 1137"/>
                  <a:gd name="T35" fmla="*/ 28 h 857"/>
                  <a:gd name="T36" fmla="*/ 1128 w 1137"/>
                  <a:gd name="T37" fmla="*/ 36 h 857"/>
                  <a:gd name="T38" fmla="*/ 1137 w 1137"/>
                  <a:gd name="T39" fmla="*/ 71 h 857"/>
                  <a:gd name="T40" fmla="*/ 1137 w 1137"/>
                  <a:gd name="T41" fmla="*/ 786 h 857"/>
                  <a:gd name="T42" fmla="*/ 1066 w 1137"/>
                  <a:gd name="T43" fmla="*/ 857 h 857"/>
                  <a:gd name="T44" fmla="*/ 72 w 1137"/>
                  <a:gd name="T45" fmla="*/ 36 h 857"/>
                  <a:gd name="T46" fmla="*/ 578 w 1137"/>
                  <a:gd name="T47" fmla="*/ 402 h 857"/>
                  <a:gd name="T48" fmla="*/ 1080 w 1137"/>
                  <a:gd name="T49" fmla="*/ 39 h 857"/>
                  <a:gd name="T50" fmla="*/ 1066 w 1137"/>
                  <a:gd name="T51" fmla="*/ 36 h 857"/>
                  <a:gd name="T52" fmla="*/ 72 w 1137"/>
                  <a:gd name="T53" fmla="*/ 3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7" h="857">
                    <a:moveTo>
                      <a:pt x="1066" y="857"/>
                    </a:moveTo>
                    <a:cubicBezTo>
                      <a:pt x="88" y="857"/>
                      <a:pt x="88" y="857"/>
                      <a:pt x="88" y="857"/>
                    </a:cubicBezTo>
                    <a:cubicBezTo>
                      <a:pt x="78" y="857"/>
                      <a:pt x="70" y="849"/>
                      <a:pt x="70" y="839"/>
                    </a:cubicBezTo>
                    <a:cubicBezTo>
                      <a:pt x="70" y="829"/>
                      <a:pt x="78" y="821"/>
                      <a:pt x="88" y="821"/>
                    </a:cubicBezTo>
                    <a:cubicBezTo>
                      <a:pt x="1066" y="821"/>
                      <a:pt x="1066" y="821"/>
                      <a:pt x="1066" y="821"/>
                    </a:cubicBezTo>
                    <a:cubicBezTo>
                      <a:pt x="1086" y="821"/>
                      <a:pt x="1101" y="805"/>
                      <a:pt x="1101" y="786"/>
                    </a:cubicBezTo>
                    <a:cubicBezTo>
                      <a:pt x="1101" y="71"/>
                      <a:pt x="1101" y="71"/>
                      <a:pt x="1101" y="71"/>
                    </a:cubicBezTo>
                    <a:cubicBezTo>
                      <a:pt x="1101" y="70"/>
                      <a:pt x="1101" y="69"/>
                      <a:pt x="1101" y="68"/>
                    </a:cubicBezTo>
                    <a:cubicBezTo>
                      <a:pt x="589" y="439"/>
                      <a:pt x="589" y="439"/>
                      <a:pt x="589" y="439"/>
                    </a:cubicBezTo>
                    <a:cubicBezTo>
                      <a:pt x="582" y="444"/>
                      <a:pt x="574" y="444"/>
                      <a:pt x="568" y="439"/>
                    </a:cubicBezTo>
                    <a:cubicBezTo>
                      <a:pt x="35" y="54"/>
                      <a:pt x="35" y="54"/>
                      <a:pt x="35" y="54"/>
                    </a:cubicBezTo>
                    <a:cubicBezTo>
                      <a:pt x="35" y="53"/>
                      <a:pt x="35" y="53"/>
                      <a:pt x="34" y="53"/>
                    </a:cubicBezTo>
                    <a:cubicBezTo>
                      <a:pt x="8" y="32"/>
                      <a:pt x="8" y="32"/>
                      <a:pt x="8" y="32"/>
                    </a:cubicBezTo>
                    <a:cubicBezTo>
                      <a:pt x="2" y="27"/>
                      <a:pt x="0" y="19"/>
                      <a:pt x="2" y="12"/>
                    </a:cubicBezTo>
                    <a:cubicBezTo>
                      <a:pt x="5" y="4"/>
                      <a:pt x="11" y="0"/>
                      <a:pt x="19" y="0"/>
                    </a:cubicBezTo>
                    <a:cubicBezTo>
                      <a:pt x="1066" y="0"/>
                      <a:pt x="1066" y="0"/>
                      <a:pt x="1066" y="0"/>
                    </a:cubicBezTo>
                    <a:cubicBezTo>
                      <a:pt x="1087" y="0"/>
                      <a:pt x="1106" y="9"/>
                      <a:pt x="1119" y="23"/>
                    </a:cubicBezTo>
                    <a:cubicBezTo>
                      <a:pt x="1121" y="24"/>
                      <a:pt x="1123" y="26"/>
                      <a:pt x="1125" y="28"/>
                    </a:cubicBezTo>
                    <a:cubicBezTo>
                      <a:pt x="1127" y="31"/>
                      <a:pt x="1128" y="33"/>
                      <a:pt x="1128" y="36"/>
                    </a:cubicBezTo>
                    <a:cubicBezTo>
                      <a:pt x="1134" y="46"/>
                      <a:pt x="1137" y="58"/>
                      <a:pt x="1137" y="71"/>
                    </a:cubicBezTo>
                    <a:cubicBezTo>
                      <a:pt x="1137" y="786"/>
                      <a:pt x="1137" y="786"/>
                      <a:pt x="1137" y="786"/>
                    </a:cubicBezTo>
                    <a:cubicBezTo>
                      <a:pt x="1137" y="825"/>
                      <a:pt x="1105" y="857"/>
                      <a:pt x="1066" y="857"/>
                    </a:cubicBezTo>
                    <a:close/>
                    <a:moveTo>
                      <a:pt x="72" y="36"/>
                    </a:moveTo>
                    <a:cubicBezTo>
                      <a:pt x="578" y="402"/>
                      <a:pt x="578" y="402"/>
                      <a:pt x="578" y="402"/>
                    </a:cubicBezTo>
                    <a:cubicBezTo>
                      <a:pt x="1080" y="39"/>
                      <a:pt x="1080" y="39"/>
                      <a:pt x="1080" y="39"/>
                    </a:cubicBezTo>
                    <a:cubicBezTo>
                      <a:pt x="1076" y="37"/>
                      <a:pt x="1071" y="36"/>
                      <a:pt x="1066" y="36"/>
                    </a:cubicBezTo>
                    <a:lnTo>
                      <a:pt x="72" y="36"/>
                    </a:ln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600" dirty="0"/>
              </a:p>
            </p:txBody>
          </p:sp>
          <p:sp>
            <p:nvSpPr>
              <p:cNvPr id="48" name="Freeform 124"/>
              <p:cNvSpPr>
                <a:spLocks/>
              </p:cNvSpPr>
              <p:nvPr/>
            </p:nvSpPr>
            <p:spPr bwMode="auto">
              <a:xfrm>
                <a:off x="985735" y="2705220"/>
                <a:ext cx="124368" cy="13132"/>
              </a:xfrm>
              <a:custGeom>
                <a:avLst/>
                <a:gdLst>
                  <a:gd name="T0" fmla="*/ 323 w 341"/>
                  <a:gd name="T1" fmla="*/ 36 h 36"/>
                  <a:gd name="T2" fmla="*/ 18 w 341"/>
                  <a:gd name="T3" fmla="*/ 36 h 36"/>
                  <a:gd name="T4" fmla="*/ 0 w 341"/>
                  <a:gd name="T5" fmla="*/ 18 h 36"/>
                  <a:gd name="T6" fmla="*/ 18 w 341"/>
                  <a:gd name="T7" fmla="*/ 0 h 36"/>
                  <a:gd name="T8" fmla="*/ 323 w 341"/>
                  <a:gd name="T9" fmla="*/ 0 h 36"/>
                  <a:gd name="T10" fmla="*/ 341 w 341"/>
                  <a:gd name="T11" fmla="*/ 18 h 36"/>
                  <a:gd name="T12" fmla="*/ 323 w 34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1" h="36">
                    <a:moveTo>
                      <a:pt x="323" y="36"/>
                    </a:moveTo>
                    <a:cubicBezTo>
                      <a:pt x="18" y="36"/>
                      <a:pt x="18" y="36"/>
                      <a:pt x="18" y="36"/>
                    </a:cubicBezTo>
                    <a:cubicBezTo>
                      <a:pt x="8" y="36"/>
                      <a:pt x="0" y="28"/>
                      <a:pt x="0" y="18"/>
                    </a:cubicBezTo>
                    <a:cubicBezTo>
                      <a:pt x="0" y="9"/>
                      <a:pt x="8" y="0"/>
                      <a:pt x="18" y="0"/>
                    </a:cubicBezTo>
                    <a:cubicBezTo>
                      <a:pt x="323" y="0"/>
                      <a:pt x="323" y="0"/>
                      <a:pt x="323" y="0"/>
                    </a:cubicBezTo>
                    <a:cubicBezTo>
                      <a:pt x="333" y="0"/>
                      <a:pt x="341" y="9"/>
                      <a:pt x="341" y="18"/>
                    </a:cubicBezTo>
                    <a:cubicBezTo>
                      <a:pt x="341" y="28"/>
                      <a:pt x="333" y="36"/>
                      <a:pt x="323" y="36"/>
                    </a:cubicBez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600"/>
              </a:p>
            </p:txBody>
          </p:sp>
          <p:sp>
            <p:nvSpPr>
              <p:cNvPr id="49" name="Freeform 125"/>
              <p:cNvSpPr>
                <a:spLocks/>
              </p:cNvSpPr>
              <p:nvPr/>
            </p:nvSpPr>
            <p:spPr bwMode="auto">
              <a:xfrm>
                <a:off x="1028066" y="2791583"/>
                <a:ext cx="123905" cy="13132"/>
              </a:xfrm>
              <a:custGeom>
                <a:avLst/>
                <a:gdLst>
                  <a:gd name="T0" fmla="*/ 322 w 340"/>
                  <a:gd name="T1" fmla="*/ 36 h 36"/>
                  <a:gd name="T2" fmla="*/ 18 w 340"/>
                  <a:gd name="T3" fmla="*/ 36 h 36"/>
                  <a:gd name="T4" fmla="*/ 0 w 340"/>
                  <a:gd name="T5" fmla="*/ 18 h 36"/>
                  <a:gd name="T6" fmla="*/ 18 w 340"/>
                  <a:gd name="T7" fmla="*/ 0 h 36"/>
                  <a:gd name="T8" fmla="*/ 322 w 340"/>
                  <a:gd name="T9" fmla="*/ 0 h 36"/>
                  <a:gd name="T10" fmla="*/ 340 w 340"/>
                  <a:gd name="T11" fmla="*/ 18 h 36"/>
                  <a:gd name="T12" fmla="*/ 322 w 34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0" h="36">
                    <a:moveTo>
                      <a:pt x="322" y="36"/>
                    </a:moveTo>
                    <a:cubicBezTo>
                      <a:pt x="18" y="36"/>
                      <a:pt x="18" y="36"/>
                      <a:pt x="18" y="36"/>
                    </a:cubicBezTo>
                    <a:cubicBezTo>
                      <a:pt x="8" y="36"/>
                      <a:pt x="0" y="28"/>
                      <a:pt x="0" y="18"/>
                    </a:cubicBezTo>
                    <a:cubicBezTo>
                      <a:pt x="0" y="8"/>
                      <a:pt x="8" y="0"/>
                      <a:pt x="18" y="0"/>
                    </a:cubicBezTo>
                    <a:cubicBezTo>
                      <a:pt x="322" y="0"/>
                      <a:pt x="322" y="0"/>
                      <a:pt x="322" y="0"/>
                    </a:cubicBezTo>
                    <a:cubicBezTo>
                      <a:pt x="332" y="0"/>
                      <a:pt x="340" y="8"/>
                      <a:pt x="340" y="18"/>
                    </a:cubicBezTo>
                    <a:cubicBezTo>
                      <a:pt x="340" y="28"/>
                      <a:pt x="332" y="36"/>
                      <a:pt x="322" y="36"/>
                    </a:cubicBez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600"/>
              </a:p>
            </p:txBody>
          </p:sp>
        </p:grpSp>
        <p:sp>
          <p:nvSpPr>
            <p:cNvPr id="131" name="Rectangle 74"/>
            <p:cNvSpPr/>
            <p:nvPr/>
          </p:nvSpPr>
          <p:spPr>
            <a:xfrm>
              <a:off x="554649" y="3588441"/>
              <a:ext cx="112552" cy="144648"/>
            </a:xfrm>
            <a:custGeom>
              <a:avLst/>
              <a:gdLst/>
              <a:ahLst/>
              <a:cxnLst/>
              <a:rect l="l" t="t" r="r" b="b"/>
              <a:pathLst>
                <a:path w="93101" h="119655">
                  <a:moveTo>
                    <a:pt x="46888" y="61255"/>
                  </a:moveTo>
                  <a:cubicBezTo>
                    <a:pt x="40157" y="61255"/>
                    <a:pt x="34700" y="66712"/>
                    <a:pt x="34700" y="73443"/>
                  </a:cubicBezTo>
                  <a:cubicBezTo>
                    <a:pt x="34700" y="78113"/>
                    <a:pt x="37327" y="82169"/>
                    <a:pt x="41596" y="83438"/>
                  </a:cubicBezTo>
                  <a:lnTo>
                    <a:pt x="38933" y="104741"/>
                  </a:lnTo>
                  <a:lnTo>
                    <a:pt x="55183" y="104741"/>
                  </a:lnTo>
                  <a:lnTo>
                    <a:pt x="52504" y="83305"/>
                  </a:lnTo>
                  <a:cubicBezTo>
                    <a:pt x="56597" y="81937"/>
                    <a:pt x="59076" y="77980"/>
                    <a:pt x="59076" y="73443"/>
                  </a:cubicBezTo>
                  <a:cubicBezTo>
                    <a:pt x="59076" y="66712"/>
                    <a:pt x="53619" y="61255"/>
                    <a:pt x="46888" y="61255"/>
                  </a:cubicBezTo>
                  <a:close/>
                  <a:moveTo>
                    <a:pt x="47468" y="17532"/>
                  </a:moveTo>
                  <a:cubicBezTo>
                    <a:pt x="43681" y="17333"/>
                    <a:pt x="39830" y="18360"/>
                    <a:pt x="36547" y="20648"/>
                  </a:cubicBezTo>
                  <a:cubicBezTo>
                    <a:pt x="29978" y="25222"/>
                    <a:pt x="27348" y="33667"/>
                    <a:pt x="30159" y="41162"/>
                  </a:cubicBezTo>
                  <a:lnTo>
                    <a:pt x="29615" y="41365"/>
                  </a:lnTo>
                  <a:lnTo>
                    <a:pt x="62407" y="41365"/>
                  </a:lnTo>
                  <a:cubicBezTo>
                    <a:pt x="65562" y="34644"/>
                    <a:pt x="63689" y="26692"/>
                    <a:pt x="58003" y="21774"/>
                  </a:cubicBezTo>
                  <a:cubicBezTo>
                    <a:pt x="54976" y="19155"/>
                    <a:pt x="51254" y="17730"/>
                    <a:pt x="47468" y="17532"/>
                  </a:cubicBezTo>
                  <a:close/>
                  <a:moveTo>
                    <a:pt x="48385" y="49"/>
                  </a:moveTo>
                  <a:cubicBezTo>
                    <a:pt x="55959" y="446"/>
                    <a:pt x="63402" y="3297"/>
                    <a:pt x="69456" y="8533"/>
                  </a:cubicBezTo>
                  <a:cubicBezTo>
                    <a:pt x="79598" y="17305"/>
                    <a:pt x="83675" y="30904"/>
                    <a:pt x="78885" y="43093"/>
                  </a:cubicBezTo>
                  <a:cubicBezTo>
                    <a:pt x="87177" y="43906"/>
                    <a:pt x="93101" y="51139"/>
                    <a:pt x="93101" y="59752"/>
                  </a:cubicBezTo>
                  <a:lnTo>
                    <a:pt x="93101" y="119654"/>
                  </a:lnTo>
                  <a:lnTo>
                    <a:pt x="0" y="119655"/>
                  </a:lnTo>
                  <a:lnTo>
                    <a:pt x="0" y="59752"/>
                  </a:lnTo>
                  <a:cubicBezTo>
                    <a:pt x="0" y="51365"/>
                    <a:pt x="5617" y="44289"/>
                    <a:pt x="13654" y="43326"/>
                  </a:cubicBezTo>
                  <a:cubicBezTo>
                    <a:pt x="9060" y="29605"/>
                    <a:pt x="14482" y="14678"/>
                    <a:pt x="26544" y="6281"/>
                  </a:cubicBezTo>
                  <a:cubicBezTo>
                    <a:pt x="33111" y="1706"/>
                    <a:pt x="40813" y="-348"/>
                    <a:pt x="48385" y="49"/>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2400"/>
            </a:p>
          </p:txBody>
        </p:sp>
      </p:grpSp>
      <p:sp>
        <p:nvSpPr>
          <p:cNvPr id="70" name="TextBox 69"/>
          <p:cNvSpPr txBox="1"/>
          <p:nvPr/>
        </p:nvSpPr>
        <p:spPr>
          <a:xfrm>
            <a:off x="532841" y="5179139"/>
            <a:ext cx="1821772" cy="242559"/>
          </a:xfrm>
          <a:prstGeom prst="rect">
            <a:avLst/>
          </a:prstGeom>
          <a:noFill/>
        </p:spPr>
        <p:txBody>
          <a:bodyPr wrap="square" lIns="0" tIns="0" rIns="0" bIns="0" rtlCol="0">
            <a:noAutofit/>
          </a:bodyPr>
          <a:lstStyle/>
          <a:p>
            <a:pPr algn="ctr"/>
            <a:r>
              <a:rPr lang="en-US" sz="1333" dirty="0" smtClean="0"/>
              <a:t>SUNY OW Email</a:t>
            </a:r>
            <a:endParaRPr lang="en-US" sz="1333" dirty="0"/>
          </a:p>
        </p:txBody>
      </p:sp>
      <p:sp>
        <p:nvSpPr>
          <p:cNvPr id="71" name="TextBox 70"/>
          <p:cNvSpPr txBox="1"/>
          <p:nvPr/>
        </p:nvSpPr>
        <p:spPr>
          <a:xfrm>
            <a:off x="5762775" y="5188332"/>
            <a:ext cx="1249448" cy="219600"/>
          </a:xfrm>
          <a:prstGeom prst="rect">
            <a:avLst/>
          </a:prstGeom>
          <a:noFill/>
        </p:spPr>
        <p:txBody>
          <a:bodyPr wrap="square" lIns="0" tIns="0" rIns="0" bIns="0" rtlCol="0">
            <a:noAutofit/>
          </a:bodyPr>
          <a:lstStyle/>
          <a:p>
            <a:pPr algn="ctr"/>
            <a:r>
              <a:rPr lang="en-US" sz="1333" dirty="0" smtClean="0"/>
              <a:t>Other Email Users</a:t>
            </a:r>
          </a:p>
        </p:txBody>
      </p:sp>
      <p:cxnSp>
        <p:nvCxnSpPr>
          <p:cNvPr id="69" name="Straight Connector 68"/>
          <p:cNvCxnSpPr/>
          <p:nvPr/>
        </p:nvCxnSpPr>
        <p:spPr>
          <a:xfrm>
            <a:off x="3226295" y="1849419"/>
            <a:ext cx="0" cy="342241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203025" y="1768298"/>
            <a:ext cx="0" cy="350353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4" name="Freeform 10"/>
          <p:cNvSpPr>
            <a:spLocks/>
          </p:cNvSpPr>
          <p:nvPr/>
        </p:nvSpPr>
        <p:spPr bwMode="auto">
          <a:xfrm>
            <a:off x="9903975" y="2674174"/>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72" name="TextBox 71"/>
          <p:cNvSpPr txBox="1"/>
          <p:nvPr/>
        </p:nvSpPr>
        <p:spPr>
          <a:xfrm>
            <a:off x="9724219" y="1139512"/>
            <a:ext cx="2178857" cy="143565"/>
          </a:xfrm>
          <a:prstGeom prst="rect">
            <a:avLst/>
          </a:prstGeom>
          <a:noFill/>
        </p:spPr>
        <p:txBody>
          <a:bodyPr wrap="square" lIns="0" tIns="0" rIns="0" bIns="0" rtlCol="0">
            <a:spAutoFit/>
          </a:bodyPr>
          <a:lstStyle/>
          <a:p>
            <a:pPr algn="r"/>
            <a:r>
              <a:rPr lang="en-US" sz="933" dirty="0"/>
              <a:t>*Anti-virus provided by O365</a:t>
            </a:r>
          </a:p>
        </p:txBody>
      </p:sp>
      <p:sp>
        <p:nvSpPr>
          <p:cNvPr id="196" name="Freeform 10"/>
          <p:cNvSpPr>
            <a:spLocks/>
          </p:cNvSpPr>
          <p:nvPr/>
        </p:nvSpPr>
        <p:spPr bwMode="auto">
          <a:xfrm>
            <a:off x="9902700" y="2104696"/>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97" name="Freeform 10"/>
          <p:cNvSpPr>
            <a:spLocks/>
          </p:cNvSpPr>
          <p:nvPr/>
        </p:nvSpPr>
        <p:spPr bwMode="auto">
          <a:xfrm>
            <a:off x="7583410" y="2115279"/>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grpSp>
        <p:nvGrpSpPr>
          <p:cNvPr id="122" name="Group 121"/>
          <p:cNvGrpSpPr/>
          <p:nvPr/>
        </p:nvGrpSpPr>
        <p:grpSpPr>
          <a:xfrm>
            <a:off x="1297764" y="2868907"/>
            <a:ext cx="355979" cy="509195"/>
            <a:chOff x="637421" y="2976751"/>
            <a:chExt cx="266984" cy="381896"/>
          </a:xfrm>
        </p:grpSpPr>
        <p:cxnSp>
          <p:nvCxnSpPr>
            <p:cNvPr id="123" name="Straight Arrow Connector 122"/>
            <p:cNvCxnSpPr/>
            <p:nvPr/>
          </p:nvCxnSpPr>
          <p:spPr>
            <a:xfrm flipV="1">
              <a:off x="637421" y="2976751"/>
              <a:ext cx="0" cy="339938"/>
            </a:xfrm>
            <a:prstGeom prst="straightConnector1">
              <a:avLst/>
            </a:prstGeom>
            <a:ln>
              <a:solidFill>
                <a:srgbClr val="36A4D7"/>
              </a:solidFill>
              <a:tailEnd type="triangle" w="med" len="sm"/>
            </a:ln>
          </p:spPr>
          <p:style>
            <a:lnRef idx="1">
              <a:schemeClr val="accent3"/>
            </a:lnRef>
            <a:fillRef idx="0">
              <a:schemeClr val="accent3"/>
            </a:fillRef>
            <a:effectRef idx="0">
              <a:schemeClr val="accent3"/>
            </a:effectRef>
            <a:fontRef idx="minor">
              <a:schemeClr val="tx1"/>
            </a:fontRef>
          </p:style>
        </p:cxnSp>
        <p:cxnSp>
          <p:nvCxnSpPr>
            <p:cNvPr id="124" name="Straight Arrow Connector 123"/>
            <p:cNvCxnSpPr/>
            <p:nvPr/>
          </p:nvCxnSpPr>
          <p:spPr>
            <a:xfrm>
              <a:off x="904405" y="3018479"/>
              <a:ext cx="0" cy="340168"/>
            </a:xfrm>
            <a:prstGeom prst="straightConnector1">
              <a:avLst/>
            </a:prstGeom>
            <a:ln>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5499081" y="4566363"/>
            <a:ext cx="951055" cy="547709"/>
            <a:chOff x="8237772" y="2433037"/>
            <a:chExt cx="541220" cy="311686"/>
          </a:xfrm>
        </p:grpSpPr>
        <p:pic>
          <p:nvPicPr>
            <p:cNvPr id="189" name="Picture 1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7772" y="2433037"/>
              <a:ext cx="541220" cy="311686"/>
            </a:xfrm>
            <a:prstGeom prst="rect">
              <a:avLst/>
            </a:prstGeom>
          </p:spPr>
        </p:pic>
        <p:grpSp>
          <p:nvGrpSpPr>
            <p:cNvPr id="190" name="Group 189"/>
            <p:cNvGrpSpPr/>
            <p:nvPr/>
          </p:nvGrpSpPr>
          <p:grpSpPr>
            <a:xfrm>
              <a:off x="8382022" y="2499551"/>
              <a:ext cx="243654" cy="173998"/>
              <a:chOff x="-1744994" y="-379618"/>
              <a:chExt cx="1737950" cy="1241106"/>
            </a:xfrm>
          </p:grpSpPr>
          <p:grpSp>
            <p:nvGrpSpPr>
              <p:cNvPr id="191" name="Group 190"/>
              <p:cNvGrpSpPr/>
              <p:nvPr/>
            </p:nvGrpSpPr>
            <p:grpSpPr>
              <a:xfrm>
                <a:off x="-1744994" y="-379618"/>
                <a:ext cx="1737950" cy="1241106"/>
                <a:chOff x="943252" y="2540110"/>
                <a:chExt cx="1737950" cy="1241106"/>
              </a:xfrm>
            </p:grpSpPr>
            <p:sp>
              <p:nvSpPr>
                <p:cNvPr id="203" name="Freeform 29"/>
                <p:cNvSpPr>
                  <a:spLocks/>
                </p:cNvSpPr>
                <p:nvPr/>
              </p:nvSpPr>
              <p:spPr bwMode="auto">
                <a:xfrm>
                  <a:off x="985752" y="2577891"/>
                  <a:ext cx="1695450" cy="1203325"/>
                </a:xfrm>
                <a:custGeom>
                  <a:avLst/>
                  <a:gdLst>
                    <a:gd name="T0" fmla="*/ 2093 w 2136"/>
                    <a:gd name="T1" fmla="*/ 1516 h 1516"/>
                    <a:gd name="T2" fmla="*/ 43 w 2136"/>
                    <a:gd name="T3" fmla="*/ 1516 h 1516"/>
                    <a:gd name="T4" fmla="*/ 43 w 2136"/>
                    <a:gd name="T5" fmla="*/ 1516 h 1516"/>
                    <a:gd name="T6" fmla="*/ 34 w 2136"/>
                    <a:gd name="T7" fmla="*/ 1515 h 1516"/>
                    <a:gd name="T8" fmla="*/ 26 w 2136"/>
                    <a:gd name="T9" fmla="*/ 1513 h 1516"/>
                    <a:gd name="T10" fmla="*/ 19 w 2136"/>
                    <a:gd name="T11" fmla="*/ 1509 h 1516"/>
                    <a:gd name="T12" fmla="*/ 13 w 2136"/>
                    <a:gd name="T13" fmla="*/ 1505 h 1516"/>
                    <a:gd name="T14" fmla="*/ 7 w 2136"/>
                    <a:gd name="T15" fmla="*/ 1498 h 1516"/>
                    <a:gd name="T16" fmla="*/ 4 w 2136"/>
                    <a:gd name="T17" fmla="*/ 1491 h 1516"/>
                    <a:gd name="T18" fmla="*/ 1 w 2136"/>
                    <a:gd name="T19" fmla="*/ 1485 h 1516"/>
                    <a:gd name="T20" fmla="*/ 0 w 2136"/>
                    <a:gd name="T21" fmla="*/ 1476 h 1516"/>
                    <a:gd name="T22" fmla="*/ 0 w 2136"/>
                    <a:gd name="T23" fmla="*/ 40 h 1516"/>
                    <a:gd name="T24" fmla="*/ 0 w 2136"/>
                    <a:gd name="T25" fmla="*/ 40 h 1516"/>
                    <a:gd name="T26" fmla="*/ 1 w 2136"/>
                    <a:gd name="T27" fmla="*/ 31 h 1516"/>
                    <a:gd name="T28" fmla="*/ 4 w 2136"/>
                    <a:gd name="T29" fmla="*/ 25 h 1516"/>
                    <a:gd name="T30" fmla="*/ 7 w 2136"/>
                    <a:gd name="T31" fmla="*/ 18 h 1516"/>
                    <a:gd name="T32" fmla="*/ 13 w 2136"/>
                    <a:gd name="T33" fmla="*/ 11 h 1516"/>
                    <a:gd name="T34" fmla="*/ 19 w 2136"/>
                    <a:gd name="T35" fmla="*/ 7 h 1516"/>
                    <a:gd name="T36" fmla="*/ 26 w 2136"/>
                    <a:gd name="T37" fmla="*/ 3 h 1516"/>
                    <a:gd name="T38" fmla="*/ 34 w 2136"/>
                    <a:gd name="T39" fmla="*/ 1 h 1516"/>
                    <a:gd name="T40" fmla="*/ 43 w 2136"/>
                    <a:gd name="T41" fmla="*/ 0 h 1516"/>
                    <a:gd name="T42" fmla="*/ 2093 w 2136"/>
                    <a:gd name="T43" fmla="*/ 0 h 1516"/>
                    <a:gd name="T44" fmla="*/ 2093 w 2136"/>
                    <a:gd name="T45" fmla="*/ 0 h 1516"/>
                    <a:gd name="T46" fmla="*/ 2102 w 2136"/>
                    <a:gd name="T47" fmla="*/ 1 h 1516"/>
                    <a:gd name="T48" fmla="*/ 2111 w 2136"/>
                    <a:gd name="T49" fmla="*/ 3 h 1516"/>
                    <a:gd name="T50" fmla="*/ 2118 w 2136"/>
                    <a:gd name="T51" fmla="*/ 7 h 1516"/>
                    <a:gd name="T52" fmla="*/ 2124 w 2136"/>
                    <a:gd name="T53" fmla="*/ 11 h 1516"/>
                    <a:gd name="T54" fmla="*/ 2129 w 2136"/>
                    <a:gd name="T55" fmla="*/ 18 h 1516"/>
                    <a:gd name="T56" fmla="*/ 2133 w 2136"/>
                    <a:gd name="T57" fmla="*/ 25 h 1516"/>
                    <a:gd name="T58" fmla="*/ 2136 w 2136"/>
                    <a:gd name="T59" fmla="*/ 31 h 1516"/>
                    <a:gd name="T60" fmla="*/ 2136 w 2136"/>
                    <a:gd name="T61" fmla="*/ 40 h 1516"/>
                    <a:gd name="T62" fmla="*/ 2136 w 2136"/>
                    <a:gd name="T63" fmla="*/ 1476 h 1516"/>
                    <a:gd name="T64" fmla="*/ 2136 w 2136"/>
                    <a:gd name="T65" fmla="*/ 1476 h 1516"/>
                    <a:gd name="T66" fmla="*/ 2136 w 2136"/>
                    <a:gd name="T67" fmla="*/ 1485 h 1516"/>
                    <a:gd name="T68" fmla="*/ 2133 w 2136"/>
                    <a:gd name="T69" fmla="*/ 1491 h 1516"/>
                    <a:gd name="T70" fmla="*/ 2129 w 2136"/>
                    <a:gd name="T71" fmla="*/ 1498 h 1516"/>
                    <a:gd name="T72" fmla="*/ 2124 w 2136"/>
                    <a:gd name="T73" fmla="*/ 1505 h 1516"/>
                    <a:gd name="T74" fmla="*/ 2118 w 2136"/>
                    <a:gd name="T75" fmla="*/ 1509 h 1516"/>
                    <a:gd name="T76" fmla="*/ 2111 w 2136"/>
                    <a:gd name="T77" fmla="*/ 1513 h 1516"/>
                    <a:gd name="T78" fmla="*/ 2102 w 2136"/>
                    <a:gd name="T79" fmla="*/ 1515 h 1516"/>
                    <a:gd name="T80" fmla="*/ 2093 w 2136"/>
                    <a:gd name="T81" fmla="*/ 1516 h 1516"/>
                    <a:gd name="T82" fmla="*/ 2093 w 2136"/>
                    <a:gd name="T83" fmla="*/ 1516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36" h="1516">
                      <a:moveTo>
                        <a:pt x="2093" y="1516"/>
                      </a:moveTo>
                      <a:lnTo>
                        <a:pt x="43" y="1516"/>
                      </a:lnTo>
                      <a:lnTo>
                        <a:pt x="43" y="1516"/>
                      </a:lnTo>
                      <a:lnTo>
                        <a:pt x="34" y="1515"/>
                      </a:lnTo>
                      <a:lnTo>
                        <a:pt x="26" y="1513"/>
                      </a:lnTo>
                      <a:lnTo>
                        <a:pt x="19" y="1509"/>
                      </a:lnTo>
                      <a:lnTo>
                        <a:pt x="13" y="1505"/>
                      </a:lnTo>
                      <a:lnTo>
                        <a:pt x="7" y="1498"/>
                      </a:lnTo>
                      <a:lnTo>
                        <a:pt x="4" y="1491"/>
                      </a:lnTo>
                      <a:lnTo>
                        <a:pt x="1" y="1485"/>
                      </a:lnTo>
                      <a:lnTo>
                        <a:pt x="0" y="1476"/>
                      </a:lnTo>
                      <a:lnTo>
                        <a:pt x="0" y="40"/>
                      </a:lnTo>
                      <a:lnTo>
                        <a:pt x="0" y="40"/>
                      </a:lnTo>
                      <a:lnTo>
                        <a:pt x="1" y="31"/>
                      </a:lnTo>
                      <a:lnTo>
                        <a:pt x="4" y="25"/>
                      </a:lnTo>
                      <a:lnTo>
                        <a:pt x="7" y="18"/>
                      </a:lnTo>
                      <a:lnTo>
                        <a:pt x="13" y="11"/>
                      </a:lnTo>
                      <a:lnTo>
                        <a:pt x="19" y="7"/>
                      </a:lnTo>
                      <a:lnTo>
                        <a:pt x="26" y="3"/>
                      </a:lnTo>
                      <a:lnTo>
                        <a:pt x="34" y="1"/>
                      </a:lnTo>
                      <a:lnTo>
                        <a:pt x="43" y="0"/>
                      </a:lnTo>
                      <a:lnTo>
                        <a:pt x="2093" y="0"/>
                      </a:lnTo>
                      <a:lnTo>
                        <a:pt x="2093" y="0"/>
                      </a:lnTo>
                      <a:lnTo>
                        <a:pt x="2102" y="1"/>
                      </a:lnTo>
                      <a:lnTo>
                        <a:pt x="2111" y="3"/>
                      </a:lnTo>
                      <a:lnTo>
                        <a:pt x="2118" y="7"/>
                      </a:lnTo>
                      <a:lnTo>
                        <a:pt x="2124" y="11"/>
                      </a:lnTo>
                      <a:lnTo>
                        <a:pt x="2129" y="18"/>
                      </a:lnTo>
                      <a:lnTo>
                        <a:pt x="2133" y="25"/>
                      </a:lnTo>
                      <a:lnTo>
                        <a:pt x="2136" y="31"/>
                      </a:lnTo>
                      <a:lnTo>
                        <a:pt x="2136" y="40"/>
                      </a:lnTo>
                      <a:lnTo>
                        <a:pt x="2136" y="1476"/>
                      </a:lnTo>
                      <a:lnTo>
                        <a:pt x="2136" y="1476"/>
                      </a:lnTo>
                      <a:lnTo>
                        <a:pt x="2136" y="1485"/>
                      </a:lnTo>
                      <a:lnTo>
                        <a:pt x="2133" y="1491"/>
                      </a:lnTo>
                      <a:lnTo>
                        <a:pt x="2129" y="1498"/>
                      </a:lnTo>
                      <a:lnTo>
                        <a:pt x="2124" y="1505"/>
                      </a:lnTo>
                      <a:lnTo>
                        <a:pt x="2118" y="1509"/>
                      </a:lnTo>
                      <a:lnTo>
                        <a:pt x="2111" y="1513"/>
                      </a:lnTo>
                      <a:lnTo>
                        <a:pt x="2102" y="1515"/>
                      </a:lnTo>
                      <a:lnTo>
                        <a:pt x="2093" y="1516"/>
                      </a:lnTo>
                      <a:lnTo>
                        <a:pt x="2093" y="1516"/>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pPr defTabSz="1219170">
                    <a:defRPr/>
                  </a:pPr>
                  <a:endParaRPr lang="en-US" sz="2133" kern="0">
                    <a:solidFill>
                      <a:sysClr val="windowText" lastClr="000000"/>
                    </a:solidFill>
                  </a:endParaRPr>
                </a:p>
              </p:txBody>
            </p:sp>
            <p:pic>
              <p:nvPicPr>
                <p:cNvPr id="204" name="Picture 20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252" y="2540110"/>
                  <a:ext cx="1695683" cy="1203211"/>
                </a:xfrm>
                <a:prstGeom prst="rect">
                  <a:avLst/>
                </a:prstGeom>
              </p:spPr>
            </p:pic>
          </p:grpSp>
          <p:grpSp>
            <p:nvGrpSpPr>
              <p:cNvPr id="192" name="Group 191"/>
              <p:cNvGrpSpPr/>
              <p:nvPr/>
            </p:nvGrpSpPr>
            <p:grpSpPr>
              <a:xfrm>
                <a:off x="-1622570" y="-119780"/>
                <a:ext cx="1400165" cy="744062"/>
                <a:chOff x="1052523" y="2605881"/>
                <a:chExt cx="1400165" cy="744062"/>
              </a:xfrm>
            </p:grpSpPr>
            <p:sp>
              <p:nvSpPr>
                <p:cNvPr id="198" name="Rectangle 197"/>
                <p:cNvSpPr/>
                <p:nvPr/>
              </p:nvSpPr>
              <p:spPr>
                <a:xfrm>
                  <a:off x="1057417" y="2605881"/>
                  <a:ext cx="300301" cy="4762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sp>
              <p:nvSpPr>
                <p:cNvPr id="199" name="Rectangle 198"/>
                <p:cNvSpPr/>
                <p:nvPr/>
              </p:nvSpPr>
              <p:spPr>
                <a:xfrm>
                  <a:off x="1052523" y="2880552"/>
                  <a:ext cx="1400165" cy="6695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sp>
              <p:nvSpPr>
                <p:cNvPr id="200" name="Rectangle 199"/>
                <p:cNvSpPr/>
                <p:nvPr/>
              </p:nvSpPr>
              <p:spPr>
                <a:xfrm>
                  <a:off x="1052523" y="3014696"/>
                  <a:ext cx="1400165" cy="6695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sp>
              <p:nvSpPr>
                <p:cNvPr id="201" name="Rectangle 200"/>
                <p:cNvSpPr/>
                <p:nvPr/>
              </p:nvSpPr>
              <p:spPr>
                <a:xfrm>
                  <a:off x="1052523" y="3148840"/>
                  <a:ext cx="1400165" cy="6695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sp>
              <p:nvSpPr>
                <p:cNvPr id="202" name="Rectangle 201"/>
                <p:cNvSpPr/>
                <p:nvPr/>
              </p:nvSpPr>
              <p:spPr>
                <a:xfrm>
                  <a:off x="1052523" y="3282984"/>
                  <a:ext cx="1400165" cy="6695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grpSp>
          <p:sp>
            <p:nvSpPr>
              <p:cNvPr id="195" name="Rectangle 194"/>
              <p:cNvSpPr/>
              <p:nvPr/>
            </p:nvSpPr>
            <p:spPr>
              <a:xfrm>
                <a:off x="-1615427" y="716046"/>
                <a:ext cx="300301" cy="4571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kern="0" dirty="0">
                  <a:solidFill>
                    <a:sysClr val="windowText" lastClr="000000"/>
                  </a:solidFill>
                </a:endParaRPr>
              </a:p>
            </p:txBody>
          </p:sp>
        </p:grpSp>
      </p:grpSp>
      <p:grpSp>
        <p:nvGrpSpPr>
          <p:cNvPr id="205" name="Group 204"/>
          <p:cNvGrpSpPr/>
          <p:nvPr/>
        </p:nvGrpSpPr>
        <p:grpSpPr>
          <a:xfrm rot="10800000">
            <a:off x="6110443" y="3997021"/>
            <a:ext cx="355979" cy="509195"/>
            <a:chOff x="637421" y="2976751"/>
            <a:chExt cx="266984" cy="381896"/>
          </a:xfrm>
        </p:grpSpPr>
        <p:cxnSp>
          <p:nvCxnSpPr>
            <p:cNvPr id="206" name="Straight Arrow Connector 205"/>
            <p:cNvCxnSpPr/>
            <p:nvPr/>
          </p:nvCxnSpPr>
          <p:spPr>
            <a:xfrm flipV="1">
              <a:off x="637421" y="2976751"/>
              <a:ext cx="0" cy="339938"/>
            </a:xfrm>
            <a:prstGeom prst="straightConnector1">
              <a:avLst/>
            </a:prstGeom>
            <a:ln>
              <a:solidFill>
                <a:srgbClr val="36A4D7"/>
              </a:solidFill>
              <a:tailEnd type="triangle" w="med" len="sm"/>
            </a:ln>
          </p:spPr>
          <p:style>
            <a:lnRef idx="1">
              <a:schemeClr val="accent3"/>
            </a:lnRef>
            <a:fillRef idx="0">
              <a:schemeClr val="accent3"/>
            </a:fillRef>
            <a:effectRef idx="0">
              <a:schemeClr val="accent3"/>
            </a:effectRef>
            <a:fontRef idx="minor">
              <a:schemeClr val="tx1"/>
            </a:fontRef>
          </p:style>
        </p:cxnSp>
        <p:cxnSp>
          <p:nvCxnSpPr>
            <p:cNvPr id="207" name="Straight Arrow Connector 206"/>
            <p:cNvCxnSpPr/>
            <p:nvPr/>
          </p:nvCxnSpPr>
          <p:spPr>
            <a:xfrm>
              <a:off x="904405" y="3018479"/>
              <a:ext cx="0" cy="340168"/>
            </a:xfrm>
            <a:prstGeom prst="straightConnector1">
              <a:avLst/>
            </a:prstGeom>
            <a:ln>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6457140" y="4602480"/>
            <a:ext cx="761325" cy="470280"/>
            <a:chOff x="277948" y="3501295"/>
            <a:chExt cx="410935" cy="253840"/>
          </a:xfrm>
        </p:grpSpPr>
        <p:grpSp>
          <p:nvGrpSpPr>
            <p:cNvPr id="209" name="Group 208"/>
            <p:cNvGrpSpPr/>
            <p:nvPr/>
          </p:nvGrpSpPr>
          <p:grpSpPr>
            <a:xfrm>
              <a:off x="277948" y="3501295"/>
              <a:ext cx="410935" cy="253840"/>
              <a:chOff x="985735" y="2573899"/>
              <a:chExt cx="505969" cy="312544"/>
            </a:xfrm>
          </p:grpSpPr>
          <p:sp>
            <p:nvSpPr>
              <p:cNvPr id="211" name="Freeform 123"/>
              <p:cNvSpPr>
                <a:spLocks noEditPoints="1"/>
              </p:cNvSpPr>
              <p:nvPr/>
            </p:nvSpPr>
            <p:spPr bwMode="auto">
              <a:xfrm>
                <a:off x="1077350" y="2573899"/>
                <a:ext cx="414354" cy="312544"/>
              </a:xfrm>
              <a:custGeom>
                <a:avLst/>
                <a:gdLst>
                  <a:gd name="T0" fmla="*/ 1066 w 1137"/>
                  <a:gd name="T1" fmla="*/ 857 h 857"/>
                  <a:gd name="T2" fmla="*/ 88 w 1137"/>
                  <a:gd name="T3" fmla="*/ 857 h 857"/>
                  <a:gd name="T4" fmla="*/ 70 w 1137"/>
                  <a:gd name="T5" fmla="*/ 839 h 857"/>
                  <a:gd name="T6" fmla="*/ 88 w 1137"/>
                  <a:gd name="T7" fmla="*/ 821 h 857"/>
                  <a:gd name="T8" fmla="*/ 1066 w 1137"/>
                  <a:gd name="T9" fmla="*/ 821 h 857"/>
                  <a:gd name="T10" fmla="*/ 1101 w 1137"/>
                  <a:gd name="T11" fmla="*/ 786 h 857"/>
                  <a:gd name="T12" fmla="*/ 1101 w 1137"/>
                  <a:gd name="T13" fmla="*/ 71 h 857"/>
                  <a:gd name="T14" fmla="*/ 1101 w 1137"/>
                  <a:gd name="T15" fmla="*/ 68 h 857"/>
                  <a:gd name="T16" fmla="*/ 589 w 1137"/>
                  <a:gd name="T17" fmla="*/ 439 h 857"/>
                  <a:gd name="T18" fmla="*/ 568 w 1137"/>
                  <a:gd name="T19" fmla="*/ 439 h 857"/>
                  <a:gd name="T20" fmla="*/ 35 w 1137"/>
                  <a:gd name="T21" fmla="*/ 54 h 857"/>
                  <a:gd name="T22" fmla="*/ 34 w 1137"/>
                  <a:gd name="T23" fmla="*/ 53 h 857"/>
                  <a:gd name="T24" fmla="*/ 8 w 1137"/>
                  <a:gd name="T25" fmla="*/ 32 h 857"/>
                  <a:gd name="T26" fmla="*/ 2 w 1137"/>
                  <a:gd name="T27" fmla="*/ 12 h 857"/>
                  <a:gd name="T28" fmla="*/ 19 w 1137"/>
                  <a:gd name="T29" fmla="*/ 0 h 857"/>
                  <a:gd name="T30" fmla="*/ 1066 w 1137"/>
                  <a:gd name="T31" fmla="*/ 0 h 857"/>
                  <a:gd name="T32" fmla="*/ 1119 w 1137"/>
                  <a:gd name="T33" fmla="*/ 23 h 857"/>
                  <a:gd name="T34" fmla="*/ 1125 w 1137"/>
                  <a:gd name="T35" fmla="*/ 28 h 857"/>
                  <a:gd name="T36" fmla="*/ 1128 w 1137"/>
                  <a:gd name="T37" fmla="*/ 36 h 857"/>
                  <a:gd name="T38" fmla="*/ 1137 w 1137"/>
                  <a:gd name="T39" fmla="*/ 71 h 857"/>
                  <a:gd name="T40" fmla="*/ 1137 w 1137"/>
                  <a:gd name="T41" fmla="*/ 786 h 857"/>
                  <a:gd name="T42" fmla="*/ 1066 w 1137"/>
                  <a:gd name="T43" fmla="*/ 857 h 857"/>
                  <a:gd name="T44" fmla="*/ 72 w 1137"/>
                  <a:gd name="T45" fmla="*/ 36 h 857"/>
                  <a:gd name="T46" fmla="*/ 578 w 1137"/>
                  <a:gd name="T47" fmla="*/ 402 h 857"/>
                  <a:gd name="T48" fmla="*/ 1080 w 1137"/>
                  <a:gd name="T49" fmla="*/ 39 h 857"/>
                  <a:gd name="T50" fmla="*/ 1066 w 1137"/>
                  <a:gd name="T51" fmla="*/ 36 h 857"/>
                  <a:gd name="T52" fmla="*/ 72 w 1137"/>
                  <a:gd name="T53" fmla="*/ 3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7" h="857">
                    <a:moveTo>
                      <a:pt x="1066" y="857"/>
                    </a:moveTo>
                    <a:cubicBezTo>
                      <a:pt x="88" y="857"/>
                      <a:pt x="88" y="857"/>
                      <a:pt x="88" y="857"/>
                    </a:cubicBezTo>
                    <a:cubicBezTo>
                      <a:pt x="78" y="857"/>
                      <a:pt x="70" y="849"/>
                      <a:pt x="70" y="839"/>
                    </a:cubicBezTo>
                    <a:cubicBezTo>
                      <a:pt x="70" y="829"/>
                      <a:pt x="78" y="821"/>
                      <a:pt x="88" y="821"/>
                    </a:cubicBezTo>
                    <a:cubicBezTo>
                      <a:pt x="1066" y="821"/>
                      <a:pt x="1066" y="821"/>
                      <a:pt x="1066" y="821"/>
                    </a:cubicBezTo>
                    <a:cubicBezTo>
                      <a:pt x="1086" y="821"/>
                      <a:pt x="1101" y="805"/>
                      <a:pt x="1101" y="786"/>
                    </a:cubicBezTo>
                    <a:cubicBezTo>
                      <a:pt x="1101" y="71"/>
                      <a:pt x="1101" y="71"/>
                      <a:pt x="1101" y="71"/>
                    </a:cubicBezTo>
                    <a:cubicBezTo>
                      <a:pt x="1101" y="70"/>
                      <a:pt x="1101" y="69"/>
                      <a:pt x="1101" y="68"/>
                    </a:cubicBezTo>
                    <a:cubicBezTo>
                      <a:pt x="589" y="439"/>
                      <a:pt x="589" y="439"/>
                      <a:pt x="589" y="439"/>
                    </a:cubicBezTo>
                    <a:cubicBezTo>
                      <a:pt x="582" y="444"/>
                      <a:pt x="574" y="444"/>
                      <a:pt x="568" y="439"/>
                    </a:cubicBezTo>
                    <a:cubicBezTo>
                      <a:pt x="35" y="54"/>
                      <a:pt x="35" y="54"/>
                      <a:pt x="35" y="54"/>
                    </a:cubicBezTo>
                    <a:cubicBezTo>
                      <a:pt x="35" y="53"/>
                      <a:pt x="35" y="53"/>
                      <a:pt x="34" y="53"/>
                    </a:cubicBezTo>
                    <a:cubicBezTo>
                      <a:pt x="8" y="32"/>
                      <a:pt x="8" y="32"/>
                      <a:pt x="8" y="32"/>
                    </a:cubicBezTo>
                    <a:cubicBezTo>
                      <a:pt x="2" y="27"/>
                      <a:pt x="0" y="19"/>
                      <a:pt x="2" y="12"/>
                    </a:cubicBezTo>
                    <a:cubicBezTo>
                      <a:pt x="5" y="4"/>
                      <a:pt x="11" y="0"/>
                      <a:pt x="19" y="0"/>
                    </a:cubicBezTo>
                    <a:cubicBezTo>
                      <a:pt x="1066" y="0"/>
                      <a:pt x="1066" y="0"/>
                      <a:pt x="1066" y="0"/>
                    </a:cubicBezTo>
                    <a:cubicBezTo>
                      <a:pt x="1087" y="0"/>
                      <a:pt x="1106" y="9"/>
                      <a:pt x="1119" y="23"/>
                    </a:cubicBezTo>
                    <a:cubicBezTo>
                      <a:pt x="1121" y="24"/>
                      <a:pt x="1123" y="26"/>
                      <a:pt x="1125" y="28"/>
                    </a:cubicBezTo>
                    <a:cubicBezTo>
                      <a:pt x="1127" y="31"/>
                      <a:pt x="1128" y="33"/>
                      <a:pt x="1128" y="36"/>
                    </a:cubicBezTo>
                    <a:cubicBezTo>
                      <a:pt x="1134" y="46"/>
                      <a:pt x="1137" y="58"/>
                      <a:pt x="1137" y="71"/>
                    </a:cubicBezTo>
                    <a:cubicBezTo>
                      <a:pt x="1137" y="786"/>
                      <a:pt x="1137" y="786"/>
                      <a:pt x="1137" y="786"/>
                    </a:cubicBezTo>
                    <a:cubicBezTo>
                      <a:pt x="1137" y="825"/>
                      <a:pt x="1105" y="857"/>
                      <a:pt x="1066" y="857"/>
                    </a:cubicBezTo>
                    <a:close/>
                    <a:moveTo>
                      <a:pt x="72" y="36"/>
                    </a:moveTo>
                    <a:cubicBezTo>
                      <a:pt x="578" y="402"/>
                      <a:pt x="578" y="402"/>
                      <a:pt x="578" y="402"/>
                    </a:cubicBezTo>
                    <a:cubicBezTo>
                      <a:pt x="1080" y="39"/>
                      <a:pt x="1080" y="39"/>
                      <a:pt x="1080" y="39"/>
                    </a:cubicBezTo>
                    <a:cubicBezTo>
                      <a:pt x="1076" y="37"/>
                      <a:pt x="1071" y="36"/>
                      <a:pt x="1066" y="36"/>
                    </a:cubicBezTo>
                    <a:lnTo>
                      <a:pt x="72" y="36"/>
                    </a:ln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600" dirty="0"/>
              </a:p>
            </p:txBody>
          </p:sp>
          <p:sp>
            <p:nvSpPr>
              <p:cNvPr id="212" name="Freeform 124"/>
              <p:cNvSpPr>
                <a:spLocks/>
              </p:cNvSpPr>
              <p:nvPr/>
            </p:nvSpPr>
            <p:spPr bwMode="auto">
              <a:xfrm>
                <a:off x="985735" y="2705220"/>
                <a:ext cx="124368" cy="13132"/>
              </a:xfrm>
              <a:custGeom>
                <a:avLst/>
                <a:gdLst>
                  <a:gd name="T0" fmla="*/ 323 w 341"/>
                  <a:gd name="T1" fmla="*/ 36 h 36"/>
                  <a:gd name="T2" fmla="*/ 18 w 341"/>
                  <a:gd name="T3" fmla="*/ 36 h 36"/>
                  <a:gd name="T4" fmla="*/ 0 w 341"/>
                  <a:gd name="T5" fmla="*/ 18 h 36"/>
                  <a:gd name="T6" fmla="*/ 18 w 341"/>
                  <a:gd name="T7" fmla="*/ 0 h 36"/>
                  <a:gd name="T8" fmla="*/ 323 w 341"/>
                  <a:gd name="T9" fmla="*/ 0 h 36"/>
                  <a:gd name="T10" fmla="*/ 341 w 341"/>
                  <a:gd name="T11" fmla="*/ 18 h 36"/>
                  <a:gd name="T12" fmla="*/ 323 w 34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1" h="36">
                    <a:moveTo>
                      <a:pt x="323" y="36"/>
                    </a:moveTo>
                    <a:cubicBezTo>
                      <a:pt x="18" y="36"/>
                      <a:pt x="18" y="36"/>
                      <a:pt x="18" y="36"/>
                    </a:cubicBezTo>
                    <a:cubicBezTo>
                      <a:pt x="8" y="36"/>
                      <a:pt x="0" y="28"/>
                      <a:pt x="0" y="18"/>
                    </a:cubicBezTo>
                    <a:cubicBezTo>
                      <a:pt x="0" y="9"/>
                      <a:pt x="8" y="0"/>
                      <a:pt x="18" y="0"/>
                    </a:cubicBezTo>
                    <a:cubicBezTo>
                      <a:pt x="323" y="0"/>
                      <a:pt x="323" y="0"/>
                      <a:pt x="323" y="0"/>
                    </a:cubicBezTo>
                    <a:cubicBezTo>
                      <a:pt x="333" y="0"/>
                      <a:pt x="341" y="9"/>
                      <a:pt x="341" y="18"/>
                    </a:cubicBezTo>
                    <a:cubicBezTo>
                      <a:pt x="341" y="28"/>
                      <a:pt x="333" y="36"/>
                      <a:pt x="323" y="36"/>
                    </a:cubicBez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600"/>
              </a:p>
            </p:txBody>
          </p:sp>
          <p:sp>
            <p:nvSpPr>
              <p:cNvPr id="213" name="Freeform 125"/>
              <p:cNvSpPr>
                <a:spLocks/>
              </p:cNvSpPr>
              <p:nvPr/>
            </p:nvSpPr>
            <p:spPr bwMode="auto">
              <a:xfrm>
                <a:off x="1028066" y="2791583"/>
                <a:ext cx="123905" cy="13132"/>
              </a:xfrm>
              <a:custGeom>
                <a:avLst/>
                <a:gdLst>
                  <a:gd name="T0" fmla="*/ 322 w 340"/>
                  <a:gd name="T1" fmla="*/ 36 h 36"/>
                  <a:gd name="T2" fmla="*/ 18 w 340"/>
                  <a:gd name="T3" fmla="*/ 36 h 36"/>
                  <a:gd name="T4" fmla="*/ 0 w 340"/>
                  <a:gd name="T5" fmla="*/ 18 h 36"/>
                  <a:gd name="T6" fmla="*/ 18 w 340"/>
                  <a:gd name="T7" fmla="*/ 0 h 36"/>
                  <a:gd name="T8" fmla="*/ 322 w 340"/>
                  <a:gd name="T9" fmla="*/ 0 h 36"/>
                  <a:gd name="T10" fmla="*/ 340 w 340"/>
                  <a:gd name="T11" fmla="*/ 18 h 36"/>
                  <a:gd name="T12" fmla="*/ 322 w 34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0" h="36">
                    <a:moveTo>
                      <a:pt x="322" y="36"/>
                    </a:moveTo>
                    <a:cubicBezTo>
                      <a:pt x="18" y="36"/>
                      <a:pt x="18" y="36"/>
                      <a:pt x="18" y="36"/>
                    </a:cubicBezTo>
                    <a:cubicBezTo>
                      <a:pt x="8" y="36"/>
                      <a:pt x="0" y="28"/>
                      <a:pt x="0" y="18"/>
                    </a:cubicBezTo>
                    <a:cubicBezTo>
                      <a:pt x="0" y="8"/>
                      <a:pt x="8" y="0"/>
                      <a:pt x="18" y="0"/>
                    </a:cubicBezTo>
                    <a:cubicBezTo>
                      <a:pt x="322" y="0"/>
                      <a:pt x="322" y="0"/>
                      <a:pt x="322" y="0"/>
                    </a:cubicBezTo>
                    <a:cubicBezTo>
                      <a:pt x="332" y="0"/>
                      <a:pt x="340" y="8"/>
                      <a:pt x="340" y="18"/>
                    </a:cubicBezTo>
                    <a:cubicBezTo>
                      <a:pt x="340" y="28"/>
                      <a:pt x="332" y="36"/>
                      <a:pt x="322" y="36"/>
                    </a:cubicBezTo>
                    <a:close/>
                  </a:path>
                </a:pathLst>
              </a:custGeom>
              <a:solidFill>
                <a:schemeClr val="tx1"/>
              </a:solidFill>
              <a:ln>
                <a:noFill/>
              </a:ln>
              <a:extLst/>
            </p:spPr>
            <p:txBody>
              <a:bodyPr vert="horz" wrap="square" lIns="121920" tIns="60960" rIns="121920" bIns="60960" numCol="1" anchor="t" anchorCtr="0" compatLnSpc="1">
                <a:prstTxWarp prst="textNoShape">
                  <a:avLst/>
                </a:prstTxWarp>
                <a:noAutofit/>
              </a:bodyPr>
              <a:lstStyle/>
              <a:p>
                <a:endParaRPr lang="en-US" sz="1600"/>
              </a:p>
            </p:txBody>
          </p:sp>
        </p:grpSp>
        <p:sp>
          <p:nvSpPr>
            <p:cNvPr id="210" name="Rectangle 74"/>
            <p:cNvSpPr/>
            <p:nvPr/>
          </p:nvSpPr>
          <p:spPr>
            <a:xfrm>
              <a:off x="554649" y="3588441"/>
              <a:ext cx="112552" cy="144648"/>
            </a:xfrm>
            <a:custGeom>
              <a:avLst/>
              <a:gdLst/>
              <a:ahLst/>
              <a:cxnLst/>
              <a:rect l="l" t="t" r="r" b="b"/>
              <a:pathLst>
                <a:path w="93101" h="119655">
                  <a:moveTo>
                    <a:pt x="46888" y="61255"/>
                  </a:moveTo>
                  <a:cubicBezTo>
                    <a:pt x="40157" y="61255"/>
                    <a:pt x="34700" y="66712"/>
                    <a:pt x="34700" y="73443"/>
                  </a:cubicBezTo>
                  <a:cubicBezTo>
                    <a:pt x="34700" y="78113"/>
                    <a:pt x="37327" y="82169"/>
                    <a:pt x="41596" y="83438"/>
                  </a:cubicBezTo>
                  <a:lnTo>
                    <a:pt x="38933" y="104741"/>
                  </a:lnTo>
                  <a:lnTo>
                    <a:pt x="55183" y="104741"/>
                  </a:lnTo>
                  <a:lnTo>
                    <a:pt x="52504" y="83305"/>
                  </a:lnTo>
                  <a:cubicBezTo>
                    <a:pt x="56597" y="81937"/>
                    <a:pt x="59076" y="77980"/>
                    <a:pt x="59076" y="73443"/>
                  </a:cubicBezTo>
                  <a:cubicBezTo>
                    <a:pt x="59076" y="66712"/>
                    <a:pt x="53619" y="61255"/>
                    <a:pt x="46888" y="61255"/>
                  </a:cubicBezTo>
                  <a:close/>
                  <a:moveTo>
                    <a:pt x="47468" y="17532"/>
                  </a:moveTo>
                  <a:cubicBezTo>
                    <a:pt x="43681" y="17333"/>
                    <a:pt x="39830" y="18360"/>
                    <a:pt x="36547" y="20648"/>
                  </a:cubicBezTo>
                  <a:cubicBezTo>
                    <a:pt x="29978" y="25222"/>
                    <a:pt x="27348" y="33667"/>
                    <a:pt x="30159" y="41162"/>
                  </a:cubicBezTo>
                  <a:lnTo>
                    <a:pt x="29615" y="41365"/>
                  </a:lnTo>
                  <a:lnTo>
                    <a:pt x="62407" y="41365"/>
                  </a:lnTo>
                  <a:cubicBezTo>
                    <a:pt x="65562" y="34644"/>
                    <a:pt x="63689" y="26692"/>
                    <a:pt x="58003" y="21774"/>
                  </a:cubicBezTo>
                  <a:cubicBezTo>
                    <a:pt x="54976" y="19155"/>
                    <a:pt x="51254" y="17730"/>
                    <a:pt x="47468" y="17532"/>
                  </a:cubicBezTo>
                  <a:close/>
                  <a:moveTo>
                    <a:pt x="48385" y="49"/>
                  </a:moveTo>
                  <a:cubicBezTo>
                    <a:pt x="55959" y="446"/>
                    <a:pt x="63402" y="3297"/>
                    <a:pt x="69456" y="8533"/>
                  </a:cubicBezTo>
                  <a:cubicBezTo>
                    <a:pt x="79598" y="17305"/>
                    <a:pt x="83675" y="30904"/>
                    <a:pt x="78885" y="43093"/>
                  </a:cubicBezTo>
                  <a:cubicBezTo>
                    <a:pt x="87177" y="43906"/>
                    <a:pt x="93101" y="51139"/>
                    <a:pt x="93101" y="59752"/>
                  </a:cubicBezTo>
                  <a:lnTo>
                    <a:pt x="93101" y="119654"/>
                  </a:lnTo>
                  <a:lnTo>
                    <a:pt x="0" y="119655"/>
                  </a:lnTo>
                  <a:lnTo>
                    <a:pt x="0" y="59752"/>
                  </a:lnTo>
                  <a:cubicBezTo>
                    <a:pt x="0" y="51365"/>
                    <a:pt x="5617" y="44289"/>
                    <a:pt x="13654" y="43326"/>
                  </a:cubicBezTo>
                  <a:cubicBezTo>
                    <a:pt x="9060" y="29605"/>
                    <a:pt x="14482" y="14678"/>
                    <a:pt x="26544" y="6281"/>
                  </a:cubicBezTo>
                  <a:cubicBezTo>
                    <a:pt x="33111" y="1706"/>
                    <a:pt x="40813" y="-348"/>
                    <a:pt x="48385" y="49"/>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2400"/>
            </a:p>
          </p:txBody>
        </p:sp>
      </p:grpSp>
      <p:sp>
        <p:nvSpPr>
          <p:cNvPr id="51" name="Freeform: Shape 50"/>
          <p:cNvSpPr/>
          <p:nvPr/>
        </p:nvSpPr>
        <p:spPr>
          <a:xfrm>
            <a:off x="5232400" y="2221544"/>
            <a:ext cx="1224739" cy="1161737"/>
          </a:xfrm>
          <a:custGeom>
            <a:avLst/>
            <a:gdLst>
              <a:gd name="connsiteX0" fmla="*/ 0 w 594360"/>
              <a:gd name="connsiteY0" fmla="*/ 0 h 586740"/>
              <a:gd name="connsiteX1" fmla="*/ 594360 w 594360"/>
              <a:gd name="connsiteY1" fmla="*/ 0 h 586740"/>
              <a:gd name="connsiteX2" fmla="*/ 594360 w 594360"/>
              <a:gd name="connsiteY2" fmla="*/ 586740 h 586740"/>
            </a:gdLst>
            <a:ahLst/>
            <a:cxnLst>
              <a:cxn ang="0">
                <a:pos x="connsiteX0" y="connsiteY0"/>
              </a:cxn>
              <a:cxn ang="0">
                <a:pos x="connsiteX1" y="connsiteY1"/>
              </a:cxn>
              <a:cxn ang="0">
                <a:pos x="connsiteX2" y="connsiteY2"/>
              </a:cxn>
            </a:cxnLst>
            <a:rect l="l" t="t" r="r" b="b"/>
            <a:pathLst>
              <a:path w="594360" h="586740">
                <a:moveTo>
                  <a:pt x="0" y="0"/>
                </a:moveTo>
                <a:lnTo>
                  <a:pt x="594360" y="0"/>
                </a:lnTo>
                <a:lnTo>
                  <a:pt x="594360" y="586740"/>
                </a:lnTo>
              </a:path>
            </a:pathLst>
          </a:custGeom>
          <a:ln>
            <a:solidFill>
              <a:srgbClr val="36A4D7"/>
            </a:solidFill>
            <a:tailEnd type="triangle" w="med" len="s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2400"/>
          </a:p>
        </p:txBody>
      </p:sp>
      <p:sp>
        <p:nvSpPr>
          <p:cNvPr id="214" name="Freeform: Shape 213"/>
          <p:cNvSpPr/>
          <p:nvPr/>
        </p:nvSpPr>
        <p:spPr>
          <a:xfrm>
            <a:off x="5232401" y="2576264"/>
            <a:ext cx="845425" cy="807017"/>
          </a:xfrm>
          <a:custGeom>
            <a:avLst/>
            <a:gdLst>
              <a:gd name="connsiteX0" fmla="*/ 0 w 594360"/>
              <a:gd name="connsiteY0" fmla="*/ 0 h 586740"/>
              <a:gd name="connsiteX1" fmla="*/ 594360 w 594360"/>
              <a:gd name="connsiteY1" fmla="*/ 0 h 586740"/>
              <a:gd name="connsiteX2" fmla="*/ 594360 w 594360"/>
              <a:gd name="connsiteY2" fmla="*/ 586740 h 586740"/>
            </a:gdLst>
            <a:ahLst/>
            <a:cxnLst>
              <a:cxn ang="0">
                <a:pos x="connsiteX0" y="connsiteY0"/>
              </a:cxn>
              <a:cxn ang="0">
                <a:pos x="connsiteX1" y="connsiteY1"/>
              </a:cxn>
              <a:cxn ang="0">
                <a:pos x="connsiteX2" y="connsiteY2"/>
              </a:cxn>
            </a:cxnLst>
            <a:rect l="l" t="t" r="r" b="b"/>
            <a:pathLst>
              <a:path w="594360" h="586740">
                <a:moveTo>
                  <a:pt x="0" y="0"/>
                </a:moveTo>
                <a:lnTo>
                  <a:pt x="594360" y="0"/>
                </a:lnTo>
                <a:lnTo>
                  <a:pt x="594360" y="586740"/>
                </a:lnTo>
              </a:path>
            </a:pathLst>
          </a:custGeom>
          <a:ln>
            <a:solidFill>
              <a:srgbClr val="00B050"/>
            </a:solidFill>
            <a:headEnd type="triangle" w="med"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10" name="Group 9"/>
          <p:cNvGrpSpPr/>
          <p:nvPr/>
        </p:nvGrpSpPr>
        <p:grpSpPr>
          <a:xfrm>
            <a:off x="2404343" y="2231377"/>
            <a:ext cx="799260" cy="296761"/>
            <a:chOff x="1835024" y="1673532"/>
            <a:chExt cx="599445" cy="222571"/>
          </a:xfrm>
        </p:grpSpPr>
        <p:cxnSp>
          <p:nvCxnSpPr>
            <p:cNvPr id="162" name="Straight Arrow Connector 161"/>
            <p:cNvCxnSpPr/>
            <p:nvPr/>
          </p:nvCxnSpPr>
          <p:spPr>
            <a:xfrm>
              <a:off x="1835024" y="1673532"/>
              <a:ext cx="579361" cy="0"/>
            </a:xfrm>
            <a:prstGeom prst="straightConnector1">
              <a:avLst/>
            </a:prstGeom>
            <a:ln>
              <a:solidFill>
                <a:srgbClr val="36A4D7"/>
              </a:solidFill>
              <a:tailEnd type="triangle" w="med" len="sm"/>
            </a:ln>
          </p:spPr>
          <p:style>
            <a:lnRef idx="1">
              <a:schemeClr val="accent3"/>
            </a:lnRef>
            <a:fillRef idx="0">
              <a:schemeClr val="accent3"/>
            </a:fillRef>
            <a:effectRef idx="0">
              <a:schemeClr val="accent3"/>
            </a:effectRef>
            <a:fontRef idx="minor">
              <a:schemeClr val="tx1"/>
            </a:fontRef>
          </p:style>
        </p:cxnSp>
        <p:cxnSp>
          <p:nvCxnSpPr>
            <p:cNvPr id="163" name="Straight Arrow Connector 162"/>
            <p:cNvCxnSpPr/>
            <p:nvPr/>
          </p:nvCxnSpPr>
          <p:spPr>
            <a:xfrm flipH="1">
              <a:off x="1835025" y="1896103"/>
              <a:ext cx="599444" cy="0"/>
            </a:xfrm>
            <a:prstGeom prst="straightConnector1">
              <a:avLst/>
            </a:prstGeom>
            <a:ln>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3" name="Group 9"/>
          <p:cNvGrpSpPr/>
          <p:nvPr/>
        </p:nvGrpSpPr>
        <p:grpSpPr>
          <a:xfrm>
            <a:off x="2404343" y="2231377"/>
            <a:ext cx="799260" cy="296761"/>
            <a:chOff x="1835024" y="1673532"/>
            <a:chExt cx="599445" cy="222571"/>
          </a:xfrm>
        </p:grpSpPr>
        <p:cxnSp>
          <p:nvCxnSpPr>
            <p:cNvPr id="2" name="Straight Arrow Connector 161"/>
            <p:cNvCxnSpPr/>
            <p:nvPr/>
          </p:nvCxnSpPr>
          <p:spPr>
            <a:xfrm>
              <a:off x="1835024" y="1673532"/>
              <a:ext cx="579361" cy="0"/>
            </a:xfrm>
            <a:prstGeom prst="straightConnector1">
              <a:avLst/>
            </a:prstGeom>
            <a:ln>
              <a:solidFill>
                <a:srgbClr val="36A4D7"/>
              </a:solidFill>
              <a:tailEnd type="triangle" w="med" len="sm"/>
            </a:ln>
          </p:spPr>
          <p:style>
            <a:lnRef idx="1">
              <a:schemeClr val="accent3"/>
            </a:lnRef>
            <a:fillRef idx="0">
              <a:schemeClr val="accent3"/>
            </a:fillRef>
            <a:effectRef idx="0">
              <a:schemeClr val="accent3"/>
            </a:effectRef>
            <a:fontRef idx="minor">
              <a:schemeClr val="tx1"/>
            </a:fontRef>
          </p:style>
        </p:cxnSp>
        <p:cxnSp>
          <p:nvCxnSpPr>
            <p:cNvPr id="12" name="Straight Arrow Connector 162"/>
            <p:cNvCxnSpPr/>
            <p:nvPr/>
          </p:nvCxnSpPr>
          <p:spPr>
            <a:xfrm flipH="1">
              <a:off x="1835025" y="1896103"/>
              <a:ext cx="599444" cy="0"/>
            </a:xfrm>
            <a:prstGeom prst="straightConnector1">
              <a:avLst/>
            </a:prstGeom>
            <a:ln>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a:off x="3296478" y="5179139"/>
            <a:ext cx="1791724" cy="164148"/>
          </a:xfrm>
          <a:prstGeom prst="rect">
            <a:avLst/>
          </a:prstGeom>
          <a:noFill/>
        </p:spPr>
        <p:txBody>
          <a:bodyPr wrap="square" lIns="0" tIns="0" rIns="0" bIns="0" rtlCol="0">
            <a:noAutofit/>
          </a:bodyPr>
          <a:lstStyle/>
          <a:p>
            <a:pPr algn="ctr"/>
            <a:r>
              <a:rPr lang="en-US" sz="1333" dirty="0"/>
              <a:t>Cisco Email Security</a:t>
            </a:r>
          </a:p>
        </p:txBody>
      </p:sp>
      <p:sp>
        <p:nvSpPr>
          <p:cNvPr id="125" name="TextBox 124"/>
          <p:cNvSpPr txBox="1"/>
          <p:nvPr/>
        </p:nvSpPr>
        <p:spPr>
          <a:xfrm>
            <a:off x="2345371" y="2025757"/>
            <a:ext cx="917203" cy="164148"/>
          </a:xfrm>
          <a:prstGeom prst="rect">
            <a:avLst/>
          </a:prstGeom>
          <a:noFill/>
        </p:spPr>
        <p:txBody>
          <a:bodyPr wrap="none" lIns="0" tIns="0" rIns="0" bIns="0" rtlCol="0">
            <a:noAutofit/>
          </a:bodyPr>
          <a:lstStyle/>
          <a:p>
            <a:pPr algn="ctr"/>
            <a:r>
              <a:rPr lang="en-US" sz="1067" dirty="0"/>
              <a:t>Outbound</a:t>
            </a:r>
          </a:p>
        </p:txBody>
      </p:sp>
      <p:sp>
        <p:nvSpPr>
          <p:cNvPr id="126" name="TextBox 125"/>
          <p:cNvSpPr txBox="1"/>
          <p:nvPr/>
        </p:nvSpPr>
        <p:spPr>
          <a:xfrm>
            <a:off x="2461645" y="2593438"/>
            <a:ext cx="684657" cy="164148"/>
          </a:xfrm>
          <a:prstGeom prst="rect">
            <a:avLst/>
          </a:prstGeom>
          <a:solidFill>
            <a:srgbClr val="FFFFFF"/>
          </a:solidFill>
        </p:spPr>
        <p:txBody>
          <a:bodyPr wrap="none" lIns="0" tIns="0" rIns="0" bIns="0" rtlCol="0">
            <a:noAutofit/>
          </a:bodyPr>
          <a:lstStyle/>
          <a:p>
            <a:pPr algn="ctr"/>
            <a:r>
              <a:rPr lang="en-US" sz="1067" dirty="0"/>
              <a:t>Inbound</a:t>
            </a:r>
          </a:p>
        </p:txBody>
      </p:sp>
      <p:sp>
        <p:nvSpPr>
          <p:cNvPr id="14" name="TextBox 119"/>
          <p:cNvSpPr txBox="1"/>
          <p:nvPr/>
        </p:nvSpPr>
        <p:spPr>
          <a:xfrm>
            <a:off x="3296478" y="5179139"/>
            <a:ext cx="1791724" cy="164148"/>
          </a:xfrm>
          <a:prstGeom prst="rect">
            <a:avLst/>
          </a:prstGeom>
          <a:noFill/>
        </p:spPr>
        <p:txBody>
          <a:bodyPr wrap="square" lIns="0" tIns="0" rIns="0" bIns="0" rtlCol="0">
            <a:noAutofit/>
          </a:bodyPr>
          <a:lstStyle/>
          <a:p>
            <a:pPr algn="ctr"/>
            <a:r>
              <a:rPr lang="en-US" sz="1333" dirty="0"/>
              <a:t>Cisco Email Security</a:t>
            </a:r>
          </a:p>
        </p:txBody>
      </p:sp>
      <p:sp>
        <p:nvSpPr>
          <p:cNvPr id="15" name="TextBox 124"/>
          <p:cNvSpPr txBox="1"/>
          <p:nvPr/>
        </p:nvSpPr>
        <p:spPr>
          <a:xfrm>
            <a:off x="2345371" y="2025757"/>
            <a:ext cx="917203" cy="164148"/>
          </a:xfrm>
          <a:prstGeom prst="rect">
            <a:avLst/>
          </a:prstGeom>
          <a:noFill/>
        </p:spPr>
        <p:txBody>
          <a:bodyPr wrap="none" lIns="0" tIns="0" rIns="0" bIns="0" rtlCol="0">
            <a:noAutofit/>
          </a:bodyPr>
          <a:lstStyle/>
          <a:p>
            <a:pPr algn="ctr"/>
            <a:r>
              <a:rPr lang="en-US" sz="1067" dirty="0"/>
              <a:t>Outbound</a:t>
            </a:r>
          </a:p>
        </p:txBody>
      </p:sp>
      <p:sp>
        <p:nvSpPr>
          <p:cNvPr id="20" name="TextBox 125"/>
          <p:cNvSpPr txBox="1"/>
          <p:nvPr/>
        </p:nvSpPr>
        <p:spPr>
          <a:xfrm>
            <a:off x="2461645" y="2593438"/>
            <a:ext cx="684657" cy="164148"/>
          </a:xfrm>
          <a:prstGeom prst="rect">
            <a:avLst/>
          </a:prstGeom>
          <a:solidFill>
            <a:srgbClr val="FFFFFF"/>
          </a:solidFill>
        </p:spPr>
        <p:txBody>
          <a:bodyPr wrap="none" lIns="0" tIns="0" rIns="0" bIns="0" rtlCol="0">
            <a:noAutofit/>
          </a:bodyPr>
          <a:lstStyle/>
          <a:p>
            <a:pPr algn="ctr"/>
            <a:r>
              <a:rPr lang="en-US" sz="1067" dirty="0"/>
              <a:t>Inbound</a:t>
            </a:r>
          </a:p>
        </p:txBody>
      </p:sp>
      <p:sp>
        <p:nvSpPr>
          <p:cNvPr id="127" name="Freeform 10"/>
          <p:cNvSpPr>
            <a:spLocks/>
          </p:cNvSpPr>
          <p:nvPr/>
        </p:nvSpPr>
        <p:spPr bwMode="auto">
          <a:xfrm>
            <a:off x="7583410" y="1804192"/>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28" name="Freeform 10"/>
          <p:cNvSpPr>
            <a:spLocks/>
          </p:cNvSpPr>
          <p:nvPr/>
        </p:nvSpPr>
        <p:spPr bwMode="auto">
          <a:xfrm>
            <a:off x="9902097" y="1814102"/>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32" name="Freeform 10"/>
          <p:cNvSpPr>
            <a:spLocks/>
          </p:cNvSpPr>
          <p:nvPr/>
        </p:nvSpPr>
        <p:spPr bwMode="auto">
          <a:xfrm>
            <a:off x="9902700" y="5271830"/>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33" name="Freeform 10"/>
          <p:cNvSpPr>
            <a:spLocks/>
          </p:cNvSpPr>
          <p:nvPr/>
        </p:nvSpPr>
        <p:spPr bwMode="auto">
          <a:xfrm>
            <a:off x="7583410" y="3848577"/>
            <a:ext cx="162517" cy="165253"/>
          </a:xfrm>
          <a:custGeom>
            <a:avLst/>
            <a:gdLst>
              <a:gd name="T0" fmla="*/ 79 w 297"/>
              <a:gd name="T1" fmla="*/ 292 h 302"/>
              <a:gd name="T2" fmla="*/ 79 w 297"/>
              <a:gd name="T3" fmla="*/ 292 h 302"/>
              <a:gd name="T4" fmla="*/ 83 w 297"/>
              <a:gd name="T5" fmla="*/ 296 h 302"/>
              <a:gd name="T6" fmla="*/ 89 w 297"/>
              <a:gd name="T7" fmla="*/ 299 h 302"/>
              <a:gd name="T8" fmla="*/ 94 w 297"/>
              <a:gd name="T9" fmla="*/ 301 h 302"/>
              <a:gd name="T10" fmla="*/ 100 w 297"/>
              <a:gd name="T11" fmla="*/ 302 h 302"/>
              <a:gd name="T12" fmla="*/ 100 w 297"/>
              <a:gd name="T13" fmla="*/ 302 h 302"/>
              <a:gd name="T14" fmla="*/ 102 w 297"/>
              <a:gd name="T15" fmla="*/ 302 h 302"/>
              <a:gd name="T16" fmla="*/ 102 w 297"/>
              <a:gd name="T17" fmla="*/ 302 h 302"/>
              <a:gd name="T18" fmla="*/ 108 w 297"/>
              <a:gd name="T19" fmla="*/ 301 h 302"/>
              <a:gd name="T20" fmla="*/ 114 w 297"/>
              <a:gd name="T21" fmla="*/ 298 h 302"/>
              <a:gd name="T22" fmla="*/ 119 w 297"/>
              <a:gd name="T23" fmla="*/ 295 h 302"/>
              <a:gd name="T24" fmla="*/ 123 w 297"/>
              <a:gd name="T25" fmla="*/ 290 h 302"/>
              <a:gd name="T26" fmla="*/ 292 w 297"/>
              <a:gd name="T27" fmla="*/ 44 h 302"/>
              <a:gd name="T28" fmla="*/ 292 w 297"/>
              <a:gd name="T29" fmla="*/ 44 h 302"/>
              <a:gd name="T30" fmla="*/ 295 w 297"/>
              <a:gd name="T31" fmla="*/ 39 h 302"/>
              <a:gd name="T32" fmla="*/ 297 w 297"/>
              <a:gd name="T33" fmla="*/ 34 h 302"/>
              <a:gd name="T34" fmla="*/ 297 w 297"/>
              <a:gd name="T35" fmla="*/ 29 h 302"/>
              <a:gd name="T36" fmla="*/ 297 w 297"/>
              <a:gd name="T37" fmla="*/ 23 h 302"/>
              <a:gd name="T38" fmla="*/ 297 w 297"/>
              <a:gd name="T39" fmla="*/ 23 h 302"/>
              <a:gd name="T40" fmla="*/ 295 w 297"/>
              <a:gd name="T41" fmla="*/ 18 h 302"/>
              <a:gd name="T42" fmla="*/ 293 w 297"/>
              <a:gd name="T43" fmla="*/ 13 h 302"/>
              <a:gd name="T44" fmla="*/ 289 w 297"/>
              <a:gd name="T45" fmla="*/ 9 h 302"/>
              <a:gd name="T46" fmla="*/ 285 w 297"/>
              <a:gd name="T47" fmla="*/ 5 h 302"/>
              <a:gd name="T48" fmla="*/ 285 w 297"/>
              <a:gd name="T49" fmla="*/ 5 h 302"/>
              <a:gd name="T50" fmla="*/ 282 w 297"/>
              <a:gd name="T51" fmla="*/ 3 h 302"/>
              <a:gd name="T52" fmla="*/ 278 w 297"/>
              <a:gd name="T53" fmla="*/ 2 h 302"/>
              <a:gd name="T54" fmla="*/ 274 w 297"/>
              <a:gd name="T55" fmla="*/ 1 h 302"/>
              <a:gd name="T56" fmla="*/ 269 w 297"/>
              <a:gd name="T57" fmla="*/ 0 h 302"/>
              <a:gd name="T58" fmla="*/ 269 w 297"/>
              <a:gd name="T59" fmla="*/ 0 h 302"/>
              <a:gd name="T60" fmla="*/ 263 w 297"/>
              <a:gd name="T61" fmla="*/ 1 h 302"/>
              <a:gd name="T62" fmla="*/ 255 w 297"/>
              <a:gd name="T63" fmla="*/ 4 h 302"/>
              <a:gd name="T64" fmla="*/ 250 w 297"/>
              <a:gd name="T65" fmla="*/ 7 h 302"/>
              <a:gd name="T66" fmla="*/ 245 w 297"/>
              <a:gd name="T67" fmla="*/ 13 h 302"/>
              <a:gd name="T68" fmla="*/ 98 w 297"/>
              <a:gd name="T69" fmla="*/ 228 h 302"/>
              <a:gd name="T70" fmla="*/ 50 w 297"/>
              <a:gd name="T71" fmla="*/ 172 h 302"/>
              <a:gd name="T72" fmla="*/ 50 w 297"/>
              <a:gd name="T73" fmla="*/ 172 h 302"/>
              <a:gd name="T74" fmla="*/ 45 w 297"/>
              <a:gd name="T75" fmla="*/ 168 h 302"/>
              <a:gd name="T76" fmla="*/ 40 w 297"/>
              <a:gd name="T77" fmla="*/ 165 h 302"/>
              <a:gd name="T78" fmla="*/ 35 w 297"/>
              <a:gd name="T79" fmla="*/ 163 h 302"/>
              <a:gd name="T80" fmla="*/ 29 w 297"/>
              <a:gd name="T81" fmla="*/ 162 h 302"/>
              <a:gd name="T82" fmla="*/ 29 w 297"/>
              <a:gd name="T83" fmla="*/ 162 h 302"/>
              <a:gd name="T84" fmla="*/ 24 w 297"/>
              <a:gd name="T85" fmla="*/ 163 h 302"/>
              <a:gd name="T86" fmla="*/ 19 w 297"/>
              <a:gd name="T87" fmla="*/ 164 h 302"/>
              <a:gd name="T88" fmla="*/ 14 w 297"/>
              <a:gd name="T89" fmla="*/ 166 h 302"/>
              <a:gd name="T90" fmla="*/ 9 w 297"/>
              <a:gd name="T91" fmla="*/ 169 h 302"/>
              <a:gd name="T92" fmla="*/ 9 w 297"/>
              <a:gd name="T93" fmla="*/ 169 h 302"/>
              <a:gd name="T94" fmla="*/ 5 w 297"/>
              <a:gd name="T95" fmla="*/ 173 h 302"/>
              <a:gd name="T96" fmla="*/ 3 w 297"/>
              <a:gd name="T97" fmla="*/ 178 h 302"/>
              <a:gd name="T98" fmla="*/ 1 w 297"/>
              <a:gd name="T99" fmla="*/ 183 h 302"/>
              <a:gd name="T100" fmla="*/ 0 w 297"/>
              <a:gd name="T101" fmla="*/ 189 h 302"/>
              <a:gd name="T102" fmla="*/ 0 w 297"/>
              <a:gd name="T103" fmla="*/ 194 h 302"/>
              <a:gd name="T104" fmla="*/ 1 w 297"/>
              <a:gd name="T105" fmla="*/ 200 h 302"/>
              <a:gd name="T106" fmla="*/ 3 w 297"/>
              <a:gd name="T107" fmla="*/ 205 h 302"/>
              <a:gd name="T108" fmla="*/ 6 w 297"/>
              <a:gd name="T109" fmla="*/ 209 h 302"/>
              <a:gd name="T110" fmla="*/ 79 w 297"/>
              <a:gd name="T111" fmla="*/ 29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302">
                <a:moveTo>
                  <a:pt x="79" y="292"/>
                </a:moveTo>
                <a:lnTo>
                  <a:pt x="79" y="292"/>
                </a:lnTo>
                <a:lnTo>
                  <a:pt x="83" y="296"/>
                </a:lnTo>
                <a:lnTo>
                  <a:pt x="89" y="299"/>
                </a:lnTo>
                <a:lnTo>
                  <a:pt x="94" y="301"/>
                </a:lnTo>
                <a:lnTo>
                  <a:pt x="100" y="302"/>
                </a:lnTo>
                <a:lnTo>
                  <a:pt x="100" y="302"/>
                </a:lnTo>
                <a:lnTo>
                  <a:pt x="102" y="302"/>
                </a:lnTo>
                <a:lnTo>
                  <a:pt x="102" y="302"/>
                </a:lnTo>
                <a:lnTo>
                  <a:pt x="108" y="301"/>
                </a:lnTo>
                <a:lnTo>
                  <a:pt x="114" y="298"/>
                </a:lnTo>
                <a:lnTo>
                  <a:pt x="119" y="295"/>
                </a:lnTo>
                <a:lnTo>
                  <a:pt x="123" y="290"/>
                </a:lnTo>
                <a:lnTo>
                  <a:pt x="292" y="44"/>
                </a:lnTo>
                <a:lnTo>
                  <a:pt x="292" y="44"/>
                </a:lnTo>
                <a:lnTo>
                  <a:pt x="295" y="39"/>
                </a:lnTo>
                <a:lnTo>
                  <a:pt x="297" y="34"/>
                </a:lnTo>
                <a:lnTo>
                  <a:pt x="297" y="29"/>
                </a:lnTo>
                <a:lnTo>
                  <a:pt x="297" y="23"/>
                </a:lnTo>
                <a:lnTo>
                  <a:pt x="297" y="23"/>
                </a:lnTo>
                <a:lnTo>
                  <a:pt x="295" y="18"/>
                </a:lnTo>
                <a:lnTo>
                  <a:pt x="293" y="13"/>
                </a:lnTo>
                <a:lnTo>
                  <a:pt x="289" y="9"/>
                </a:lnTo>
                <a:lnTo>
                  <a:pt x="285" y="5"/>
                </a:lnTo>
                <a:lnTo>
                  <a:pt x="285" y="5"/>
                </a:lnTo>
                <a:lnTo>
                  <a:pt x="282" y="3"/>
                </a:lnTo>
                <a:lnTo>
                  <a:pt x="278" y="2"/>
                </a:lnTo>
                <a:lnTo>
                  <a:pt x="274" y="1"/>
                </a:lnTo>
                <a:lnTo>
                  <a:pt x="269" y="0"/>
                </a:lnTo>
                <a:lnTo>
                  <a:pt x="269" y="0"/>
                </a:lnTo>
                <a:lnTo>
                  <a:pt x="263" y="1"/>
                </a:lnTo>
                <a:lnTo>
                  <a:pt x="255" y="4"/>
                </a:lnTo>
                <a:lnTo>
                  <a:pt x="250" y="7"/>
                </a:lnTo>
                <a:lnTo>
                  <a:pt x="245" y="13"/>
                </a:lnTo>
                <a:lnTo>
                  <a:pt x="98" y="228"/>
                </a:lnTo>
                <a:lnTo>
                  <a:pt x="50" y="172"/>
                </a:lnTo>
                <a:lnTo>
                  <a:pt x="50" y="172"/>
                </a:lnTo>
                <a:lnTo>
                  <a:pt x="45" y="168"/>
                </a:lnTo>
                <a:lnTo>
                  <a:pt x="40" y="165"/>
                </a:lnTo>
                <a:lnTo>
                  <a:pt x="35" y="163"/>
                </a:lnTo>
                <a:lnTo>
                  <a:pt x="29" y="162"/>
                </a:lnTo>
                <a:lnTo>
                  <a:pt x="29" y="162"/>
                </a:lnTo>
                <a:lnTo>
                  <a:pt x="24" y="163"/>
                </a:lnTo>
                <a:lnTo>
                  <a:pt x="19" y="164"/>
                </a:lnTo>
                <a:lnTo>
                  <a:pt x="14" y="166"/>
                </a:lnTo>
                <a:lnTo>
                  <a:pt x="9" y="169"/>
                </a:lnTo>
                <a:lnTo>
                  <a:pt x="9" y="169"/>
                </a:lnTo>
                <a:lnTo>
                  <a:pt x="5" y="173"/>
                </a:lnTo>
                <a:lnTo>
                  <a:pt x="3" y="178"/>
                </a:lnTo>
                <a:lnTo>
                  <a:pt x="1" y="183"/>
                </a:lnTo>
                <a:lnTo>
                  <a:pt x="0" y="189"/>
                </a:lnTo>
                <a:lnTo>
                  <a:pt x="0" y="194"/>
                </a:lnTo>
                <a:lnTo>
                  <a:pt x="1" y="200"/>
                </a:lnTo>
                <a:lnTo>
                  <a:pt x="3" y="205"/>
                </a:lnTo>
                <a:lnTo>
                  <a:pt x="6" y="209"/>
                </a:lnTo>
                <a:lnTo>
                  <a:pt x="79" y="292"/>
                </a:lnTo>
                <a:close/>
              </a:path>
            </a:pathLst>
          </a:custGeom>
          <a:solidFill>
            <a:srgbClr val="92D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a:lstStyle>
          <a:p>
            <a:endParaRPr lang="en-US" sz="1867"/>
          </a:p>
        </p:txBody>
      </p:sp>
      <p:sp>
        <p:nvSpPr>
          <p:cNvPr id="134" name="Rectangle 133"/>
          <p:cNvSpPr/>
          <p:nvPr/>
        </p:nvSpPr>
        <p:spPr>
          <a:xfrm>
            <a:off x="92364" y="5787512"/>
            <a:ext cx="991854" cy="982743"/>
          </a:xfrm>
          <a:prstGeom prst="rect">
            <a:avLst/>
          </a:prstGeom>
          <a:blipFill>
            <a:blip r:embed="rId6">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25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3689" y="146011"/>
            <a:ext cx="11030463" cy="711429"/>
          </a:xfrm>
        </p:spPr>
        <p:txBody>
          <a:bodyPr/>
          <a:lstStyle/>
          <a:p>
            <a:r>
              <a:rPr lang="en-US" dirty="0" smtClean="0"/>
              <a:t>So what’s the setup like for OW?</a:t>
            </a:r>
            <a:endParaRPr lang="en-US" dirty="0"/>
          </a:p>
        </p:txBody>
      </p:sp>
      <p:sp>
        <p:nvSpPr>
          <p:cNvPr id="5" name="TextBox 4"/>
          <p:cNvSpPr txBox="1"/>
          <p:nvPr/>
        </p:nvSpPr>
        <p:spPr>
          <a:xfrm>
            <a:off x="583689" y="2776301"/>
            <a:ext cx="1328616" cy="369332"/>
          </a:xfrm>
          <a:prstGeom prst="rect">
            <a:avLst/>
          </a:prstGeom>
          <a:noFill/>
        </p:spPr>
        <p:txBody>
          <a:bodyPr wrap="square" rtlCol="0">
            <a:spAutoFit/>
          </a:bodyPr>
          <a:lstStyle/>
          <a:p>
            <a:r>
              <a:rPr lang="en-US" dirty="0" smtClean="0"/>
              <a:t>MX Record</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094" y="1957695"/>
            <a:ext cx="2985476" cy="66107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094" y="3315115"/>
            <a:ext cx="2985476" cy="661070"/>
          </a:xfrm>
          <a:prstGeom prst="rect">
            <a:avLst/>
          </a:prstGeom>
        </p:spPr>
      </p:pic>
      <p:cxnSp>
        <p:nvCxnSpPr>
          <p:cNvPr id="18" name="Straight Arrow Connector 17"/>
          <p:cNvCxnSpPr>
            <a:endCxn id="10" idx="1"/>
          </p:cNvCxnSpPr>
          <p:nvPr/>
        </p:nvCxnSpPr>
        <p:spPr>
          <a:xfrm flipV="1">
            <a:off x="1912305" y="2288230"/>
            <a:ext cx="877789" cy="6805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6" idx="1"/>
          </p:cNvCxnSpPr>
          <p:nvPr/>
        </p:nvCxnSpPr>
        <p:spPr>
          <a:xfrm>
            <a:off x="1912305" y="2978941"/>
            <a:ext cx="877789" cy="6667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0186" y="1284511"/>
            <a:ext cx="2485291" cy="646331"/>
          </a:xfrm>
          <a:prstGeom prst="rect">
            <a:avLst/>
          </a:prstGeom>
          <a:noFill/>
        </p:spPr>
        <p:txBody>
          <a:bodyPr wrap="square" rtlCol="0">
            <a:spAutoFit/>
          </a:bodyPr>
          <a:lstStyle/>
          <a:p>
            <a:pPr algn="ctr"/>
            <a:r>
              <a:rPr lang="en-US" dirty="0" smtClean="0"/>
              <a:t>Email Security Appliance</a:t>
            </a:r>
          </a:p>
          <a:p>
            <a:pPr algn="ctr"/>
            <a:r>
              <a:rPr lang="en-US" dirty="0" smtClean="0"/>
              <a:t>(ESA)</a:t>
            </a:r>
            <a:endParaRPr lang="en-US" dirty="0"/>
          </a:p>
        </p:txBody>
      </p:sp>
      <p:sp>
        <p:nvSpPr>
          <p:cNvPr id="22" name="TextBox 21"/>
          <p:cNvSpPr txBox="1"/>
          <p:nvPr/>
        </p:nvSpPr>
        <p:spPr>
          <a:xfrm>
            <a:off x="3040186" y="2631773"/>
            <a:ext cx="2485291" cy="646331"/>
          </a:xfrm>
          <a:prstGeom prst="rect">
            <a:avLst/>
          </a:prstGeom>
          <a:noFill/>
        </p:spPr>
        <p:txBody>
          <a:bodyPr wrap="square" rtlCol="0">
            <a:spAutoFit/>
          </a:bodyPr>
          <a:lstStyle/>
          <a:p>
            <a:pPr algn="ctr"/>
            <a:r>
              <a:rPr lang="en-US" dirty="0" smtClean="0"/>
              <a:t>Email Security Appliance</a:t>
            </a:r>
          </a:p>
          <a:p>
            <a:pPr algn="ctr"/>
            <a:r>
              <a:rPr lang="en-US" dirty="0" smtClean="0"/>
              <a:t>(ESA)</a:t>
            </a:r>
            <a:endParaRPr lang="en-US"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492" y="2320748"/>
            <a:ext cx="3906475" cy="1352365"/>
          </a:xfrm>
          <a:prstGeom prst="rect">
            <a:avLst/>
          </a:prstGeom>
        </p:spPr>
      </p:pic>
      <p:cxnSp>
        <p:nvCxnSpPr>
          <p:cNvPr id="25" name="Straight Arrow Connector 24"/>
          <p:cNvCxnSpPr>
            <a:stCxn id="10" idx="3"/>
            <a:endCxn id="23" idx="1"/>
          </p:cNvCxnSpPr>
          <p:nvPr/>
        </p:nvCxnSpPr>
        <p:spPr>
          <a:xfrm>
            <a:off x="5775570" y="2288230"/>
            <a:ext cx="1992922" cy="7087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3"/>
            <a:endCxn id="23" idx="1"/>
          </p:cNvCxnSpPr>
          <p:nvPr/>
        </p:nvCxnSpPr>
        <p:spPr>
          <a:xfrm flipV="1">
            <a:off x="5775570" y="2996931"/>
            <a:ext cx="1992922" cy="6487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0094" y="5048625"/>
            <a:ext cx="2579075" cy="1150469"/>
          </a:xfrm>
          <a:prstGeom prst="rect">
            <a:avLst/>
          </a:prstGeom>
        </p:spPr>
      </p:pic>
      <p:sp>
        <p:nvSpPr>
          <p:cNvPr id="29" name="TextBox 28"/>
          <p:cNvSpPr txBox="1"/>
          <p:nvPr/>
        </p:nvSpPr>
        <p:spPr>
          <a:xfrm>
            <a:off x="2571263" y="4350544"/>
            <a:ext cx="3204307" cy="646331"/>
          </a:xfrm>
          <a:prstGeom prst="rect">
            <a:avLst/>
          </a:prstGeom>
          <a:noFill/>
        </p:spPr>
        <p:txBody>
          <a:bodyPr wrap="square" rtlCol="0">
            <a:spAutoFit/>
          </a:bodyPr>
          <a:lstStyle/>
          <a:p>
            <a:pPr algn="ctr"/>
            <a:r>
              <a:rPr lang="en-US" dirty="0" smtClean="0"/>
              <a:t>Security Management Appliance</a:t>
            </a:r>
          </a:p>
          <a:p>
            <a:pPr algn="ctr"/>
            <a:r>
              <a:rPr lang="en-US" dirty="0" smtClean="0"/>
              <a:t>(SMA)</a:t>
            </a:r>
            <a:endParaRPr lang="en-US" dirty="0"/>
          </a:p>
        </p:txBody>
      </p:sp>
      <p:sp>
        <p:nvSpPr>
          <p:cNvPr id="30" name="TextBox 29"/>
          <p:cNvSpPr txBox="1"/>
          <p:nvPr/>
        </p:nvSpPr>
        <p:spPr>
          <a:xfrm>
            <a:off x="5439508" y="5162194"/>
            <a:ext cx="480646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Centralized Report management</a:t>
            </a:r>
          </a:p>
          <a:p>
            <a:pPr marL="285750" indent="-285750">
              <a:buFont typeface="Arial" panose="020B0604020202020204" pitchFamily="34" charset="0"/>
              <a:buChar char="•"/>
            </a:pPr>
            <a:r>
              <a:rPr lang="en-US" dirty="0" smtClean="0"/>
              <a:t>Message Tracking</a:t>
            </a:r>
          </a:p>
          <a:p>
            <a:pPr marL="285750" indent="-285750">
              <a:buFont typeface="Arial" panose="020B0604020202020204" pitchFamily="34" charset="0"/>
              <a:buChar char="•"/>
            </a:pPr>
            <a:r>
              <a:rPr lang="en-US" dirty="0" smtClean="0"/>
              <a:t>Message, Policy and Virus Quarantines </a:t>
            </a:r>
            <a:endParaRPr lang="en-US" dirty="0"/>
          </a:p>
        </p:txBody>
      </p:sp>
      <p:sp>
        <p:nvSpPr>
          <p:cNvPr id="17" name="Rectangle 16"/>
          <p:cNvSpPr/>
          <p:nvPr/>
        </p:nvSpPr>
        <p:spPr>
          <a:xfrm>
            <a:off x="92364" y="5787512"/>
            <a:ext cx="991854" cy="982743"/>
          </a:xfrm>
          <a:prstGeom prst="rect">
            <a:avLst/>
          </a:prstGeom>
          <a:blipFill>
            <a:blip r:embed="rId6">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90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4218" y="140448"/>
            <a:ext cx="11030463" cy="711429"/>
          </a:xfrm>
        </p:spPr>
        <p:txBody>
          <a:bodyPr/>
          <a:lstStyle/>
          <a:p>
            <a:r>
              <a:rPr lang="en-US" dirty="0" smtClean="0"/>
              <a:t>ESA GUI and Configuration</a:t>
            </a:r>
            <a:endParaRPr lang="en-US" dirty="0"/>
          </a:p>
        </p:txBody>
      </p:sp>
      <p:sp>
        <p:nvSpPr>
          <p:cNvPr id="5" name="Rectangle 4"/>
          <p:cNvSpPr/>
          <p:nvPr/>
        </p:nvSpPr>
        <p:spPr>
          <a:xfrm>
            <a:off x="92364" y="5787512"/>
            <a:ext cx="991854" cy="982743"/>
          </a:xfrm>
          <a:prstGeom prst="rect">
            <a:avLst/>
          </a:prstGeom>
          <a:blipFill>
            <a:blip r:embed="rId3">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675" y="851877"/>
            <a:ext cx="9705125" cy="5587291"/>
          </a:xfrm>
          <a:prstGeom prst="rect">
            <a:avLst/>
          </a:prstGeom>
        </p:spPr>
      </p:pic>
    </p:spTree>
    <p:extLst>
      <p:ext uri="{BB962C8B-B14F-4D97-AF65-F5344CB8AC3E}">
        <p14:creationId xmlns:p14="http://schemas.microsoft.com/office/powerpoint/2010/main" val="21677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Inbound Email Flow</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7312" y="2475987"/>
            <a:ext cx="9477375" cy="2581275"/>
          </a:xfrm>
        </p:spPr>
      </p:pic>
      <p:sp>
        <p:nvSpPr>
          <p:cNvPr id="4" name="Rectangle 3"/>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34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entagon 348"/>
          <p:cNvSpPr/>
          <p:nvPr/>
        </p:nvSpPr>
        <p:spPr>
          <a:xfrm rot="10800000" flipV="1">
            <a:off x="7613176" y="4410315"/>
            <a:ext cx="3959961" cy="574660"/>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77">
              <a:defRPr/>
            </a:pPr>
            <a:endParaRPr lang="en-US" dirty="0">
              <a:solidFill>
                <a:srgbClr val="FFFFFF"/>
              </a:solidFill>
              <a:latin typeface="Arial"/>
            </a:endParaRPr>
          </a:p>
        </p:txBody>
      </p:sp>
      <p:sp>
        <p:nvSpPr>
          <p:cNvPr id="348" name="Pentagon 347"/>
          <p:cNvSpPr/>
          <p:nvPr/>
        </p:nvSpPr>
        <p:spPr>
          <a:xfrm>
            <a:off x="8064685" y="4392549"/>
            <a:ext cx="3978851" cy="574660"/>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77">
              <a:defRPr/>
            </a:pPr>
            <a:endParaRPr lang="en-US" dirty="0">
              <a:solidFill>
                <a:srgbClr val="FFFFFF"/>
              </a:solidFill>
              <a:latin typeface="Arial"/>
            </a:endParaRPr>
          </a:p>
        </p:txBody>
      </p:sp>
      <p:sp>
        <p:nvSpPr>
          <p:cNvPr id="279" name="Pentagon 278"/>
          <p:cNvSpPr/>
          <p:nvPr/>
        </p:nvSpPr>
        <p:spPr>
          <a:xfrm rot="10800000">
            <a:off x="333717" y="4398690"/>
            <a:ext cx="5423617" cy="574660"/>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77">
              <a:defRPr/>
            </a:pPr>
            <a:endParaRPr lang="en-US" dirty="0">
              <a:solidFill>
                <a:srgbClr val="FFFFFF"/>
              </a:solidFill>
              <a:latin typeface="Arial"/>
            </a:endParaRPr>
          </a:p>
        </p:txBody>
      </p:sp>
      <p:sp>
        <p:nvSpPr>
          <p:cNvPr id="32" name="Pentagon 31"/>
          <p:cNvSpPr/>
          <p:nvPr/>
        </p:nvSpPr>
        <p:spPr>
          <a:xfrm>
            <a:off x="447474" y="1925010"/>
            <a:ext cx="11590583" cy="574660"/>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77">
              <a:defRPr/>
            </a:pPr>
            <a:endParaRPr lang="en-US" dirty="0">
              <a:solidFill>
                <a:srgbClr val="FFFFFF"/>
              </a:solidFill>
              <a:latin typeface="Arial"/>
            </a:endParaRPr>
          </a:p>
        </p:txBody>
      </p:sp>
      <p:sp>
        <p:nvSpPr>
          <p:cNvPr id="115" name="Title 3"/>
          <p:cNvSpPr txBox="1">
            <a:spLocks/>
          </p:cNvSpPr>
          <p:nvPr/>
        </p:nvSpPr>
        <p:spPr>
          <a:xfrm>
            <a:off x="470567" y="291929"/>
            <a:ext cx="11350752" cy="1020576"/>
          </a:xfrm>
          <a:prstGeom prst="rect">
            <a:avLst/>
          </a:prstGeom>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defRPr/>
            </a:pPr>
            <a:r>
              <a:rPr lang="en-US" dirty="0">
                <a:solidFill>
                  <a:srgbClr val="676767"/>
                </a:solidFill>
                <a:latin typeface="CiscoSans Thin" panose="020B0203020201020303" pitchFamily="34" charset="0"/>
              </a:rPr>
              <a:t>Inbound Security &amp; Outbound Control</a:t>
            </a:r>
          </a:p>
        </p:txBody>
      </p:sp>
      <p:grpSp>
        <p:nvGrpSpPr>
          <p:cNvPr id="325" name="Group 324"/>
          <p:cNvGrpSpPr/>
          <p:nvPr/>
        </p:nvGrpSpPr>
        <p:grpSpPr>
          <a:xfrm>
            <a:off x="761335" y="1475530"/>
            <a:ext cx="1097280" cy="1644340"/>
            <a:chOff x="1486964" y="1440693"/>
            <a:chExt cx="1016949" cy="1644340"/>
          </a:xfrm>
        </p:grpSpPr>
        <p:sp>
          <p:nvSpPr>
            <p:cNvPr id="25" name="Rectangle 24"/>
            <p:cNvSpPr/>
            <p:nvPr/>
          </p:nvSpPr>
          <p:spPr>
            <a:xfrm>
              <a:off x="1486964" y="1440693"/>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Sender Reputation</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96" name="Rectangle 95"/>
            <p:cNvSpPr/>
            <p:nvPr/>
          </p:nvSpPr>
          <p:spPr>
            <a:xfrm>
              <a:off x="1486964" y="2469736"/>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80-90%</a:t>
              </a:r>
            </a:p>
            <a:p>
              <a:pPr algn="ctr" defTabSz="914377">
                <a:defRPr/>
              </a:pPr>
              <a:r>
                <a:rPr lang="en-US" sz="1051" dirty="0">
                  <a:solidFill>
                    <a:srgbClr val="FFFFFF"/>
                  </a:solidFill>
                  <a:latin typeface="CiscoSans Thin" panose="020B0203020201020303" pitchFamily="34" charset="0"/>
                </a:rPr>
                <a:t>Block Rate</a:t>
              </a:r>
            </a:p>
          </p:txBody>
        </p:sp>
        <p:grpSp>
          <p:nvGrpSpPr>
            <p:cNvPr id="35" name="Group 34"/>
            <p:cNvGrpSpPr/>
            <p:nvPr/>
          </p:nvGrpSpPr>
          <p:grpSpPr>
            <a:xfrm>
              <a:off x="1805215" y="2074536"/>
              <a:ext cx="380445" cy="308287"/>
              <a:chOff x="7834313" y="4905375"/>
              <a:chExt cx="4117974" cy="3336925"/>
            </a:xfrm>
            <a:solidFill>
              <a:schemeClr val="tx1">
                <a:lumMod val="60000"/>
                <a:lumOff val="40000"/>
              </a:schemeClr>
            </a:solidFill>
          </p:grpSpPr>
          <p:sp>
            <p:nvSpPr>
              <p:cNvPr id="36" name="Freeform 44"/>
              <p:cNvSpPr>
                <a:spLocks noEditPoints="1"/>
              </p:cNvSpPr>
              <p:nvPr/>
            </p:nvSpPr>
            <p:spPr bwMode="auto">
              <a:xfrm>
                <a:off x="9566275" y="6411913"/>
                <a:ext cx="914400" cy="919163"/>
              </a:xfrm>
              <a:custGeom>
                <a:avLst/>
                <a:gdLst>
                  <a:gd name="T0" fmla="*/ 151 w 302"/>
                  <a:gd name="T1" fmla="*/ 0 h 302"/>
                  <a:gd name="T2" fmla="*/ 0 w 302"/>
                  <a:gd name="T3" fmla="*/ 151 h 302"/>
                  <a:gd name="T4" fmla="*/ 151 w 302"/>
                  <a:gd name="T5" fmla="*/ 302 h 302"/>
                  <a:gd name="T6" fmla="*/ 302 w 302"/>
                  <a:gd name="T7" fmla="*/ 151 h 302"/>
                  <a:gd name="T8" fmla="*/ 151 w 302"/>
                  <a:gd name="T9" fmla="*/ 0 h 302"/>
                  <a:gd name="T10" fmla="*/ 151 w 302"/>
                  <a:gd name="T11" fmla="*/ 266 h 302"/>
                  <a:gd name="T12" fmla="*/ 36 w 302"/>
                  <a:gd name="T13" fmla="*/ 151 h 302"/>
                  <a:gd name="T14" fmla="*/ 151 w 302"/>
                  <a:gd name="T15" fmla="*/ 36 h 302"/>
                  <a:gd name="T16" fmla="*/ 266 w 302"/>
                  <a:gd name="T17" fmla="*/ 151 h 302"/>
                  <a:gd name="T18" fmla="*/ 151 w 302"/>
                  <a:gd name="T19" fmla="*/ 2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151" y="0"/>
                    </a:moveTo>
                    <a:cubicBezTo>
                      <a:pt x="68" y="0"/>
                      <a:pt x="0" y="68"/>
                      <a:pt x="0" y="151"/>
                    </a:cubicBezTo>
                    <a:cubicBezTo>
                      <a:pt x="0" y="234"/>
                      <a:pt x="68" y="302"/>
                      <a:pt x="151" y="302"/>
                    </a:cubicBezTo>
                    <a:cubicBezTo>
                      <a:pt x="234" y="302"/>
                      <a:pt x="302" y="234"/>
                      <a:pt x="302" y="151"/>
                    </a:cubicBezTo>
                    <a:cubicBezTo>
                      <a:pt x="302" y="68"/>
                      <a:pt x="234" y="0"/>
                      <a:pt x="151" y="0"/>
                    </a:cubicBezTo>
                    <a:close/>
                    <a:moveTo>
                      <a:pt x="151" y="266"/>
                    </a:moveTo>
                    <a:cubicBezTo>
                      <a:pt x="88" y="266"/>
                      <a:pt x="36" y="214"/>
                      <a:pt x="36" y="151"/>
                    </a:cubicBezTo>
                    <a:cubicBezTo>
                      <a:pt x="36" y="88"/>
                      <a:pt x="88" y="36"/>
                      <a:pt x="151" y="36"/>
                    </a:cubicBezTo>
                    <a:cubicBezTo>
                      <a:pt x="214" y="36"/>
                      <a:pt x="266" y="88"/>
                      <a:pt x="266" y="151"/>
                    </a:cubicBezTo>
                    <a:cubicBezTo>
                      <a:pt x="266" y="214"/>
                      <a:pt x="214" y="266"/>
                      <a:pt x="151" y="2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37" name="Freeform 45"/>
              <p:cNvSpPr>
                <a:spLocks noEditPoints="1"/>
              </p:cNvSpPr>
              <p:nvPr/>
            </p:nvSpPr>
            <p:spPr bwMode="auto">
              <a:xfrm>
                <a:off x="7834313" y="7245350"/>
                <a:ext cx="544512" cy="546100"/>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44 h 180"/>
                  <a:gd name="T12" fmla="*/ 36 w 180"/>
                  <a:gd name="T13" fmla="*/ 90 h 180"/>
                  <a:gd name="T14" fmla="*/ 90 w 180"/>
                  <a:gd name="T15" fmla="*/ 36 h 180"/>
                  <a:gd name="T16" fmla="*/ 144 w 180"/>
                  <a:gd name="T17" fmla="*/ 90 h 180"/>
                  <a:gd name="T18" fmla="*/ 90 w 180"/>
                  <a:gd name="T19"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0"/>
                    </a:moveTo>
                    <a:cubicBezTo>
                      <a:pt x="40" y="0"/>
                      <a:pt x="0" y="40"/>
                      <a:pt x="0" y="90"/>
                    </a:cubicBezTo>
                    <a:cubicBezTo>
                      <a:pt x="0" y="140"/>
                      <a:pt x="40" y="180"/>
                      <a:pt x="90" y="180"/>
                    </a:cubicBezTo>
                    <a:cubicBezTo>
                      <a:pt x="140" y="180"/>
                      <a:pt x="180" y="140"/>
                      <a:pt x="180" y="90"/>
                    </a:cubicBezTo>
                    <a:cubicBezTo>
                      <a:pt x="180" y="40"/>
                      <a:pt x="140" y="0"/>
                      <a:pt x="90" y="0"/>
                    </a:cubicBezTo>
                    <a:close/>
                    <a:moveTo>
                      <a:pt x="90" y="144"/>
                    </a:moveTo>
                    <a:cubicBezTo>
                      <a:pt x="60" y="144"/>
                      <a:pt x="36" y="120"/>
                      <a:pt x="36" y="90"/>
                    </a:cubicBezTo>
                    <a:cubicBezTo>
                      <a:pt x="36" y="60"/>
                      <a:pt x="60" y="36"/>
                      <a:pt x="90" y="36"/>
                    </a:cubicBezTo>
                    <a:cubicBezTo>
                      <a:pt x="120" y="36"/>
                      <a:pt x="144" y="60"/>
                      <a:pt x="144" y="90"/>
                    </a:cubicBezTo>
                    <a:cubicBezTo>
                      <a:pt x="144" y="120"/>
                      <a:pt x="120" y="144"/>
                      <a:pt x="90"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38" name="Freeform 46"/>
              <p:cNvSpPr>
                <a:spLocks noEditPoints="1"/>
              </p:cNvSpPr>
              <p:nvPr/>
            </p:nvSpPr>
            <p:spPr bwMode="auto">
              <a:xfrm>
                <a:off x="8191500" y="5580063"/>
                <a:ext cx="436562" cy="4381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08 h 144"/>
                  <a:gd name="T12" fmla="*/ 36 w 144"/>
                  <a:gd name="T13" fmla="*/ 72 h 144"/>
                  <a:gd name="T14" fmla="*/ 72 w 144"/>
                  <a:gd name="T15" fmla="*/ 36 h 144"/>
                  <a:gd name="T16" fmla="*/ 108 w 144"/>
                  <a:gd name="T17" fmla="*/ 72 h 144"/>
                  <a:gd name="T18" fmla="*/ 72 w 144"/>
                  <a:gd name="T1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2" y="108"/>
                    </a:moveTo>
                    <a:cubicBezTo>
                      <a:pt x="52" y="108"/>
                      <a:pt x="36" y="92"/>
                      <a:pt x="36" y="72"/>
                    </a:cubicBezTo>
                    <a:cubicBezTo>
                      <a:pt x="36" y="52"/>
                      <a:pt x="52" y="36"/>
                      <a:pt x="72" y="36"/>
                    </a:cubicBezTo>
                    <a:cubicBezTo>
                      <a:pt x="92" y="36"/>
                      <a:pt x="108" y="52"/>
                      <a:pt x="108" y="72"/>
                    </a:cubicBezTo>
                    <a:cubicBezTo>
                      <a:pt x="108" y="92"/>
                      <a:pt x="92" y="108"/>
                      <a:pt x="72"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39" name="Freeform 47"/>
              <p:cNvSpPr>
                <a:spLocks noEditPoints="1"/>
              </p:cNvSpPr>
              <p:nvPr/>
            </p:nvSpPr>
            <p:spPr bwMode="auto">
              <a:xfrm>
                <a:off x="9686925" y="4905375"/>
                <a:ext cx="436562" cy="4381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08 h 144"/>
                  <a:gd name="T12" fmla="*/ 36 w 144"/>
                  <a:gd name="T13" fmla="*/ 72 h 144"/>
                  <a:gd name="T14" fmla="*/ 72 w 144"/>
                  <a:gd name="T15" fmla="*/ 36 h 144"/>
                  <a:gd name="T16" fmla="*/ 108 w 144"/>
                  <a:gd name="T17" fmla="*/ 72 h 144"/>
                  <a:gd name="T18" fmla="*/ 72 w 144"/>
                  <a:gd name="T1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2" y="108"/>
                    </a:moveTo>
                    <a:cubicBezTo>
                      <a:pt x="52" y="108"/>
                      <a:pt x="36" y="92"/>
                      <a:pt x="36" y="72"/>
                    </a:cubicBezTo>
                    <a:cubicBezTo>
                      <a:pt x="36" y="52"/>
                      <a:pt x="52" y="36"/>
                      <a:pt x="72" y="36"/>
                    </a:cubicBezTo>
                    <a:cubicBezTo>
                      <a:pt x="92" y="36"/>
                      <a:pt x="108" y="52"/>
                      <a:pt x="108" y="72"/>
                    </a:cubicBezTo>
                    <a:cubicBezTo>
                      <a:pt x="108" y="92"/>
                      <a:pt x="92" y="108"/>
                      <a:pt x="72"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0" name="Freeform 48"/>
              <p:cNvSpPr>
                <a:spLocks noEditPoints="1"/>
              </p:cNvSpPr>
              <p:nvPr/>
            </p:nvSpPr>
            <p:spPr bwMode="auto">
              <a:xfrm>
                <a:off x="11231563" y="5154613"/>
                <a:ext cx="582612" cy="582613"/>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56 h 192"/>
                  <a:gd name="T12" fmla="*/ 36 w 192"/>
                  <a:gd name="T13" fmla="*/ 96 h 192"/>
                  <a:gd name="T14" fmla="*/ 96 w 192"/>
                  <a:gd name="T15" fmla="*/ 36 h 192"/>
                  <a:gd name="T16" fmla="*/ 156 w 192"/>
                  <a:gd name="T17" fmla="*/ 96 h 192"/>
                  <a:gd name="T18" fmla="*/ 96 w 192"/>
                  <a:gd name="T19"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56"/>
                    </a:moveTo>
                    <a:cubicBezTo>
                      <a:pt x="63" y="156"/>
                      <a:pt x="36" y="129"/>
                      <a:pt x="36" y="96"/>
                    </a:cubicBezTo>
                    <a:cubicBezTo>
                      <a:pt x="36" y="63"/>
                      <a:pt x="63" y="36"/>
                      <a:pt x="96" y="36"/>
                    </a:cubicBezTo>
                    <a:cubicBezTo>
                      <a:pt x="129" y="36"/>
                      <a:pt x="156" y="63"/>
                      <a:pt x="156" y="96"/>
                    </a:cubicBezTo>
                    <a:cubicBezTo>
                      <a:pt x="156" y="129"/>
                      <a:pt x="129" y="156"/>
                      <a:pt x="96" y="1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1" name="Freeform 49"/>
              <p:cNvSpPr>
                <a:spLocks noEditPoints="1"/>
              </p:cNvSpPr>
              <p:nvPr/>
            </p:nvSpPr>
            <p:spPr bwMode="auto">
              <a:xfrm>
                <a:off x="10142538" y="5689600"/>
                <a:ext cx="460375" cy="461963"/>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16 h 152"/>
                  <a:gd name="T12" fmla="*/ 36 w 152"/>
                  <a:gd name="T13" fmla="*/ 76 h 152"/>
                  <a:gd name="T14" fmla="*/ 76 w 152"/>
                  <a:gd name="T15" fmla="*/ 36 h 152"/>
                  <a:gd name="T16" fmla="*/ 116 w 152"/>
                  <a:gd name="T17" fmla="*/ 76 h 152"/>
                  <a:gd name="T18" fmla="*/ 76 w 152"/>
                  <a:gd name="T1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16"/>
                    </a:moveTo>
                    <a:cubicBezTo>
                      <a:pt x="54" y="116"/>
                      <a:pt x="36" y="98"/>
                      <a:pt x="36" y="76"/>
                    </a:cubicBezTo>
                    <a:cubicBezTo>
                      <a:pt x="36" y="54"/>
                      <a:pt x="54" y="36"/>
                      <a:pt x="76" y="36"/>
                    </a:cubicBezTo>
                    <a:cubicBezTo>
                      <a:pt x="98" y="36"/>
                      <a:pt x="116" y="54"/>
                      <a:pt x="116" y="76"/>
                    </a:cubicBezTo>
                    <a:cubicBezTo>
                      <a:pt x="116" y="98"/>
                      <a:pt x="98" y="116"/>
                      <a:pt x="76"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2" name="Freeform 50"/>
              <p:cNvSpPr>
                <a:spLocks noEditPoints="1"/>
              </p:cNvSpPr>
              <p:nvPr/>
            </p:nvSpPr>
            <p:spPr bwMode="auto">
              <a:xfrm>
                <a:off x="8948738" y="7402513"/>
                <a:ext cx="460375" cy="461963"/>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16 h 152"/>
                  <a:gd name="T12" fmla="*/ 36 w 152"/>
                  <a:gd name="T13" fmla="*/ 76 h 152"/>
                  <a:gd name="T14" fmla="*/ 76 w 152"/>
                  <a:gd name="T15" fmla="*/ 36 h 152"/>
                  <a:gd name="T16" fmla="*/ 116 w 152"/>
                  <a:gd name="T17" fmla="*/ 76 h 152"/>
                  <a:gd name="T18" fmla="*/ 76 w 152"/>
                  <a:gd name="T1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16"/>
                    </a:moveTo>
                    <a:cubicBezTo>
                      <a:pt x="54" y="116"/>
                      <a:pt x="36" y="98"/>
                      <a:pt x="36" y="76"/>
                    </a:cubicBezTo>
                    <a:cubicBezTo>
                      <a:pt x="36" y="54"/>
                      <a:pt x="54" y="36"/>
                      <a:pt x="76" y="36"/>
                    </a:cubicBezTo>
                    <a:cubicBezTo>
                      <a:pt x="98" y="36"/>
                      <a:pt x="116" y="54"/>
                      <a:pt x="116" y="76"/>
                    </a:cubicBezTo>
                    <a:cubicBezTo>
                      <a:pt x="116" y="98"/>
                      <a:pt x="98" y="116"/>
                      <a:pt x="76"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3" name="Freeform 51"/>
              <p:cNvSpPr>
                <a:spLocks noEditPoints="1"/>
              </p:cNvSpPr>
              <p:nvPr/>
            </p:nvSpPr>
            <p:spPr bwMode="auto">
              <a:xfrm>
                <a:off x="10372725" y="7664450"/>
                <a:ext cx="574675" cy="57785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54 h 190"/>
                  <a:gd name="T12" fmla="*/ 36 w 190"/>
                  <a:gd name="T13" fmla="*/ 95 h 190"/>
                  <a:gd name="T14" fmla="*/ 95 w 190"/>
                  <a:gd name="T15" fmla="*/ 36 h 190"/>
                  <a:gd name="T16" fmla="*/ 154 w 190"/>
                  <a:gd name="T17" fmla="*/ 95 h 190"/>
                  <a:gd name="T18" fmla="*/ 95 w 190"/>
                  <a:gd name="T19" fmla="*/ 1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3" y="0"/>
                      <a:pt x="0" y="43"/>
                      <a:pt x="0" y="95"/>
                    </a:cubicBezTo>
                    <a:cubicBezTo>
                      <a:pt x="0" y="147"/>
                      <a:pt x="43" y="190"/>
                      <a:pt x="95" y="190"/>
                    </a:cubicBezTo>
                    <a:cubicBezTo>
                      <a:pt x="147" y="190"/>
                      <a:pt x="190" y="147"/>
                      <a:pt x="190" y="95"/>
                    </a:cubicBezTo>
                    <a:cubicBezTo>
                      <a:pt x="190" y="43"/>
                      <a:pt x="147" y="0"/>
                      <a:pt x="95" y="0"/>
                    </a:cubicBezTo>
                    <a:close/>
                    <a:moveTo>
                      <a:pt x="95" y="154"/>
                    </a:moveTo>
                    <a:cubicBezTo>
                      <a:pt x="62" y="154"/>
                      <a:pt x="36" y="128"/>
                      <a:pt x="36" y="95"/>
                    </a:cubicBezTo>
                    <a:cubicBezTo>
                      <a:pt x="36" y="62"/>
                      <a:pt x="62" y="36"/>
                      <a:pt x="95" y="36"/>
                    </a:cubicBezTo>
                    <a:cubicBezTo>
                      <a:pt x="128" y="36"/>
                      <a:pt x="154" y="62"/>
                      <a:pt x="154" y="95"/>
                    </a:cubicBezTo>
                    <a:cubicBezTo>
                      <a:pt x="154" y="128"/>
                      <a:pt x="128" y="154"/>
                      <a:pt x="95"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4" name="Freeform 52"/>
              <p:cNvSpPr>
                <a:spLocks noEditPoints="1"/>
              </p:cNvSpPr>
              <p:nvPr/>
            </p:nvSpPr>
            <p:spPr bwMode="auto">
              <a:xfrm>
                <a:off x="11541125" y="6935788"/>
                <a:ext cx="411162" cy="412750"/>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00 h 136"/>
                  <a:gd name="T12" fmla="*/ 36 w 136"/>
                  <a:gd name="T13" fmla="*/ 68 h 136"/>
                  <a:gd name="T14" fmla="*/ 68 w 136"/>
                  <a:gd name="T15" fmla="*/ 36 h 136"/>
                  <a:gd name="T16" fmla="*/ 100 w 136"/>
                  <a:gd name="T17" fmla="*/ 68 h 136"/>
                  <a:gd name="T18" fmla="*/ 68 w 136"/>
                  <a:gd name="T19"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1" y="0"/>
                      <a:pt x="0" y="31"/>
                      <a:pt x="0" y="68"/>
                    </a:cubicBezTo>
                    <a:cubicBezTo>
                      <a:pt x="0" y="105"/>
                      <a:pt x="31" y="136"/>
                      <a:pt x="68" y="136"/>
                    </a:cubicBezTo>
                    <a:cubicBezTo>
                      <a:pt x="105" y="136"/>
                      <a:pt x="136" y="105"/>
                      <a:pt x="136" y="68"/>
                    </a:cubicBezTo>
                    <a:cubicBezTo>
                      <a:pt x="136" y="31"/>
                      <a:pt x="105" y="0"/>
                      <a:pt x="68" y="0"/>
                    </a:cubicBezTo>
                    <a:close/>
                    <a:moveTo>
                      <a:pt x="68" y="100"/>
                    </a:moveTo>
                    <a:cubicBezTo>
                      <a:pt x="50" y="100"/>
                      <a:pt x="36" y="86"/>
                      <a:pt x="36" y="68"/>
                    </a:cubicBezTo>
                    <a:cubicBezTo>
                      <a:pt x="36" y="50"/>
                      <a:pt x="50" y="36"/>
                      <a:pt x="68" y="36"/>
                    </a:cubicBezTo>
                    <a:cubicBezTo>
                      <a:pt x="86" y="36"/>
                      <a:pt x="100" y="50"/>
                      <a:pt x="100" y="68"/>
                    </a:cubicBezTo>
                    <a:cubicBezTo>
                      <a:pt x="100" y="86"/>
                      <a:pt x="86" y="100"/>
                      <a:pt x="68" y="1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5" name="Freeform 53"/>
              <p:cNvSpPr>
                <a:spLocks/>
              </p:cNvSpPr>
              <p:nvPr/>
            </p:nvSpPr>
            <p:spPr bwMode="auto">
              <a:xfrm>
                <a:off x="8439150" y="5938838"/>
                <a:ext cx="673100" cy="1604963"/>
              </a:xfrm>
              <a:custGeom>
                <a:avLst/>
                <a:gdLst>
                  <a:gd name="T0" fmla="*/ 202 w 222"/>
                  <a:gd name="T1" fmla="*/ 528 h 528"/>
                  <a:gd name="T2" fmla="*/ 185 w 222"/>
                  <a:gd name="T3" fmla="*/ 516 h 528"/>
                  <a:gd name="T4" fmla="*/ 3 w 222"/>
                  <a:gd name="T5" fmla="*/ 26 h 528"/>
                  <a:gd name="T6" fmla="*/ 14 w 222"/>
                  <a:gd name="T7" fmla="*/ 3 h 528"/>
                  <a:gd name="T8" fmla="*/ 37 w 222"/>
                  <a:gd name="T9" fmla="*/ 14 h 528"/>
                  <a:gd name="T10" fmla="*/ 219 w 222"/>
                  <a:gd name="T11" fmla="*/ 504 h 528"/>
                  <a:gd name="T12" fmla="*/ 208 w 222"/>
                  <a:gd name="T13" fmla="*/ 527 h 528"/>
                  <a:gd name="T14" fmla="*/ 202 w 222"/>
                  <a:gd name="T15" fmla="*/ 528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528">
                    <a:moveTo>
                      <a:pt x="202" y="528"/>
                    </a:moveTo>
                    <a:cubicBezTo>
                      <a:pt x="195" y="528"/>
                      <a:pt x="188" y="524"/>
                      <a:pt x="185" y="516"/>
                    </a:cubicBezTo>
                    <a:cubicBezTo>
                      <a:pt x="3" y="26"/>
                      <a:pt x="3" y="26"/>
                      <a:pt x="3" y="26"/>
                    </a:cubicBezTo>
                    <a:cubicBezTo>
                      <a:pt x="0" y="17"/>
                      <a:pt x="4" y="7"/>
                      <a:pt x="14" y="3"/>
                    </a:cubicBezTo>
                    <a:cubicBezTo>
                      <a:pt x="23" y="0"/>
                      <a:pt x="33" y="4"/>
                      <a:pt x="37" y="14"/>
                    </a:cubicBezTo>
                    <a:cubicBezTo>
                      <a:pt x="219" y="504"/>
                      <a:pt x="219" y="504"/>
                      <a:pt x="219" y="504"/>
                    </a:cubicBezTo>
                    <a:cubicBezTo>
                      <a:pt x="222" y="513"/>
                      <a:pt x="218" y="523"/>
                      <a:pt x="208" y="527"/>
                    </a:cubicBezTo>
                    <a:cubicBezTo>
                      <a:pt x="206" y="528"/>
                      <a:pt x="204" y="528"/>
                      <a:pt x="202" y="5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6" name="Freeform 54"/>
              <p:cNvSpPr>
                <a:spLocks/>
              </p:cNvSpPr>
              <p:nvPr/>
            </p:nvSpPr>
            <p:spPr bwMode="auto">
              <a:xfrm>
                <a:off x="8191500" y="5227638"/>
                <a:ext cx="1677987" cy="2181225"/>
              </a:xfrm>
              <a:custGeom>
                <a:avLst/>
                <a:gdLst>
                  <a:gd name="T0" fmla="*/ 20 w 554"/>
                  <a:gd name="T1" fmla="*/ 718 h 718"/>
                  <a:gd name="T2" fmla="*/ 9 w 554"/>
                  <a:gd name="T3" fmla="*/ 714 h 718"/>
                  <a:gd name="T4" fmla="*/ 6 w 554"/>
                  <a:gd name="T5" fmla="*/ 689 h 718"/>
                  <a:gd name="T6" fmla="*/ 520 w 554"/>
                  <a:gd name="T7" fmla="*/ 9 h 718"/>
                  <a:gd name="T8" fmla="*/ 545 w 554"/>
                  <a:gd name="T9" fmla="*/ 6 h 718"/>
                  <a:gd name="T10" fmla="*/ 548 w 554"/>
                  <a:gd name="T11" fmla="*/ 31 h 718"/>
                  <a:gd name="T12" fmla="*/ 34 w 554"/>
                  <a:gd name="T13" fmla="*/ 711 h 718"/>
                  <a:gd name="T14" fmla="*/ 20 w 554"/>
                  <a:gd name="T15" fmla="*/ 718 h 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718">
                    <a:moveTo>
                      <a:pt x="20" y="718"/>
                    </a:moveTo>
                    <a:cubicBezTo>
                      <a:pt x="16" y="718"/>
                      <a:pt x="12" y="717"/>
                      <a:pt x="9" y="714"/>
                    </a:cubicBezTo>
                    <a:cubicBezTo>
                      <a:pt x="1" y="708"/>
                      <a:pt x="0" y="697"/>
                      <a:pt x="6" y="689"/>
                    </a:cubicBezTo>
                    <a:cubicBezTo>
                      <a:pt x="520" y="9"/>
                      <a:pt x="520" y="9"/>
                      <a:pt x="520" y="9"/>
                    </a:cubicBezTo>
                    <a:cubicBezTo>
                      <a:pt x="526" y="1"/>
                      <a:pt x="537" y="0"/>
                      <a:pt x="545" y="6"/>
                    </a:cubicBezTo>
                    <a:cubicBezTo>
                      <a:pt x="553" y="12"/>
                      <a:pt x="554" y="23"/>
                      <a:pt x="548" y="31"/>
                    </a:cubicBezTo>
                    <a:cubicBezTo>
                      <a:pt x="34" y="711"/>
                      <a:pt x="34" y="711"/>
                      <a:pt x="34" y="711"/>
                    </a:cubicBezTo>
                    <a:cubicBezTo>
                      <a:pt x="31" y="716"/>
                      <a:pt x="25" y="718"/>
                      <a:pt x="20" y="7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7" name="Freeform 55"/>
              <p:cNvSpPr>
                <a:spLocks/>
              </p:cNvSpPr>
              <p:nvPr/>
            </p:nvSpPr>
            <p:spPr bwMode="auto">
              <a:xfrm>
                <a:off x="8270875" y="6929438"/>
                <a:ext cx="1385887" cy="601663"/>
              </a:xfrm>
              <a:custGeom>
                <a:avLst/>
                <a:gdLst>
                  <a:gd name="T0" fmla="*/ 20 w 458"/>
                  <a:gd name="T1" fmla="*/ 198 h 198"/>
                  <a:gd name="T2" fmla="*/ 3 w 458"/>
                  <a:gd name="T3" fmla="*/ 186 h 198"/>
                  <a:gd name="T4" fmla="*/ 14 w 458"/>
                  <a:gd name="T5" fmla="*/ 163 h 198"/>
                  <a:gd name="T6" fmla="*/ 432 w 458"/>
                  <a:gd name="T7" fmla="*/ 3 h 198"/>
                  <a:gd name="T8" fmla="*/ 455 w 458"/>
                  <a:gd name="T9" fmla="*/ 14 h 198"/>
                  <a:gd name="T10" fmla="*/ 444 w 458"/>
                  <a:gd name="T11" fmla="*/ 37 h 198"/>
                  <a:gd name="T12" fmla="*/ 26 w 458"/>
                  <a:gd name="T13" fmla="*/ 197 h 198"/>
                  <a:gd name="T14" fmla="*/ 20 w 458"/>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198">
                    <a:moveTo>
                      <a:pt x="20" y="198"/>
                    </a:moveTo>
                    <a:cubicBezTo>
                      <a:pt x="13" y="198"/>
                      <a:pt x="6" y="194"/>
                      <a:pt x="3" y="186"/>
                    </a:cubicBezTo>
                    <a:cubicBezTo>
                      <a:pt x="0" y="177"/>
                      <a:pt x="4" y="167"/>
                      <a:pt x="14" y="163"/>
                    </a:cubicBezTo>
                    <a:cubicBezTo>
                      <a:pt x="432" y="3"/>
                      <a:pt x="432" y="3"/>
                      <a:pt x="432" y="3"/>
                    </a:cubicBezTo>
                    <a:cubicBezTo>
                      <a:pt x="441" y="0"/>
                      <a:pt x="451" y="4"/>
                      <a:pt x="455" y="14"/>
                    </a:cubicBezTo>
                    <a:cubicBezTo>
                      <a:pt x="458" y="23"/>
                      <a:pt x="454" y="33"/>
                      <a:pt x="444" y="37"/>
                    </a:cubicBezTo>
                    <a:cubicBezTo>
                      <a:pt x="26" y="197"/>
                      <a:pt x="26" y="197"/>
                      <a:pt x="26" y="197"/>
                    </a:cubicBezTo>
                    <a:cubicBezTo>
                      <a:pt x="24" y="198"/>
                      <a:pt x="22" y="198"/>
                      <a:pt x="2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8" name="Freeform 56"/>
              <p:cNvSpPr>
                <a:spLocks/>
              </p:cNvSpPr>
              <p:nvPr/>
            </p:nvSpPr>
            <p:spPr bwMode="auto">
              <a:xfrm>
                <a:off x="10166350" y="7185025"/>
                <a:ext cx="460375" cy="588963"/>
              </a:xfrm>
              <a:custGeom>
                <a:avLst/>
                <a:gdLst>
                  <a:gd name="T0" fmla="*/ 132 w 152"/>
                  <a:gd name="T1" fmla="*/ 194 h 194"/>
                  <a:gd name="T2" fmla="*/ 117 w 152"/>
                  <a:gd name="T3" fmla="*/ 186 h 194"/>
                  <a:gd name="T4" fmla="*/ 5 w 152"/>
                  <a:gd name="T5" fmla="*/ 30 h 194"/>
                  <a:gd name="T6" fmla="*/ 10 w 152"/>
                  <a:gd name="T7" fmla="*/ 5 h 194"/>
                  <a:gd name="T8" fmla="*/ 35 w 152"/>
                  <a:gd name="T9" fmla="*/ 10 h 194"/>
                  <a:gd name="T10" fmla="*/ 147 w 152"/>
                  <a:gd name="T11" fmla="*/ 166 h 194"/>
                  <a:gd name="T12" fmla="*/ 142 w 152"/>
                  <a:gd name="T13" fmla="*/ 191 h 194"/>
                  <a:gd name="T14" fmla="*/ 132 w 152"/>
                  <a:gd name="T15" fmla="*/ 194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94">
                    <a:moveTo>
                      <a:pt x="132" y="194"/>
                    </a:moveTo>
                    <a:cubicBezTo>
                      <a:pt x="126" y="194"/>
                      <a:pt x="121" y="191"/>
                      <a:pt x="117" y="186"/>
                    </a:cubicBezTo>
                    <a:cubicBezTo>
                      <a:pt x="5" y="30"/>
                      <a:pt x="5" y="30"/>
                      <a:pt x="5" y="30"/>
                    </a:cubicBezTo>
                    <a:cubicBezTo>
                      <a:pt x="0" y="22"/>
                      <a:pt x="1" y="11"/>
                      <a:pt x="10" y="5"/>
                    </a:cubicBezTo>
                    <a:cubicBezTo>
                      <a:pt x="18" y="0"/>
                      <a:pt x="29" y="1"/>
                      <a:pt x="35" y="10"/>
                    </a:cubicBezTo>
                    <a:cubicBezTo>
                      <a:pt x="147" y="166"/>
                      <a:pt x="147" y="166"/>
                      <a:pt x="147" y="166"/>
                    </a:cubicBezTo>
                    <a:cubicBezTo>
                      <a:pt x="152" y="174"/>
                      <a:pt x="151" y="185"/>
                      <a:pt x="142" y="191"/>
                    </a:cubicBezTo>
                    <a:cubicBezTo>
                      <a:pt x="139" y="193"/>
                      <a:pt x="136" y="194"/>
                      <a:pt x="132" y="1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49" name="Freeform 57"/>
              <p:cNvSpPr>
                <a:spLocks/>
              </p:cNvSpPr>
              <p:nvPr/>
            </p:nvSpPr>
            <p:spPr bwMode="auto">
              <a:xfrm>
                <a:off x="9263063" y="7062788"/>
                <a:ext cx="496887" cy="504825"/>
              </a:xfrm>
              <a:custGeom>
                <a:avLst/>
                <a:gdLst>
                  <a:gd name="T0" fmla="*/ 20 w 164"/>
                  <a:gd name="T1" fmla="*/ 166 h 166"/>
                  <a:gd name="T2" fmla="*/ 7 w 164"/>
                  <a:gd name="T3" fmla="*/ 161 h 166"/>
                  <a:gd name="T4" fmla="*/ 7 w 164"/>
                  <a:gd name="T5" fmla="*/ 135 h 166"/>
                  <a:gd name="T6" fmla="*/ 131 w 164"/>
                  <a:gd name="T7" fmla="*/ 7 h 166"/>
                  <a:gd name="T8" fmla="*/ 157 w 164"/>
                  <a:gd name="T9" fmla="*/ 7 h 166"/>
                  <a:gd name="T10" fmla="*/ 157 w 164"/>
                  <a:gd name="T11" fmla="*/ 33 h 166"/>
                  <a:gd name="T12" fmla="*/ 33 w 164"/>
                  <a:gd name="T13" fmla="*/ 161 h 166"/>
                  <a:gd name="T14" fmla="*/ 20 w 164"/>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66">
                    <a:moveTo>
                      <a:pt x="20" y="166"/>
                    </a:moveTo>
                    <a:cubicBezTo>
                      <a:pt x="15" y="166"/>
                      <a:pt x="11" y="164"/>
                      <a:pt x="7" y="161"/>
                    </a:cubicBezTo>
                    <a:cubicBezTo>
                      <a:pt x="0" y="154"/>
                      <a:pt x="0" y="143"/>
                      <a:pt x="7" y="135"/>
                    </a:cubicBezTo>
                    <a:cubicBezTo>
                      <a:pt x="131" y="7"/>
                      <a:pt x="131" y="7"/>
                      <a:pt x="131" y="7"/>
                    </a:cubicBezTo>
                    <a:cubicBezTo>
                      <a:pt x="138" y="0"/>
                      <a:pt x="149" y="0"/>
                      <a:pt x="157" y="7"/>
                    </a:cubicBezTo>
                    <a:cubicBezTo>
                      <a:pt x="164" y="14"/>
                      <a:pt x="164" y="25"/>
                      <a:pt x="157" y="33"/>
                    </a:cubicBezTo>
                    <a:cubicBezTo>
                      <a:pt x="33" y="161"/>
                      <a:pt x="33" y="161"/>
                      <a:pt x="33" y="161"/>
                    </a:cubicBezTo>
                    <a:cubicBezTo>
                      <a:pt x="29" y="164"/>
                      <a:pt x="25" y="166"/>
                      <a:pt x="20" y="1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0" name="Freeform 58"/>
              <p:cNvSpPr>
                <a:spLocks/>
              </p:cNvSpPr>
              <p:nvPr/>
            </p:nvSpPr>
            <p:spPr bwMode="auto">
              <a:xfrm>
                <a:off x="10244138" y="5537200"/>
                <a:ext cx="1150937" cy="1069975"/>
              </a:xfrm>
              <a:custGeom>
                <a:avLst/>
                <a:gdLst>
                  <a:gd name="T0" fmla="*/ 20 w 380"/>
                  <a:gd name="T1" fmla="*/ 352 h 352"/>
                  <a:gd name="T2" fmla="*/ 7 w 380"/>
                  <a:gd name="T3" fmla="*/ 346 h 352"/>
                  <a:gd name="T4" fmla="*/ 8 w 380"/>
                  <a:gd name="T5" fmla="*/ 321 h 352"/>
                  <a:gd name="T6" fmla="*/ 348 w 380"/>
                  <a:gd name="T7" fmla="*/ 7 h 352"/>
                  <a:gd name="T8" fmla="*/ 373 w 380"/>
                  <a:gd name="T9" fmla="*/ 8 h 352"/>
                  <a:gd name="T10" fmla="*/ 372 w 380"/>
                  <a:gd name="T11" fmla="*/ 33 h 352"/>
                  <a:gd name="T12" fmla="*/ 32 w 380"/>
                  <a:gd name="T13" fmla="*/ 347 h 352"/>
                  <a:gd name="T14" fmla="*/ 20 w 380"/>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52">
                    <a:moveTo>
                      <a:pt x="20" y="352"/>
                    </a:moveTo>
                    <a:cubicBezTo>
                      <a:pt x="15" y="352"/>
                      <a:pt x="10" y="350"/>
                      <a:pt x="7" y="346"/>
                    </a:cubicBezTo>
                    <a:cubicBezTo>
                      <a:pt x="0" y="339"/>
                      <a:pt x="0" y="328"/>
                      <a:pt x="8" y="321"/>
                    </a:cubicBezTo>
                    <a:cubicBezTo>
                      <a:pt x="348" y="7"/>
                      <a:pt x="348" y="7"/>
                      <a:pt x="348" y="7"/>
                    </a:cubicBezTo>
                    <a:cubicBezTo>
                      <a:pt x="355" y="0"/>
                      <a:pt x="366" y="0"/>
                      <a:pt x="373" y="8"/>
                    </a:cubicBezTo>
                    <a:cubicBezTo>
                      <a:pt x="380" y="15"/>
                      <a:pt x="380" y="26"/>
                      <a:pt x="372" y="33"/>
                    </a:cubicBezTo>
                    <a:cubicBezTo>
                      <a:pt x="32" y="347"/>
                      <a:pt x="32" y="347"/>
                      <a:pt x="32" y="347"/>
                    </a:cubicBezTo>
                    <a:cubicBezTo>
                      <a:pt x="29" y="350"/>
                      <a:pt x="24" y="352"/>
                      <a:pt x="20" y="3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1" name="Freeform 59"/>
              <p:cNvSpPr>
                <a:spLocks/>
              </p:cNvSpPr>
              <p:nvPr/>
            </p:nvSpPr>
            <p:spPr bwMode="auto">
              <a:xfrm>
                <a:off x="10668000" y="5634038"/>
                <a:ext cx="830262" cy="2152650"/>
              </a:xfrm>
              <a:custGeom>
                <a:avLst/>
                <a:gdLst>
                  <a:gd name="T0" fmla="*/ 20 w 274"/>
                  <a:gd name="T1" fmla="*/ 708 h 708"/>
                  <a:gd name="T2" fmla="*/ 14 w 274"/>
                  <a:gd name="T3" fmla="*/ 707 h 708"/>
                  <a:gd name="T4" fmla="*/ 3 w 274"/>
                  <a:gd name="T5" fmla="*/ 684 h 708"/>
                  <a:gd name="T6" fmla="*/ 237 w 274"/>
                  <a:gd name="T7" fmla="*/ 14 h 708"/>
                  <a:gd name="T8" fmla="*/ 260 w 274"/>
                  <a:gd name="T9" fmla="*/ 3 h 708"/>
                  <a:gd name="T10" fmla="*/ 271 w 274"/>
                  <a:gd name="T11" fmla="*/ 26 h 708"/>
                  <a:gd name="T12" fmla="*/ 37 w 274"/>
                  <a:gd name="T13" fmla="*/ 696 h 708"/>
                  <a:gd name="T14" fmla="*/ 20 w 274"/>
                  <a:gd name="T15" fmla="*/ 70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08">
                    <a:moveTo>
                      <a:pt x="20" y="708"/>
                    </a:moveTo>
                    <a:cubicBezTo>
                      <a:pt x="18" y="708"/>
                      <a:pt x="16" y="708"/>
                      <a:pt x="14" y="707"/>
                    </a:cubicBezTo>
                    <a:cubicBezTo>
                      <a:pt x="5" y="704"/>
                      <a:pt x="0" y="693"/>
                      <a:pt x="3" y="684"/>
                    </a:cubicBezTo>
                    <a:cubicBezTo>
                      <a:pt x="237" y="14"/>
                      <a:pt x="237" y="14"/>
                      <a:pt x="237" y="14"/>
                    </a:cubicBezTo>
                    <a:cubicBezTo>
                      <a:pt x="240" y="5"/>
                      <a:pt x="251" y="0"/>
                      <a:pt x="260" y="3"/>
                    </a:cubicBezTo>
                    <a:cubicBezTo>
                      <a:pt x="269" y="6"/>
                      <a:pt x="274" y="17"/>
                      <a:pt x="271" y="26"/>
                    </a:cubicBezTo>
                    <a:cubicBezTo>
                      <a:pt x="37" y="696"/>
                      <a:pt x="37" y="696"/>
                      <a:pt x="37" y="696"/>
                    </a:cubicBezTo>
                    <a:cubicBezTo>
                      <a:pt x="34" y="703"/>
                      <a:pt x="27" y="708"/>
                      <a:pt x="20" y="7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2" name="Freeform 60"/>
              <p:cNvSpPr>
                <a:spLocks/>
              </p:cNvSpPr>
              <p:nvPr/>
            </p:nvSpPr>
            <p:spPr bwMode="auto">
              <a:xfrm>
                <a:off x="10790238" y="7172325"/>
                <a:ext cx="854075" cy="681038"/>
              </a:xfrm>
              <a:custGeom>
                <a:avLst/>
                <a:gdLst>
                  <a:gd name="T0" fmla="*/ 20 w 282"/>
                  <a:gd name="T1" fmla="*/ 224 h 224"/>
                  <a:gd name="T2" fmla="*/ 6 w 282"/>
                  <a:gd name="T3" fmla="*/ 217 h 224"/>
                  <a:gd name="T4" fmla="*/ 9 w 282"/>
                  <a:gd name="T5" fmla="*/ 192 h 224"/>
                  <a:gd name="T6" fmla="*/ 251 w 282"/>
                  <a:gd name="T7" fmla="*/ 6 h 224"/>
                  <a:gd name="T8" fmla="*/ 276 w 282"/>
                  <a:gd name="T9" fmla="*/ 9 h 224"/>
                  <a:gd name="T10" fmla="*/ 273 w 282"/>
                  <a:gd name="T11" fmla="*/ 34 h 224"/>
                  <a:gd name="T12" fmla="*/ 31 w 282"/>
                  <a:gd name="T13" fmla="*/ 220 h 224"/>
                  <a:gd name="T14" fmla="*/ 20 w 282"/>
                  <a:gd name="T15" fmla="*/ 2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224">
                    <a:moveTo>
                      <a:pt x="20" y="224"/>
                    </a:moveTo>
                    <a:cubicBezTo>
                      <a:pt x="15" y="224"/>
                      <a:pt x="9" y="222"/>
                      <a:pt x="6" y="217"/>
                    </a:cubicBezTo>
                    <a:cubicBezTo>
                      <a:pt x="0" y="209"/>
                      <a:pt x="1" y="198"/>
                      <a:pt x="9" y="192"/>
                    </a:cubicBezTo>
                    <a:cubicBezTo>
                      <a:pt x="251" y="6"/>
                      <a:pt x="251" y="6"/>
                      <a:pt x="251" y="6"/>
                    </a:cubicBezTo>
                    <a:cubicBezTo>
                      <a:pt x="259" y="0"/>
                      <a:pt x="270" y="1"/>
                      <a:pt x="276" y="9"/>
                    </a:cubicBezTo>
                    <a:cubicBezTo>
                      <a:pt x="282" y="17"/>
                      <a:pt x="281" y="28"/>
                      <a:pt x="273" y="34"/>
                    </a:cubicBezTo>
                    <a:cubicBezTo>
                      <a:pt x="31" y="220"/>
                      <a:pt x="31" y="220"/>
                      <a:pt x="31" y="220"/>
                    </a:cubicBezTo>
                    <a:cubicBezTo>
                      <a:pt x="28" y="223"/>
                      <a:pt x="24" y="224"/>
                      <a:pt x="20" y="2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3" name="Freeform 61"/>
              <p:cNvSpPr>
                <a:spLocks/>
              </p:cNvSpPr>
              <p:nvPr/>
            </p:nvSpPr>
            <p:spPr bwMode="auto">
              <a:xfrm>
                <a:off x="10450513" y="6011863"/>
                <a:ext cx="1211262" cy="1081088"/>
              </a:xfrm>
              <a:custGeom>
                <a:avLst/>
                <a:gdLst>
                  <a:gd name="T0" fmla="*/ 380 w 400"/>
                  <a:gd name="T1" fmla="*/ 356 h 356"/>
                  <a:gd name="T2" fmla="*/ 368 w 400"/>
                  <a:gd name="T3" fmla="*/ 351 h 356"/>
                  <a:gd name="T4" fmla="*/ 8 w 400"/>
                  <a:gd name="T5" fmla="*/ 33 h 356"/>
                  <a:gd name="T6" fmla="*/ 7 w 400"/>
                  <a:gd name="T7" fmla="*/ 8 h 356"/>
                  <a:gd name="T8" fmla="*/ 32 w 400"/>
                  <a:gd name="T9" fmla="*/ 7 h 356"/>
                  <a:gd name="T10" fmla="*/ 392 w 400"/>
                  <a:gd name="T11" fmla="*/ 325 h 356"/>
                  <a:gd name="T12" fmla="*/ 393 w 400"/>
                  <a:gd name="T13" fmla="*/ 350 h 356"/>
                  <a:gd name="T14" fmla="*/ 380 w 400"/>
                  <a:gd name="T15" fmla="*/ 356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356">
                    <a:moveTo>
                      <a:pt x="380" y="356"/>
                    </a:moveTo>
                    <a:cubicBezTo>
                      <a:pt x="376" y="356"/>
                      <a:pt x="372" y="355"/>
                      <a:pt x="368" y="351"/>
                    </a:cubicBezTo>
                    <a:cubicBezTo>
                      <a:pt x="8" y="33"/>
                      <a:pt x="8" y="33"/>
                      <a:pt x="8" y="33"/>
                    </a:cubicBezTo>
                    <a:cubicBezTo>
                      <a:pt x="1" y="27"/>
                      <a:pt x="0" y="16"/>
                      <a:pt x="7" y="8"/>
                    </a:cubicBezTo>
                    <a:cubicBezTo>
                      <a:pt x="13" y="1"/>
                      <a:pt x="24" y="0"/>
                      <a:pt x="32" y="7"/>
                    </a:cubicBezTo>
                    <a:cubicBezTo>
                      <a:pt x="392" y="325"/>
                      <a:pt x="392" y="325"/>
                      <a:pt x="392" y="325"/>
                    </a:cubicBezTo>
                    <a:cubicBezTo>
                      <a:pt x="399" y="331"/>
                      <a:pt x="400" y="342"/>
                      <a:pt x="393" y="350"/>
                    </a:cubicBezTo>
                    <a:cubicBezTo>
                      <a:pt x="390" y="354"/>
                      <a:pt x="385" y="356"/>
                      <a:pt x="380" y="3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4" name="Freeform 62"/>
              <p:cNvSpPr>
                <a:spLocks/>
              </p:cNvSpPr>
              <p:nvPr/>
            </p:nvSpPr>
            <p:spPr bwMode="auto">
              <a:xfrm>
                <a:off x="10387013" y="6919913"/>
                <a:ext cx="1254125" cy="265113"/>
              </a:xfrm>
              <a:custGeom>
                <a:avLst/>
                <a:gdLst>
                  <a:gd name="T0" fmla="*/ 395 w 414"/>
                  <a:gd name="T1" fmla="*/ 87 h 87"/>
                  <a:gd name="T2" fmla="*/ 393 w 414"/>
                  <a:gd name="T3" fmla="*/ 87 h 87"/>
                  <a:gd name="T4" fmla="*/ 17 w 414"/>
                  <a:gd name="T5" fmla="*/ 37 h 87"/>
                  <a:gd name="T6" fmla="*/ 1 w 414"/>
                  <a:gd name="T7" fmla="*/ 17 h 87"/>
                  <a:gd name="T8" fmla="*/ 21 w 414"/>
                  <a:gd name="T9" fmla="*/ 1 h 87"/>
                  <a:gd name="T10" fmla="*/ 397 w 414"/>
                  <a:gd name="T11" fmla="*/ 51 h 87"/>
                  <a:gd name="T12" fmla="*/ 413 w 414"/>
                  <a:gd name="T13" fmla="*/ 71 h 87"/>
                  <a:gd name="T14" fmla="*/ 395 w 414"/>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87">
                    <a:moveTo>
                      <a:pt x="395" y="87"/>
                    </a:moveTo>
                    <a:cubicBezTo>
                      <a:pt x="394" y="87"/>
                      <a:pt x="393" y="87"/>
                      <a:pt x="393" y="87"/>
                    </a:cubicBezTo>
                    <a:cubicBezTo>
                      <a:pt x="17" y="37"/>
                      <a:pt x="17" y="37"/>
                      <a:pt x="17" y="37"/>
                    </a:cubicBezTo>
                    <a:cubicBezTo>
                      <a:pt x="7" y="36"/>
                      <a:pt x="0" y="26"/>
                      <a:pt x="1" y="17"/>
                    </a:cubicBezTo>
                    <a:cubicBezTo>
                      <a:pt x="2" y="7"/>
                      <a:pt x="12" y="0"/>
                      <a:pt x="21" y="1"/>
                    </a:cubicBezTo>
                    <a:cubicBezTo>
                      <a:pt x="397" y="51"/>
                      <a:pt x="397" y="51"/>
                      <a:pt x="397" y="51"/>
                    </a:cubicBezTo>
                    <a:cubicBezTo>
                      <a:pt x="407" y="52"/>
                      <a:pt x="414" y="62"/>
                      <a:pt x="413" y="71"/>
                    </a:cubicBezTo>
                    <a:cubicBezTo>
                      <a:pt x="412" y="80"/>
                      <a:pt x="404" y="87"/>
                      <a:pt x="395"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5" name="Freeform 63"/>
              <p:cNvSpPr>
                <a:spLocks/>
              </p:cNvSpPr>
              <p:nvPr/>
            </p:nvSpPr>
            <p:spPr bwMode="auto">
              <a:xfrm>
                <a:off x="8497888" y="5826125"/>
                <a:ext cx="1258887" cy="860425"/>
              </a:xfrm>
              <a:custGeom>
                <a:avLst/>
                <a:gdLst>
                  <a:gd name="T0" fmla="*/ 395 w 416"/>
                  <a:gd name="T1" fmla="*/ 283 h 283"/>
                  <a:gd name="T2" fmla="*/ 385 w 416"/>
                  <a:gd name="T3" fmla="*/ 280 h 283"/>
                  <a:gd name="T4" fmla="*/ 11 w 416"/>
                  <a:gd name="T5" fmla="*/ 36 h 283"/>
                  <a:gd name="T6" fmla="*/ 6 w 416"/>
                  <a:gd name="T7" fmla="*/ 11 h 283"/>
                  <a:gd name="T8" fmla="*/ 31 w 416"/>
                  <a:gd name="T9" fmla="*/ 6 h 283"/>
                  <a:gd name="T10" fmla="*/ 405 w 416"/>
                  <a:gd name="T11" fmla="*/ 250 h 283"/>
                  <a:gd name="T12" fmla="*/ 410 w 416"/>
                  <a:gd name="T13" fmla="*/ 275 h 283"/>
                  <a:gd name="T14" fmla="*/ 395 w 416"/>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283">
                    <a:moveTo>
                      <a:pt x="395" y="283"/>
                    </a:moveTo>
                    <a:cubicBezTo>
                      <a:pt x="392" y="283"/>
                      <a:pt x="388" y="282"/>
                      <a:pt x="385" y="280"/>
                    </a:cubicBezTo>
                    <a:cubicBezTo>
                      <a:pt x="11" y="36"/>
                      <a:pt x="11" y="36"/>
                      <a:pt x="11" y="36"/>
                    </a:cubicBezTo>
                    <a:cubicBezTo>
                      <a:pt x="3" y="31"/>
                      <a:pt x="0" y="19"/>
                      <a:pt x="6" y="11"/>
                    </a:cubicBezTo>
                    <a:cubicBezTo>
                      <a:pt x="11" y="3"/>
                      <a:pt x="23" y="0"/>
                      <a:pt x="31" y="6"/>
                    </a:cubicBezTo>
                    <a:cubicBezTo>
                      <a:pt x="405" y="250"/>
                      <a:pt x="405" y="250"/>
                      <a:pt x="405" y="250"/>
                    </a:cubicBezTo>
                    <a:cubicBezTo>
                      <a:pt x="413" y="255"/>
                      <a:pt x="416" y="267"/>
                      <a:pt x="410" y="275"/>
                    </a:cubicBezTo>
                    <a:cubicBezTo>
                      <a:pt x="407" y="280"/>
                      <a:pt x="401" y="283"/>
                      <a:pt x="395" y="2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6" name="Freeform 64"/>
              <p:cNvSpPr>
                <a:spLocks/>
              </p:cNvSpPr>
              <p:nvPr/>
            </p:nvSpPr>
            <p:spPr bwMode="auto">
              <a:xfrm>
                <a:off x="9853613" y="5260975"/>
                <a:ext cx="182562" cy="1260475"/>
              </a:xfrm>
              <a:custGeom>
                <a:avLst/>
                <a:gdLst>
                  <a:gd name="T0" fmla="*/ 41 w 60"/>
                  <a:gd name="T1" fmla="*/ 415 h 415"/>
                  <a:gd name="T2" fmla="*/ 23 w 60"/>
                  <a:gd name="T3" fmla="*/ 398 h 415"/>
                  <a:gd name="T4" fmla="*/ 1 w 60"/>
                  <a:gd name="T5" fmla="*/ 20 h 415"/>
                  <a:gd name="T6" fmla="*/ 18 w 60"/>
                  <a:gd name="T7" fmla="*/ 1 h 415"/>
                  <a:gd name="T8" fmla="*/ 37 w 60"/>
                  <a:gd name="T9" fmla="*/ 18 h 415"/>
                  <a:gd name="T10" fmla="*/ 59 w 60"/>
                  <a:gd name="T11" fmla="*/ 396 h 415"/>
                  <a:gd name="T12" fmla="*/ 42 w 60"/>
                  <a:gd name="T13" fmla="*/ 415 h 415"/>
                  <a:gd name="T14" fmla="*/ 41 w 60"/>
                  <a:gd name="T15" fmla="*/ 415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15">
                    <a:moveTo>
                      <a:pt x="41" y="415"/>
                    </a:moveTo>
                    <a:cubicBezTo>
                      <a:pt x="32" y="415"/>
                      <a:pt x="24" y="408"/>
                      <a:pt x="23" y="398"/>
                    </a:cubicBezTo>
                    <a:cubicBezTo>
                      <a:pt x="1" y="20"/>
                      <a:pt x="1" y="20"/>
                      <a:pt x="1" y="20"/>
                    </a:cubicBezTo>
                    <a:cubicBezTo>
                      <a:pt x="0" y="10"/>
                      <a:pt x="8" y="2"/>
                      <a:pt x="18" y="1"/>
                    </a:cubicBezTo>
                    <a:cubicBezTo>
                      <a:pt x="28" y="0"/>
                      <a:pt x="36" y="8"/>
                      <a:pt x="37" y="18"/>
                    </a:cubicBezTo>
                    <a:cubicBezTo>
                      <a:pt x="59" y="396"/>
                      <a:pt x="59" y="396"/>
                      <a:pt x="59" y="396"/>
                    </a:cubicBezTo>
                    <a:cubicBezTo>
                      <a:pt x="60" y="406"/>
                      <a:pt x="52" y="414"/>
                      <a:pt x="42" y="415"/>
                    </a:cubicBezTo>
                    <a:cubicBezTo>
                      <a:pt x="42" y="415"/>
                      <a:pt x="41" y="415"/>
                      <a:pt x="41" y="4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7" name="Freeform 65"/>
              <p:cNvSpPr>
                <a:spLocks/>
              </p:cNvSpPr>
              <p:nvPr/>
            </p:nvSpPr>
            <p:spPr bwMode="auto">
              <a:xfrm>
                <a:off x="10166350" y="6096000"/>
                <a:ext cx="150812" cy="352425"/>
              </a:xfrm>
              <a:custGeom>
                <a:avLst/>
                <a:gdLst>
                  <a:gd name="T0" fmla="*/ 95 w 95"/>
                  <a:gd name="T1" fmla="*/ 0 h 222"/>
                  <a:gd name="T2" fmla="*/ 0 w 95"/>
                  <a:gd name="T3" fmla="*/ 222 h 222"/>
                  <a:gd name="T4" fmla="*/ 95 w 95"/>
                  <a:gd name="T5" fmla="*/ 0 h 222"/>
                </a:gdLst>
                <a:ahLst/>
                <a:cxnLst>
                  <a:cxn ang="0">
                    <a:pos x="T0" y="T1"/>
                  </a:cxn>
                  <a:cxn ang="0">
                    <a:pos x="T2" y="T3"/>
                  </a:cxn>
                  <a:cxn ang="0">
                    <a:pos x="T4" y="T5"/>
                  </a:cxn>
                </a:cxnLst>
                <a:rect l="0" t="0" r="r" b="b"/>
                <a:pathLst>
                  <a:path w="95" h="222">
                    <a:moveTo>
                      <a:pt x="95" y="0"/>
                    </a:moveTo>
                    <a:lnTo>
                      <a:pt x="0" y="222"/>
                    </a:lnTo>
                    <a:lnTo>
                      <a:pt x="9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8" name="Line 66"/>
              <p:cNvSpPr>
                <a:spLocks noChangeShapeType="1"/>
              </p:cNvSpPr>
              <p:nvPr/>
            </p:nvSpPr>
            <p:spPr bwMode="auto">
              <a:xfrm flipH="1">
                <a:off x="10166350" y="6096000"/>
                <a:ext cx="150812" cy="352425"/>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sp>
            <p:nvSpPr>
              <p:cNvPr id="59" name="Freeform 67"/>
              <p:cNvSpPr>
                <a:spLocks/>
              </p:cNvSpPr>
              <p:nvPr/>
            </p:nvSpPr>
            <p:spPr bwMode="auto">
              <a:xfrm>
                <a:off x="10113963" y="6075363"/>
                <a:ext cx="255587" cy="395288"/>
              </a:xfrm>
              <a:custGeom>
                <a:avLst/>
                <a:gdLst>
                  <a:gd name="T0" fmla="*/ 65 w 161"/>
                  <a:gd name="T1" fmla="*/ 249 h 249"/>
                  <a:gd name="T2" fmla="*/ 0 w 161"/>
                  <a:gd name="T3" fmla="*/ 222 h 249"/>
                  <a:gd name="T4" fmla="*/ 96 w 161"/>
                  <a:gd name="T5" fmla="*/ 0 h 249"/>
                  <a:gd name="T6" fmla="*/ 161 w 161"/>
                  <a:gd name="T7" fmla="*/ 27 h 249"/>
                  <a:gd name="T8" fmla="*/ 65 w 161"/>
                  <a:gd name="T9" fmla="*/ 249 h 249"/>
                </a:gdLst>
                <a:ahLst/>
                <a:cxnLst>
                  <a:cxn ang="0">
                    <a:pos x="T0" y="T1"/>
                  </a:cxn>
                  <a:cxn ang="0">
                    <a:pos x="T2" y="T3"/>
                  </a:cxn>
                  <a:cxn ang="0">
                    <a:pos x="T4" y="T5"/>
                  </a:cxn>
                  <a:cxn ang="0">
                    <a:pos x="T6" y="T7"/>
                  </a:cxn>
                  <a:cxn ang="0">
                    <a:pos x="T8" y="T9"/>
                  </a:cxn>
                </a:cxnLst>
                <a:rect l="0" t="0" r="r" b="b"/>
                <a:pathLst>
                  <a:path w="161" h="249">
                    <a:moveTo>
                      <a:pt x="65" y="249"/>
                    </a:moveTo>
                    <a:lnTo>
                      <a:pt x="0" y="222"/>
                    </a:lnTo>
                    <a:lnTo>
                      <a:pt x="96" y="0"/>
                    </a:lnTo>
                    <a:lnTo>
                      <a:pt x="161" y="27"/>
                    </a:lnTo>
                    <a:lnTo>
                      <a:pt x="65" y="2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grpSp>
      </p:grpSp>
      <p:grpSp>
        <p:nvGrpSpPr>
          <p:cNvPr id="323" name="Group 322"/>
          <p:cNvGrpSpPr/>
          <p:nvPr/>
        </p:nvGrpSpPr>
        <p:grpSpPr>
          <a:xfrm>
            <a:off x="1977136" y="1475530"/>
            <a:ext cx="1097280" cy="1644340"/>
            <a:chOff x="2656321" y="1447811"/>
            <a:chExt cx="1016949" cy="1644340"/>
          </a:xfrm>
        </p:grpSpPr>
        <p:sp>
          <p:nvSpPr>
            <p:cNvPr id="62" name="Rectangle 61"/>
            <p:cNvSpPr/>
            <p:nvPr/>
          </p:nvSpPr>
          <p:spPr>
            <a:xfrm>
              <a:off x="2656321" y="1447811"/>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Connection</a:t>
              </a:r>
            </a:p>
            <a:p>
              <a:pPr algn="ctr" defTabSz="914377">
                <a:defRPr/>
              </a:pPr>
              <a:r>
                <a:rPr lang="en-US" sz="1200" dirty="0">
                  <a:solidFill>
                    <a:srgbClr val="676767"/>
                  </a:solidFill>
                  <a:latin typeface="CiscoSans Thin" panose="020B0203020201020303" pitchFamily="34" charset="0"/>
                </a:rPr>
                <a:t>Control</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63" name="Rectangle 62"/>
            <p:cNvSpPr/>
            <p:nvPr/>
          </p:nvSpPr>
          <p:spPr>
            <a:xfrm>
              <a:off x="2656321" y="2476854"/>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Throttling, DHAP, SPF, DKIM, DMARC</a:t>
              </a:r>
            </a:p>
          </p:txBody>
        </p:sp>
      </p:grpSp>
      <p:sp>
        <p:nvSpPr>
          <p:cNvPr id="89" name="Rectangle 88"/>
          <p:cNvSpPr/>
          <p:nvPr/>
        </p:nvSpPr>
        <p:spPr>
          <a:xfrm>
            <a:off x="3192937" y="1475530"/>
            <a:ext cx="1097280"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CASE</a:t>
            </a:r>
          </a:p>
          <a:p>
            <a:pPr algn="ctr" defTabSz="914377">
              <a:defRPr/>
            </a:pPr>
            <a:r>
              <a:rPr lang="en-US" sz="1200" dirty="0">
                <a:solidFill>
                  <a:srgbClr val="676767"/>
                </a:solidFill>
                <a:latin typeface="CiscoSans Thin" panose="020B0203020201020303" pitchFamily="34" charset="0"/>
              </a:rPr>
              <a:t>(AS,GM,OF)</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90" name="Rectangle 89"/>
          <p:cNvSpPr/>
          <p:nvPr/>
        </p:nvSpPr>
        <p:spPr>
          <a:xfrm>
            <a:off x="3192937" y="2504573"/>
            <a:ext cx="1097280"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Multi-Verdict scanning</a:t>
            </a:r>
          </a:p>
        </p:txBody>
      </p:sp>
      <p:grpSp>
        <p:nvGrpSpPr>
          <p:cNvPr id="321" name="Group 320"/>
          <p:cNvGrpSpPr/>
          <p:nvPr/>
        </p:nvGrpSpPr>
        <p:grpSpPr>
          <a:xfrm>
            <a:off x="5624540" y="1475530"/>
            <a:ext cx="1097281" cy="1644340"/>
            <a:chOff x="5027801" y="1454929"/>
            <a:chExt cx="1016950" cy="1644340"/>
          </a:xfrm>
        </p:grpSpPr>
        <p:sp>
          <p:nvSpPr>
            <p:cNvPr id="119" name="Rectangle 118"/>
            <p:cNvSpPr/>
            <p:nvPr/>
          </p:nvSpPr>
          <p:spPr>
            <a:xfrm>
              <a:off x="5027802" y="1454929"/>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File Reputation</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120" name="Rectangle 119"/>
            <p:cNvSpPr/>
            <p:nvPr/>
          </p:nvSpPr>
          <p:spPr>
            <a:xfrm>
              <a:off x="5027801" y="2483972"/>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SHA based file blocking</a:t>
              </a:r>
            </a:p>
          </p:txBody>
        </p:sp>
      </p:grpSp>
      <p:sp>
        <p:nvSpPr>
          <p:cNvPr id="123" name="Rectangle 122"/>
          <p:cNvSpPr/>
          <p:nvPr/>
        </p:nvSpPr>
        <p:spPr>
          <a:xfrm>
            <a:off x="6840340" y="1475530"/>
            <a:ext cx="1097280"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File Analysis  </a:t>
            </a:r>
            <a:r>
              <a:rPr lang="en-US" sz="1000" dirty="0">
                <a:solidFill>
                  <a:srgbClr val="676767"/>
                </a:solidFill>
                <a:latin typeface="CiscoSans Thin" panose="020B0203020201020303" pitchFamily="34" charset="0"/>
              </a:rPr>
              <a:t>&amp; Retrospection</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124" name="Rectangle 123"/>
          <p:cNvSpPr/>
          <p:nvPr/>
        </p:nvSpPr>
        <p:spPr>
          <a:xfrm>
            <a:off x="6840345" y="2504573"/>
            <a:ext cx="1097281"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Over 300 Behavioral Indicators</a:t>
            </a:r>
          </a:p>
        </p:txBody>
      </p:sp>
      <p:grpSp>
        <p:nvGrpSpPr>
          <p:cNvPr id="60" name="Group 59"/>
          <p:cNvGrpSpPr/>
          <p:nvPr/>
        </p:nvGrpSpPr>
        <p:grpSpPr>
          <a:xfrm>
            <a:off x="8056147" y="1475530"/>
            <a:ext cx="1105819" cy="1644340"/>
            <a:chOff x="7412122" y="1454929"/>
            <a:chExt cx="1024862" cy="1644340"/>
          </a:xfrm>
        </p:grpSpPr>
        <p:sp>
          <p:nvSpPr>
            <p:cNvPr id="150" name="Rectangle 149"/>
            <p:cNvSpPr/>
            <p:nvPr/>
          </p:nvSpPr>
          <p:spPr>
            <a:xfrm>
              <a:off x="7420036" y="1454929"/>
              <a:ext cx="1016948"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Graymail Detection</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151" name="Rectangle 150"/>
            <p:cNvSpPr/>
            <p:nvPr/>
          </p:nvSpPr>
          <p:spPr>
            <a:xfrm>
              <a:off x="7412122" y="2483972"/>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Control marketing, social and bulk</a:t>
              </a:r>
            </a:p>
          </p:txBody>
        </p:sp>
      </p:grpSp>
      <p:sp>
        <p:nvSpPr>
          <p:cNvPr id="152" name="Rectangle 151"/>
          <p:cNvSpPr/>
          <p:nvPr/>
        </p:nvSpPr>
        <p:spPr>
          <a:xfrm>
            <a:off x="9280487" y="1475530"/>
            <a:ext cx="1097280"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Content Filtering</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153" name="Rectangle 152"/>
          <p:cNvSpPr/>
          <p:nvPr/>
        </p:nvSpPr>
        <p:spPr>
          <a:xfrm>
            <a:off x="9280487" y="2504573"/>
            <a:ext cx="1097280"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Business and Security Rules</a:t>
            </a:r>
          </a:p>
        </p:txBody>
      </p:sp>
      <p:grpSp>
        <p:nvGrpSpPr>
          <p:cNvPr id="33" name="Group 32"/>
          <p:cNvGrpSpPr/>
          <p:nvPr/>
        </p:nvGrpSpPr>
        <p:grpSpPr>
          <a:xfrm>
            <a:off x="10496287" y="1475530"/>
            <a:ext cx="1097280" cy="1644340"/>
            <a:chOff x="9783602" y="1462047"/>
            <a:chExt cx="1016949" cy="1644340"/>
          </a:xfrm>
        </p:grpSpPr>
        <p:sp>
          <p:nvSpPr>
            <p:cNvPr id="179" name="Rectangle 178"/>
            <p:cNvSpPr/>
            <p:nvPr/>
          </p:nvSpPr>
          <p:spPr>
            <a:xfrm>
              <a:off x="9783602" y="1462047"/>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Outbreak Filtering</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180" name="Rectangle 179"/>
            <p:cNvSpPr/>
            <p:nvPr/>
          </p:nvSpPr>
          <p:spPr>
            <a:xfrm>
              <a:off x="9783602" y="2491090"/>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9-12 </a:t>
              </a:r>
              <a:r>
                <a:rPr lang="en-US" sz="1051" dirty="0" err="1">
                  <a:solidFill>
                    <a:srgbClr val="FFFFFF"/>
                  </a:solidFill>
                  <a:latin typeface="CiscoSans Thin" panose="020B0203020201020303" pitchFamily="34" charset="0"/>
                </a:rPr>
                <a:t>hr</a:t>
              </a:r>
              <a:r>
                <a:rPr lang="en-US" sz="1051" dirty="0">
                  <a:solidFill>
                    <a:srgbClr val="FFFFFF"/>
                  </a:solidFill>
                  <a:latin typeface="CiscoSans Thin" panose="020B0203020201020303" pitchFamily="34" charset="0"/>
                </a:rPr>
                <a:t> lead time on Outbreaks</a:t>
              </a:r>
            </a:p>
          </p:txBody>
        </p:sp>
      </p:grpSp>
      <p:sp>
        <p:nvSpPr>
          <p:cNvPr id="327" name="Rectangle 326"/>
          <p:cNvSpPr/>
          <p:nvPr/>
        </p:nvSpPr>
        <p:spPr>
          <a:xfrm>
            <a:off x="761335" y="3207007"/>
            <a:ext cx="2331720" cy="182880"/>
          </a:xfrm>
          <a:prstGeom prst="rect">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Connection Filters</a:t>
            </a:r>
          </a:p>
        </p:txBody>
      </p:sp>
      <p:sp>
        <p:nvSpPr>
          <p:cNvPr id="189" name="Rectangle 188"/>
          <p:cNvSpPr/>
          <p:nvPr/>
        </p:nvSpPr>
        <p:spPr>
          <a:xfrm>
            <a:off x="3192937" y="3207007"/>
            <a:ext cx="1097281" cy="18288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Spam Filter</a:t>
            </a:r>
          </a:p>
        </p:txBody>
      </p:sp>
      <p:sp>
        <p:nvSpPr>
          <p:cNvPr id="191" name="Rectangle 190"/>
          <p:cNvSpPr/>
          <p:nvPr/>
        </p:nvSpPr>
        <p:spPr>
          <a:xfrm>
            <a:off x="4407157" y="3207007"/>
            <a:ext cx="3530465" cy="1828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Anti-Malware Defense</a:t>
            </a:r>
          </a:p>
        </p:txBody>
      </p:sp>
      <p:grpSp>
        <p:nvGrpSpPr>
          <p:cNvPr id="192" name="Group 191"/>
          <p:cNvGrpSpPr/>
          <p:nvPr/>
        </p:nvGrpSpPr>
        <p:grpSpPr>
          <a:xfrm>
            <a:off x="4408739" y="1475530"/>
            <a:ext cx="1097280" cy="1644340"/>
            <a:chOff x="5027801" y="1454929"/>
            <a:chExt cx="1016949" cy="1644340"/>
          </a:xfrm>
        </p:grpSpPr>
        <p:sp>
          <p:nvSpPr>
            <p:cNvPr id="193" name="Rectangle 192"/>
            <p:cNvSpPr/>
            <p:nvPr/>
          </p:nvSpPr>
          <p:spPr>
            <a:xfrm>
              <a:off x="5027801" y="1454929"/>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Anti-Virus</a:t>
              </a:r>
            </a:p>
            <a:p>
              <a:pPr algn="ctr" defTabSz="914377">
                <a:defRPr/>
              </a:pPr>
              <a:r>
                <a:rPr lang="en-US" sz="800" dirty="0">
                  <a:solidFill>
                    <a:srgbClr val="676767"/>
                  </a:solidFill>
                  <a:latin typeface="CiscoSans Thin" panose="020B0203020201020303" pitchFamily="34" charset="0"/>
                </a:rPr>
                <a:t>(Sophos, McAfee)</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194" name="Rectangle 193"/>
            <p:cNvSpPr/>
            <p:nvPr/>
          </p:nvSpPr>
          <p:spPr>
            <a:xfrm>
              <a:off x="5027801" y="2483972"/>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Block 100% of known viruses</a:t>
              </a:r>
            </a:p>
          </p:txBody>
        </p:sp>
      </p:grpSp>
      <p:sp>
        <p:nvSpPr>
          <p:cNvPr id="182" name="Rectangle 181"/>
          <p:cNvSpPr/>
          <p:nvPr/>
        </p:nvSpPr>
        <p:spPr>
          <a:xfrm>
            <a:off x="761335" y="3956935"/>
            <a:ext cx="1097280"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CASE</a:t>
            </a:r>
          </a:p>
          <a:p>
            <a:pPr algn="ctr" defTabSz="914377">
              <a:defRPr/>
            </a:pPr>
            <a:r>
              <a:rPr lang="en-US" sz="1200" dirty="0">
                <a:solidFill>
                  <a:srgbClr val="676767"/>
                </a:solidFill>
                <a:latin typeface="CiscoSans Thin" panose="020B0203020201020303" pitchFamily="34" charset="0"/>
              </a:rPr>
              <a:t>(AS,GM,OF)</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183" name="Rectangle 182"/>
          <p:cNvSpPr/>
          <p:nvPr/>
        </p:nvSpPr>
        <p:spPr>
          <a:xfrm>
            <a:off x="761335" y="4985978"/>
            <a:ext cx="1097280"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Outbound Spam Filters</a:t>
            </a:r>
          </a:p>
        </p:txBody>
      </p:sp>
      <p:grpSp>
        <p:nvGrpSpPr>
          <p:cNvPr id="214" name="Group 213"/>
          <p:cNvGrpSpPr/>
          <p:nvPr/>
        </p:nvGrpSpPr>
        <p:grpSpPr>
          <a:xfrm>
            <a:off x="1977136" y="3956935"/>
            <a:ext cx="1097280" cy="1644340"/>
            <a:chOff x="2656321" y="1447811"/>
            <a:chExt cx="1016949" cy="1644340"/>
          </a:xfrm>
        </p:grpSpPr>
        <p:sp>
          <p:nvSpPr>
            <p:cNvPr id="215" name="Rectangle 214"/>
            <p:cNvSpPr/>
            <p:nvPr/>
          </p:nvSpPr>
          <p:spPr>
            <a:xfrm>
              <a:off x="2656321" y="1447811"/>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676767"/>
                  </a:solidFill>
                  <a:latin typeface="CiscoSans Thin" panose="020B0203020201020303" pitchFamily="34" charset="0"/>
                </a:rPr>
                <a:t>Anti-Virus</a:t>
              </a:r>
            </a:p>
            <a:p>
              <a:pPr algn="ctr" defTabSz="914377">
                <a:defRPr/>
              </a:pPr>
              <a:r>
                <a:rPr lang="en-US" sz="800" dirty="0">
                  <a:solidFill>
                    <a:srgbClr val="676767"/>
                  </a:solidFill>
                  <a:latin typeface="CiscoSans Thin" panose="020B0203020201020303" pitchFamily="34" charset="0"/>
                </a:rPr>
                <a:t>(Sophos, McAfee</a:t>
              </a:r>
              <a:r>
                <a:rPr lang="en-US" sz="1000" dirty="0">
                  <a:solidFill>
                    <a:srgbClr val="676767"/>
                  </a:solidFill>
                  <a:latin typeface="CiscoSans Thin" panose="020B0203020201020303" pitchFamily="34" charset="0"/>
                </a:rPr>
                <a:t>)</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216" name="Rectangle 215"/>
            <p:cNvSpPr/>
            <p:nvPr/>
          </p:nvSpPr>
          <p:spPr>
            <a:xfrm>
              <a:off x="2656321" y="2476854"/>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Throttle Senders and Destinations</a:t>
              </a:r>
            </a:p>
          </p:txBody>
        </p:sp>
      </p:grpSp>
      <p:sp>
        <p:nvSpPr>
          <p:cNvPr id="218" name="Rectangle 217"/>
          <p:cNvSpPr/>
          <p:nvPr/>
        </p:nvSpPr>
        <p:spPr>
          <a:xfrm>
            <a:off x="3192939" y="3956935"/>
            <a:ext cx="1097280"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Data Loss Prevention</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219" name="Rectangle 218"/>
          <p:cNvSpPr/>
          <p:nvPr/>
        </p:nvSpPr>
        <p:spPr>
          <a:xfrm>
            <a:off x="3192937" y="4985978"/>
            <a:ext cx="1097280"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Over 140 pre-built filters</a:t>
            </a:r>
          </a:p>
        </p:txBody>
      </p:sp>
      <p:grpSp>
        <p:nvGrpSpPr>
          <p:cNvPr id="245" name="Group 244"/>
          <p:cNvGrpSpPr/>
          <p:nvPr/>
        </p:nvGrpSpPr>
        <p:grpSpPr>
          <a:xfrm>
            <a:off x="4408739" y="3956935"/>
            <a:ext cx="1097280" cy="1644340"/>
            <a:chOff x="5027801" y="1454929"/>
            <a:chExt cx="1016949" cy="1644340"/>
          </a:xfrm>
        </p:grpSpPr>
        <p:sp>
          <p:nvSpPr>
            <p:cNvPr id="246" name="Rectangle 245"/>
            <p:cNvSpPr/>
            <p:nvPr/>
          </p:nvSpPr>
          <p:spPr>
            <a:xfrm>
              <a:off x="5027801" y="1454929"/>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Envelope Encryption</a:t>
              </a:r>
              <a:endParaRPr lang="en-US" sz="8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247" name="Rectangle 246"/>
            <p:cNvSpPr/>
            <p:nvPr/>
          </p:nvSpPr>
          <p:spPr>
            <a:xfrm>
              <a:off x="5027801" y="2483972"/>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Push Based Encryption</a:t>
              </a:r>
            </a:p>
          </p:txBody>
        </p:sp>
      </p:grpSp>
      <p:grpSp>
        <p:nvGrpSpPr>
          <p:cNvPr id="248" name="Group 247"/>
          <p:cNvGrpSpPr/>
          <p:nvPr/>
        </p:nvGrpSpPr>
        <p:grpSpPr>
          <a:xfrm>
            <a:off x="8056147" y="3958491"/>
            <a:ext cx="1097280" cy="1644340"/>
            <a:chOff x="3858444" y="1447811"/>
            <a:chExt cx="1016949" cy="1644340"/>
          </a:xfrm>
        </p:grpSpPr>
        <p:sp>
          <p:nvSpPr>
            <p:cNvPr id="249" name="Rectangle 248"/>
            <p:cNvSpPr/>
            <p:nvPr/>
          </p:nvSpPr>
          <p:spPr>
            <a:xfrm>
              <a:off x="3858444" y="1447811"/>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Web Interaction</a:t>
              </a: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250" name="Rectangle 249"/>
            <p:cNvSpPr/>
            <p:nvPr/>
          </p:nvSpPr>
          <p:spPr>
            <a:xfrm>
              <a:off x="3858444" y="2476854"/>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Track User clicks</a:t>
              </a:r>
            </a:p>
          </p:txBody>
        </p:sp>
        <p:sp>
          <p:nvSpPr>
            <p:cNvPr id="273" name="Freeform 65"/>
            <p:cNvSpPr>
              <a:spLocks/>
            </p:cNvSpPr>
            <p:nvPr/>
          </p:nvSpPr>
          <p:spPr bwMode="auto">
            <a:xfrm>
              <a:off x="4392144" y="2191646"/>
              <a:ext cx="13933" cy="32559"/>
            </a:xfrm>
            <a:custGeom>
              <a:avLst/>
              <a:gdLst>
                <a:gd name="T0" fmla="*/ 95 w 95"/>
                <a:gd name="T1" fmla="*/ 0 h 222"/>
                <a:gd name="T2" fmla="*/ 0 w 95"/>
                <a:gd name="T3" fmla="*/ 222 h 222"/>
                <a:gd name="T4" fmla="*/ 95 w 95"/>
                <a:gd name="T5" fmla="*/ 0 h 222"/>
              </a:gdLst>
              <a:ahLst/>
              <a:cxnLst>
                <a:cxn ang="0">
                  <a:pos x="T0" y="T1"/>
                </a:cxn>
                <a:cxn ang="0">
                  <a:pos x="T2" y="T3"/>
                </a:cxn>
                <a:cxn ang="0">
                  <a:pos x="T4" y="T5"/>
                </a:cxn>
              </a:cxnLst>
              <a:rect l="0" t="0" r="r" b="b"/>
              <a:pathLst>
                <a:path w="95" h="222">
                  <a:moveTo>
                    <a:pt x="95" y="0"/>
                  </a:moveTo>
                  <a:lnTo>
                    <a:pt x="0" y="222"/>
                  </a:lnTo>
                  <a:lnTo>
                    <a:pt x="95" y="0"/>
                  </a:lnTo>
                  <a:close/>
                </a:path>
              </a:pathLst>
            </a:custGeom>
            <a:solidFill>
              <a:schemeClr val="tx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pPr defTabSz="914377">
                <a:defRPr/>
              </a:pPr>
              <a:endParaRPr lang="en-US" sz="800" kern="0" dirty="0">
                <a:solidFill>
                  <a:sysClr val="windowText" lastClr="000000"/>
                </a:solidFill>
                <a:latin typeface="Arial"/>
              </a:endParaRPr>
            </a:p>
          </p:txBody>
        </p:sp>
      </p:grpSp>
      <p:grpSp>
        <p:nvGrpSpPr>
          <p:cNvPr id="276" name="Group 275"/>
          <p:cNvGrpSpPr/>
          <p:nvPr/>
        </p:nvGrpSpPr>
        <p:grpSpPr>
          <a:xfrm>
            <a:off x="9279321" y="3958491"/>
            <a:ext cx="1097280" cy="1644340"/>
            <a:chOff x="5027801" y="1454929"/>
            <a:chExt cx="1016949" cy="1644340"/>
          </a:xfrm>
        </p:grpSpPr>
        <p:sp>
          <p:nvSpPr>
            <p:cNvPr id="277" name="Rectangle 276"/>
            <p:cNvSpPr/>
            <p:nvPr/>
          </p:nvSpPr>
          <p:spPr>
            <a:xfrm>
              <a:off x="5027801" y="1454929"/>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AMP </a:t>
              </a:r>
              <a:r>
                <a:rPr lang="en-US" sz="1100" dirty="0">
                  <a:solidFill>
                    <a:srgbClr val="676767"/>
                  </a:solidFill>
                  <a:latin typeface="CiscoSans Thin" panose="020B0203020201020303" pitchFamily="34" charset="0"/>
                </a:rPr>
                <a:t>Retrospection</a:t>
              </a:r>
              <a:endParaRPr lang="en-US" sz="7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278" name="Rectangle 277"/>
            <p:cNvSpPr/>
            <p:nvPr/>
          </p:nvSpPr>
          <p:spPr>
            <a:xfrm>
              <a:off x="5027801" y="2483972"/>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Alerts on File Disposition</a:t>
              </a:r>
            </a:p>
          </p:txBody>
        </p:sp>
      </p:grpSp>
      <p:grpSp>
        <p:nvGrpSpPr>
          <p:cNvPr id="280" name="Group 279"/>
          <p:cNvGrpSpPr/>
          <p:nvPr/>
        </p:nvGrpSpPr>
        <p:grpSpPr>
          <a:xfrm>
            <a:off x="10493833" y="3958491"/>
            <a:ext cx="1097280" cy="1644340"/>
            <a:chOff x="5027801" y="1454929"/>
            <a:chExt cx="1016949" cy="1644340"/>
          </a:xfrm>
        </p:grpSpPr>
        <p:sp>
          <p:nvSpPr>
            <p:cNvPr id="281" name="Rectangle 280"/>
            <p:cNvSpPr/>
            <p:nvPr/>
          </p:nvSpPr>
          <p:spPr>
            <a:xfrm>
              <a:off x="5027801" y="1454929"/>
              <a:ext cx="1016949" cy="164434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676767"/>
                  </a:solidFill>
                  <a:latin typeface="CiscoSans Thin" panose="020B0203020201020303" pitchFamily="34" charset="0"/>
                </a:rPr>
                <a:t>Mailbox Auto Remediation</a:t>
              </a:r>
              <a:endParaRPr lang="en-US" sz="8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a:p>
              <a:pPr algn="ctr" defTabSz="914377">
                <a:defRPr/>
              </a:pPr>
              <a:endParaRPr lang="en-US" sz="1200" dirty="0">
                <a:solidFill>
                  <a:srgbClr val="676767"/>
                </a:solidFill>
                <a:latin typeface="CiscoSans Thin" panose="020B0203020201020303" pitchFamily="34" charset="0"/>
              </a:endParaRPr>
            </a:p>
          </p:txBody>
        </p:sp>
        <p:sp>
          <p:nvSpPr>
            <p:cNvPr id="282" name="Rectangle 281"/>
            <p:cNvSpPr/>
            <p:nvPr/>
          </p:nvSpPr>
          <p:spPr>
            <a:xfrm>
              <a:off x="5027801" y="2483972"/>
              <a:ext cx="1016949" cy="615297"/>
            </a:xfrm>
            <a:prstGeom prst="rect">
              <a:avLst/>
            </a:prstGeom>
            <a:solidFill>
              <a:schemeClr val="tx1">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dirty="0">
                  <a:solidFill>
                    <a:srgbClr val="FFFFFF"/>
                  </a:solidFill>
                  <a:latin typeface="CiscoSans Thin" panose="020B0203020201020303" pitchFamily="34" charset="0"/>
                </a:rPr>
                <a:t>Delete or Forward from O365</a:t>
              </a:r>
            </a:p>
          </p:txBody>
        </p:sp>
      </p:grpSp>
      <p:sp>
        <p:nvSpPr>
          <p:cNvPr id="283" name="Rectangle 282"/>
          <p:cNvSpPr/>
          <p:nvPr/>
        </p:nvSpPr>
        <p:spPr>
          <a:xfrm>
            <a:off x="8064686" y="5688631"/>
            <a:ext cx="3530465" cy="28124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Post-Delivery Analysis &amp; Interaction</a:t>
            </a:r>
          </a:p>
        </p:txBody>
      </p:sp>
      <p:sp>
        <p:nvSpPr>
          <p:cNvPr id="284" name="Freeform 17"/>
          <p:cNvSpPr>
            <a:spLocks noChangeAspect="1" noEditPoints="1"/>
          </p:cNvSpPr>
          <p:nvPr/>
        </p:nvSpPr>
        <p:spPr bwMode="auto">
          <a:xfrm>
            <a:off x="10854273" y="2092304"/>
            <a:ext cx="379652" cy="327307"/>
          </a:xfrm>
          <a:custGeom>
            <a:avLst/>
            <a:gdLst>
              <a:gd name="T0" fmla="*/ 366 w 1143"/>
              <a:gd name="T1" fmla="*/ 867 h 986"/>
              <a:gd name="T2" fmla="*/ 350 w 1143"/>
              <a:gd name="T3" fmla="*/ 806 h 986"/>
              <a:gd name="T4" fmla="*/ 61 w 1143"/>
              <a:gd name="T5" fmla="*/ 785 h 986"/>
              <a:gd name="T6" fmla="*/ 0 w 1143"/>
              <a:gd name="T7" fmla="*/ 532 h 986"/>
              <a:gd name="T8" fmla="*/ 189 w 1143"/>
              <a:gd name="T9" fmla="*/ 413 h 986"/>
              <a:gd name="T10" fmla="*/ 368 w 1143"/>
              <a:gd name="T11" fmla="*/ 405 h 986"/>
              <a:gd name="T12" fmla="*/ 536 w 1143"/>
              <a:gd name="T13" fmla="*/ 367 h 986"/>
              <a:gd name="T14" fmla="*/ 903 w 1143"/>
              <a:gd name="T15" fmla="*/ 413 h 986"/>
              <a:gd name="T16" fmla="*/ 1137 w 1143"/>
              <a:gd name="T17" fmla="*/ 535 h 986"/>
              <a:gd name="T18" fmla="*/ 933 w 1143"/>
              <a:gd name="T19" fmla="*/ 874 h 986"/>
              <a:gd name="T20" fmla="*/ 766 w 1143"/>
              <a:gd name="T21" fmla="*/ 864 h 986"/>
              <a:gd name="T22" fmla="*/ 557 w 1143"/>
              <a:gd name="T23" fmla="*/ 986 h 986"/>
              <a:gd name="T24" fmla="*/ 574 w 1143"/>
              <a:gd name="T25" fmla="*/ 949 h 986"/>
              <a:gd name="T26" fmla="*/ 815 w 1143"/>
              <a:gd name="T27" fmla="*/ 516 h 986"/>
              <a:gd name="T28" fmla="*/ 537 w 1143"/>
              <a:gd name="T29" fmla="*/ 403 h 986"/>
              <a:gd name="T30" fmla="*/ 319 w 1143"/>
              <a:gd name="T31" fmla="*/ 519 h 986"/>
              <a:gd name="T32" fmla="*/ 807 w 1143"/>
              <a:gd name="T33" fmla="*/ 771 h 986"/>
              <a:gd name="T34" fmla="*/ 1041 w 1143"/>
              <a:gd name="T35" fmla="*/ 772 h 986"/>
              <a:gd name="T36" fmla="*/ 1097 w 1143"/>
              <a:gd name="T37" fmla="*/ 501 h 986"/>
              <a:gd name="T38" fmla="*/ 838 w 1143"/>
              <a:gd name="T39" fmla="*/ 458 h 986"/>
              <a:gd name="T40" fmla="*/ 798 w 1143"/>
              <a:gd name="T41" fmla="*/ 733 h 986"/>
              <a:gd name="T42" fmla="*/ 94 w 1143"/>
              <a:gd name="T43" fmla="*/ 771 h 986"/>
              <a:gd name="T44" fmla="*/ 327 w 1143"/>
              <a:gd name="T45" fmla="*/ 772 h 986"/>
              <a:gd name="T46" fmla="*/ 336 w 1143"/>
              <a:gd name="T47" fmla="*/ 744 h 986"/>
              <a:gd name="T48" fmla="*/ 283 w 1143"/>
              <a:gd name="T49" fmla="*/ 520 h 986"/>
              <a:gd name="T50" fmla="*/ 191 w 1143"/>
              <a:gd name="T51" fmla="*/ 449 h 986"/>
              <a:gd name="T52" fmla="*/ 94 w 1143"/>
              <a:gd name="T53" fmla="*/ 771 h 986"/>
              <a:gd name="T54" fmla="*/ 793 w 1143"/>
              <a:gd name="T55" fmla="*/ 262 h 986"/>
              <a:gd name="T56" fmla="*/ 1058 w 1143"/>
              <a:gd name="T57" fmla="*/ 262 h 986"/>
              <a:gd name="T58" fmla="*/ 926 w 1143"/>
              <a:gd name="T59" fmla="*/ 165 h 986"/>
              <a:gd name="T60" fmla="*/ 926 w 1143"/>
              <a:gd name="T61" fmla="*/ 359 h 986"/>
              <a:gd name="T62" fmla="*/ 926 w 1143"/>
              <a:gd name="T63" fmla="*/ 165 h 986"/>
              <a:gd name="T64" fmla="*/ 80 w 1143"/>
              <a:gd name="T65" fmla="*/ 262 h 986"/>
              <a:gd name="T66" fmla="*/ 345 w 1143"/>
              <a:gd name="T67" fmla="*/ 262 h 986"/>
              <a:gd name="T68" fmla="*/ 212 w 1143"/>
              <a:gd name="T69" fmla="*/ 165 h 986"/>
              <a:gd name="T70" fmla="*/ 212 w 1143"/>
              <a:gd name="T71" fmla="*/ 359 h 986"/>
              <a:gd name="T72" fmla="*/ 212 w 1143"/>
              <a:gd name="T73" fmla="*/ 165 h 986"/>
              <a:gd name="T74" fmla="*/ 392 w 1143"/>
              <a:gd name="T75" fmla="*/ 175 h 986"/>
              <a:gd name="T76" fmla="*/ 742 w 1143"/>
              <a:gd name="T77" fmla="*/ 175 h 986"/>
              <a:gd name="T78" fmla="*/ 567 w 1143"/>
              <a:gd name="T79" fmla="*/ 36 h 986"/>
              <a:gd name="T80" fmla="*/ 567 w 1143"/>
              <a:gd name="T81" fmla="*/ 315 h 986"/>
              <a:gd name="T82" fmla="*/ 567 w 1143"/>
              <a:gd name="T83" fmla="*/ 3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3" h="986">
                <a:moveTo>
                  <a:pt x="557" y="986"/>
                </a:moveTo>
                <a:cubicBezTo>
                  <a:pt x="473" y="986"/>
                  <a:pt x="404" y="943"/>
                  <a:pt x="366" y="867"/>
                </a:cubicBezTo>
                <a:cubicBezTo>
                  <a:pt x="365" y="865"/>
                  <a:pt x="365" y="865"/>
                  <a:pt x="365" y="865"/>
                </a:cubicBezTo>
                <a:cubicBezTo>
                  <a:pt x="350" y="806"/>
                  <a:pt x="350" y="806"/>
                  <a:pt x="350" y="806"/>
                </a:cubicBezTo>
                <a:cubicBezTo>
                  <a:pt x="326" y="842"/>
                  <a:pt x="274" y="870"/>
                  <a:pt x="220" y="874"/>
                </a:cubicBezTo>
                <a:cubicBezTo>
                  <a:pt x="150" y="880"/>
                  <a:pt x="92" y="847"/>
                  <a:pt x="61" y="785"/>
                </a:cubicBezTo>
                <a:cubicBezTo>
                  <a:pt x="60" y="783"/>
                  <a:pt x="60" y="783"/>
                  <a:pt x="60" y="783"/>
                </a:cubicBezTo>
                <a:cubicBezTo>
                  <a:pt x="0" y="532"/>
                  <a:pt x="0" y="532"/>
                  <a:pt x="0" y="532"/>
                </a:cubicBezTo>
                <a:cubicBezTo>
                  <a:pt x="0" y="529"/>
                  <a:pt x="0" y="529"/>
                  <a:pt x="0" y="529"/>
                </a:cubicBezTo>
                <a:cubicBezTo>
                  <a:pt x="4" y="461"/>
                  <a:pt x="75" y="417"/>
                  <a:pt x="189" y="413"/>
                </a:cubicBezTo>
                <a:cubicBezTo>
                  <a:pt x="237" y="411"/>
                  <a:pt x="288" y="418"/>
                  <a:pt x="329" y="430"/>
                </a:cubicBezTo>
                <a:cubicBezTo>
                  <a:pt x="340" y="421"/>
                  <a:pt x="353" y="412"/>
                  <a:pt x="368" y="405"/>
                </a:cubicBezTo>
                <a:cubicBezTo>
                  <a:pt x="411" y="383"/>
                  <a:pt x="469" y="370"/>
                  <a:pt x="536" y="367"/>
                </a:cubicBezTo>
                <a:cubicBezTo>
                  <a:pt x="536" y="367"/>
                  <a:pt x="536" y="367"/>
                  <a:pt x="536" y="367"/>
                </a:cubicBezTo>
                <a:cubicBezTo>
                  <a:pt x="631" y="364"/>
                  <a:pt x="747" y="384"/>
                  <a:pt x="808" y="429"/>
                </a:cubicBezTo>
                <a:cubicBezTo>
                  <a:pt x="836" y="420"/>
                  <a:pt x="868" y="415"/>
                  <a:pt x="903" y="413"/>
                </a:cubicBezTo>
                <a:cubicBezTo>
                  <a:pt x="983" y="410"/>
                  <a:pt x="1087" y="429"/>
                  <a:pt x="1125" y="478"/>
                </a:cubicBezTo>
                <a:cubicBezTo>
                  <a:pt x="1138" y="496"/>
                  <a:pt x="1143" y="515"/>
                  <a:pt x="1137" y="535"/>
                </a:cubicBezTo>
                <a:cubicBezTo>
                  <a:pt x="1075" y="782"/>
                  <a:pt x="1075" y="782"/>
                  <a:pt x="1075" y="782"/>
                </a:cubicBezTo>
                <a:cubicBezTo>
                  <a:pt x="1060" y="830"/>
                  <a:pt x="999" y="869"/>
                  <a:pt x="933" y="874"/>
                </a:cubicBezTo>
                <a:cubicBezTo>
                  <a:pt x="869" y="879"/>
                  <a:pt x="814" y="852"/>
                  <a:pt x="782" y="799"/>
                </a:cubicBezTo>
                <a:cubicBezTo>
                  <a:pt x="766" y="864"/>
                  <a:pt x="766" y="864"/>
                  <a:pt x="766" y="864"/>
                </a:cubicBezTo>
                <a:cubicBezTo>
                  <a:pt x="745" y="926"/>
                  <a:pt x="664" y="978"/>
                  <a:pt x="577" y="985"/>
                </a:cubicBezTo>
                <a:cubicBezTo>
                  <a:pt x="570" y="986"/>
                  <a:pt x="564" y="986"/>
                  <a:pt x="557" y="986"/>
                </a:cubicBezTo>
                <a:close/>
                <a:moveTo>
                  <a:pt x="399" y="852"/>
                </a:moveTo>
                <a:cubicBezTo>
                  <a:pt x="446" y="945"/>
                  <a:pt x="529" y="953"/>
                  <a:pt x="574" y="949"/>
                </a:cubicBezTo>
                <a:cubicBezTo>
                  <a:pt x="646" y="944"/>
                  <a:pt x="715" y="902"/>
                  <a:pt x="731" y="854"/>
                </a:cubicBezTo>
                <a:cubicBezTo>
                  <a:pt x="815" y="516"/>
                  <a:pt x="815" y="516"/>
                  <a:pt x="815" y="516"/>
                </a:cubicBezTo>
                <a:cubicBezTo>
                  <a:pt x="819" y="502"/>
                  <a:pt x="816" y="489"/>
                  <a:pt x="806" y="476"/>
                </a:cubicBezTo>
                <a:cubicBezTo>
                  <a:pt x="771" y="430"/>
                  <a:pt x="655" y="399"/>
                  <a:pt x="537" y="403"/>
                </a:cubicBezTo>
                <a:cubicBezTo>
                  <a:pt x="537" y="403"/>
                  <a:pt x="537" y="403"/>
                  <a:pt x="537" y="403"/>
                </a:cubicBezTo>
                <a:cubicBezTo>
                  <a:pt x="436" y="407"/>
                  <a:pt x="326" y="439"/>
                  <a:pt x="319" y="519"/>
                </a:cubicBezTo>
                <a:lnTo>
                  <a:pt x="399" y="852"/>
                </a:lnTo>
                <a:close/>
                <a:moveTo>
                  <a:pt x="807" y="771"/>
                </a:moveTo>
                <a:cubicBezTo>
                  <a:pt x="841" y="835"/>
                  <a:pt x="899" y="841"/>
                  <a:pt x="930" y="838"/>
                </a:cubicBezTo>
                <a:cubicBezTo>
                  <a:pt x="981" y="834"/>
                  <a:pt x="1030" y="805"/>
                  <a:pt x="1041" y="772"/>
                </a:cubicBezTo>
                <a:cubicBezTo>
                  <a:pt x="1102" y="525"/>
                  <a:pt x="1102" y="525"/>
                  <a:pt x="1102" y="525"/>
                </a:cubicBezTo>
                <a:cubicBezTo>
                  <a:pt x="1105" y="516"/>
                  <a:pt x="1103" y="509"/>
                  <a:pt x="1097" y="501"/>
                </a:cubicBezTo>
                <a:cubicBezTo>
                  <a:pt x="1072" y="469"/>
                  <a:pt x="987" y="446"/>
                  <a:pt x="904" y="449"/>
                </a:cubicBezTo>
                <a:cubicBezTo>
                  <a:pt x="880" y="450"/>
                  <a:pt x="858" y="453"/>
                  <a:pt x="838" y="458"/>
                </a:cubicBezTo>
                <a:cubicBezTo>
                  <a:pt x="852" y="479"/>
                  <a:pt x="856" y="502"/>
                  <a:pt x="850" y="526"/>
                </a:cubicBezTo>
                <a:cubicBezTo>
                  <a:pt x="798" y="733"/>
                  <a:pt x="798" y="733"/>
                  <a:pt x="798" y="733"/>
                </a:cubicBezTo>
                <a:lnTo>
                  <a:pt x="807" y="771"/>
                </a:lnTo>
                <a:close/>
                <a:moveTo>
                  <a:pt x="94" y="771"/>
                </a:moveTo>
                <a:cubicBezTo>
                  <a:pt x="127" y="835"/>
                  <a:pt x="185" y="841"/>
                  <a:pt x="217" y="838"/>
                </a:cubicBezTo>
                <a:cubicBezTo>
                  <a:pt x="268" y="834"/>
                  <a:pt x="316" y="805"/>
                  <a:pt x="327" y="772"/>
                </a:cubicBezTo>
                <a:cubicBezTo>
                  <a:pt x="335" y="743"/>
                  <a:pt x="335" y="743"/>
                  <a:pt x="335" y="743"/>
                </a:cubicBezTo>
                <a:cubicBezTo>
                  <a:pt x="336" y="744"/>
                  <a:pt x="336" y="744"/>
                  <a:pt x="336" y="744"/>
                </a:cubicBezTo>
                <a:cubicBezTo>
                  <a:pt x="282" y="522"/>
                  <a:pt x="282" y="522"/>
                  <a:pt x="282" y="522"/>
                </a:cubicBezTo>
                <a:cubicBezTo>
                  <a:pt x="283" y="520"/>
                  <a:pt x="283" y="520"/>
                  <a:pt x="283" y="520"/>
                </a:cubicBezTo>
                <a:cubicBezTo>
                  <a:pt x="284" y="498"/>
                  <a:pt x="291" y="478"/>
                  <a:pt x="302" y="460"/>
                </a:cubicBezTo>
                <a:cubicBezTo>
                  <a:pt x="268" y="452"/>
                  <a:pt x="229" y="448"/>
                  <a:pt x="191" y="449"/>
                </a:cubicBezTo>
                <a:cubicBezTo>
                  <a:pt x="119" y="452"/>
                  <a:pt x="41" y="474"/>
                  <a:pt x="36" y="529"/>
                </a:cubicBezTo>
                <a:lnTo>
                  <a:pt x="94" y="771"/>
                </a:lnTo>
                <a:close/>
                <a:moveTo>
                  <a:pt x="926" y="395"/>
                </a:moveTo>
                <a:cubicBezTo>
                  <a:pt x="853" y="395"/>
                  <a:pt x="793" y="335"/>
                  <a:pt x="793" y="262"/>
                </a:cubicBezTo>
                <a:cubicBezTo>
                  <a:pt x="793" y="189"/>
                  <a:pt x="853" y="129"/>
                  <a:pt x="926" y="129"/>
                </a:cubicBezTo>
                <a:cubicBezTo>
                  <a:pt x="999" y="129"/>
                  <a:pt x="1058" y="189"/>
                  <a:pt x="1058" y="262"/>
                </a:cubicBezTo>
                <a:cubicBezTo>
                  <a:pt x="1058" y="335"/>
                  <a:pt x="999" y="395"/>
                  <a:pt x="926" y="395"/>
                </a:cubicBezTo>
                <a:close/>
                <a:moveTo>
                  <a:pt x="926" y="165"/>
                </a:moveTo>
                <a:cubicBezTo>
                  <a:pt x="873" y="165"/>
                  <a:pt x="829" y="209"/>
                  <a:pt x="829" y="262"/>
                </a:cubicBezTo>
                <a:cubicBezTo>
                  <a:pt x="829" y="315"/>
                  <a:pt x="873" y="359"/>
                  <a:pt x="926" y="359"/>
                </a:cubicBezTo>
                <a:cubicBezTo>
                  <a:pt x="979" y="359"/>
                  <a:pt x="1022" y="315"/>
                  <a:pt x="1022" y="262"/>
                </a:cubicBezTo>
                <a:cubicBezTo>
                  <a:pt x="1022" y="209"/>
                  <a:pt x="979" y="165"/>
                  <a:pt x="926" y="165"/>
                </a:cubicBezTo>
                <a:close/>
                <a:moveTo>
                  <a:pt x="212" y="395"/>
                </a:moveTo>
                <a:cubicBezTo>
                  <a:pt x="139" y="395"/>
                  <a:pt x="80" y="335"/>
                  <a:pt x="80" y="262"/>
                </a:cubicBezTo>
                <a:cubicBezTo>
                  <a:pt x="80" y="189"/>
                  <a:pt x="139" y="129"/>
                  <a:pt x="212" y="129"/>
                </a:cubicBezTo>
                <a:cubicBezTo>
                  <a:pt x="285" y="129"/>
                  <a:pt x="345" y="189"/>
                  <a:pt x="345" y="262"/>
                </a:cubicBezTo>
                <a:cubicBezTo>
                  <a:pt x="345" y="335"/>
                  <a:pt x="285" y="395"/>
                  <a:pt x="212" y="395"/>
                </a:cubicBezTo>
                <a:close/>
                <a:moveTo>
                  <a:pt x="212" y="165"/>
                </a:moveTo>
                <a:cubicBezTo>
                  <a:pt x="159" y="165"/>
                  <a:pt x="116" y="209"/>
                  <a:pt x="116" y="262"/>
                </a:cubicBezTo>
                <a:cubicBezTo>
                  <a:pt x="116" y="315"/>
                  <a:pt x="159" y="359"/>
                  <a:pt x="212" y="359"/>
                </a:cubicBezTo>
                <a:cubicBezTo>
                  <a:pt x="265" y="359"/>
                  <a:pt x="309" y="315"/>
                  <a:pt x="309" y="262"/>
                </a:cubicBezTo>
                <a:cubicBezTo>
                  <a:pt x="309" y="209"/>
                  <a:pt x="265" y="165"/>
                  <a:pt x="212" y="165"/>
                </a:cubicBezTo>
                <a:close/>
                <a:moveTo>
                  <a:pt x="567" y="351"/>
                </a:moveTo>
                <a:cubicBezTo>
                  <a:pt x="471" y="351"/>
                  <a:pt x="392" y="272"/>
                  <a:pt x="392" y="175"/>
                </a:cubicBezTo>
                <a:cubicBezTo>
                  <a:pt x="392" y="79"/>
                  <a:pt x="471" y="0"/>
                  <a:pt x="567" y="0"/>
                </a:cubicBezTo>
                <a:cubicBezTo>
                  <a:pt x="663" y="0"/>
                  <a:pt x="742" y="79"/>
                  <a:pt x="742" y="175"/>
                </a:cubicBezTo>
                <a:cubicBezTo>
                  <a:pt x="742" y="272"/>
                  <a:pt x="663" y="351"/>
                  <a:pt x="567" y="351"/>
                </a:cubicBezTo>
                <a:close/>
                <a:moveTo>
                  <a:pt x="567" y="36"/>
                </a:moveTo>
                <a:cubicBezTo>
                  <a:pt x="490" y="36"/>
                  <a:pt x="428" y="99"/>
                  <a:pt x="428" y="175"/>
                </a:cubicBezTo>
                <a:cubicBezTo>
                  <a:pt x="428" y="252"/>
                  <a:pt x="490" y="315"/>
                  <a:pt x="567" y="315"/>
                </a:cubicBezTo>
                <a:cubicBezTo>
                  <a:pt x="643" y="315"/>
                  <a:pt x="706" y="252"/>
                  <a:pt x="706" y="175"/>
                </a:cubicBezTo>
                <a:cubicBezTo>
                  <a:pt x="706" y="99"/>
                  <a:pt x="643" y="36"/>
                  <a:pt x="567" y="36"/>
                </a:cubicBezTo>
                <a:close/>
              </a:path>
            </a:pathLst>
          </a:custGeom>
          <a:solidFill>
            <a:schemeClr val="tx1">
              <a:lumMod val="60000"/>
              <a:lumOff val="40000"/>
            </a:schemeClr>
          </a:solidFill>
          <a:ln w="3175">
            <a:solidFill>
              <a:schemeClr val="tx1"/>
            </a:solidFill>
          </a:ln>
        </p:spPr>
        <p:txBody>
          <a:bodyPr vert="horz" wrap="square" lIns="68580" tIns="34291" rIns="68580" bIns="34291" numCol="1" anchor="t" anchorCtr="0" compatLnSpc="1">
            <a:prstTxWarp prst="textNoShape">
              <a:avLst/>
            </a:prstTxWarp>
          </a:bodyPr>
          <a:lstStyle/>
          <a:p>
            <a:pPr defTabSz="914377">
              <a:defRPr/>
            </a:pPr>
            <a:endParaRPr lang="en-US" sz="1000" kern="0" dirty="0">
              <a:solidFill>
                <a:sysClr val="windowText" lastClr="000000"/>
              </a:solidFill>
              <a:latin typeface="Arial"/>
            </a:endParaRPr>
          </a:p>
        </p:txBody>
      </p:sp>
      <p:grpSp>
        <p:nvGrpSpPr>
          <p:cNvPr id="289" name="Group 288"/>
          <p:cNvGrpSpPr/>
          <p:nvPr/>
        </p:nvGrpSpPr>
        <p:grpSpPr>
          <a:xfrm>
            <a:off x="2345255" y="2063059"/>
            <a:ext cx="361044" cy="361043"/>
            <a:chOff x="7488303" y="4720640"/>
            <a:chExt cx="457201" cy="457200"/>
          </a:xfrm>
          <a:solidFill>
            <a:schemeClr val="bg1"/>
          </a:solidFill>
        </p:grpSpPr>
        <p:sp>
          <p:nvSpPr>
            <p:cNvPr id="290" name="Freeform 12"/>
            <p:cNvSpPr>
              <a:spLocks/>
            </p:cNvSpPr>
            <p:nvPr/>
          </p:nvSpPr>
          <p:spPr bwMode="auto">
            <a:xfrm>
              <a:off x="7717504" y="4734999"/>
              <a:ext cx="216706" cy="216293"/>
            </a:xfrm>
            <a:custGeom>
              <a:avLst/>
              <a:gdLst>
                <a:gd name="T0" fmla="*/ 3 w 1576"/>
                <a:gd name="T1" fmla="*/ 0 h 1573"/>
                <a:gd name="T2" fmla="*/ 103 w 1576"/>
                <a:gd name="T3" fmla="*/ 3 h 1573"/>
                <a:gd name="T4" fmla="*/ 201 w 1576"/>
                <a:gd name="T5" fmla="*/ 12 h 1573"/>
                <a:gd name="T6" fmla="*/ 297 w 1576"/>
                <a:gd name="T7" fmla="*/ 27 h 1573"/>
                <a:gd name="T8" fmla="*/ 390 w 1576"/>
                <a:gd name="T9" fmla="*/ 48 h 1573"/>
                <a:gd name="T10" fmla="*/ 482 w 1576"/>
                <a:gd name="T11" fmla="*/ 75 h 1573"/>
                <a:gd name="T12" fmla="*/ 572 w 1576"/>
                <a:gd name="T13" fmla="*/ 106 h 1573"/>
                <a:gd name="T14" fmla="*/ 659 w 1576"/>
                <a:gd name="T15" fmla="*/ 142 h 1573"/>
                <a:gd name="T16" fmla="*/ 743 w 1576"/>
                <a:gd name="T17" fmla="*/ 185 h 1573"/>
                <a:gd name="T18" fmla="*/ 824 w 1576"/>
                <a:gd name="T19" fmla="*/ 231 h 1573"/>
                <a:gd name="T20" fmla="*/ 902 w 1576"/>
                <a:gd name="T21" fmla="*/ 281 h 1573"/>
                <a:gd name="T22" fmla="*/ 977 w 1576"/>
                <a:gd name="T23" fmla="*/ 337 h 1573"/>
                <a:gd name="T24" fmla="*/ 1048 w 1576"/>
                <a:gd name="T25" fmla="*/ 396 h 1573"/>
                <a:gd name="T26" fmla="*/ 1116 w 1576"/>
                <a:gd name="T27" fmla="*/ 460 h 1573"/>
                <a:gd name="T28" fmla="*/ 1180 w 1576"/>
                <a:gd name="T29" fmla="*/ 528 h 1573"/>
                <a:gd name="T30" fmla="*/ 1239 w 1576"/>
                <a:gd name="T31" fmla="*/ 599 h 1573"/>
                <a:gd name="T32" fmla="*/ 1295 w 1576"/>
                <a:gd name="T33" fmla="*/ 674 h 1573"/>
                <a:gd name="T34" fmla="*/ 1345 w 1576"/>
                <a:gd name="T35" fmla="*/ 752 h 1573"/>
                <a:gd name="T36" fmla="*/ 1391 w 1576"/>
                <a:gd name="T37" fmla="*/ 833 h 1573"/>
                <a:gd name="T38" fmla="*/ 1434 w 1576"/>
                <a:gd name="T39" fmla="*/ 917 h 1573"/>
                <a:gd name="T40" fmla="*/ 1470 w 1576"/>
                <a:gd name="T41" fmla="*/ 1004 h 1573"/>
                <a:gd name="T42" fmla="*/ 1501 w 1576"/>
                <a:gd name="T43" fmla="*/ 1094 h 1573"/>
                <a:gd name="T44" fmla="*/ 1528 w 1576"/>
                <a:gd name="T45" fmla="*/ 1186 h 1573"/>
                <a:gd name="T46" fmla="*/ 1549 w 1576"/>
                <a:gd name="T47" fmla="*/ 1279 h 1573"/>
                <a:gd name="T48" fmla="*/ 1564 w 1576"/>
                <a:gd name="T49" fmla="*/ 1375 h 1573"/>
                <a:gd name="T50" fmla="*/ 1573 w 1576"/>
                <a:gd name="T51" fmla="*/ 1473 h 1573"/>
                <a:gd name="T52" fmla="*/ 1576 w 1576"/>
                <a:gd name="T53" fmla="*/ 1573 h 1573"/>
                <a:gd name="T54" fmla="*/ 1087 w 1576"/>
                <a:gd name="T55" fmla="*/ 1573 h 1573"/>
                <a:gd name="T56" fmla="*/ 1084 w 1576"/>
                <a:gd name="T57" fmla="*/ 1492 h 1573"/>
                <a:gd name="T58" fmla="*/ 1075 w 1576"/>
                <a:gd name="T59" fmla="*/ 1413 h 1573"/>
                <a:gd name="T60" fmla="*/ 1061 w 1576"/>
                <a:gd name="T61" fmla="*/ 1335 h 1573"/>
                <a:gd name="T62" fmla="*/ 1040 w 1576"/>
                <a:gd name="T63" fmla="*/ 1260 h 1573"/>
                <a:gd name="T64" fmla="*/ 1016 w 1576"/>
                <a:gd name="T65" fmla="*/ 1187 h 1573"/>
                <a:gd name="T66" fmla="*/ 986 w 1576"/>
                <a:gd name="T67" fmla="*/ 1116 h 1573"/>
                <a:gd name="T68" fmla="*/ 952 w 1576"/>
                <a:gd name="T69" fmla="*/ 1048 h 1573"/>
                <a:gd name="T70" fmla="*/ 912 w 1576"/>
                <a:gd name="T71" fmla="*/ 983 h 1573"/>
                <a:gd name="T72" fmla="*/ 869 w 1576"/>
                <a:gd name="T73" fmla="*/ 921 h 1573"/>
                <a:gd name="T74" fmla="*/ 821 w 1576"/>
                <a:gd name="T75" fmla="*/ 862 h 1573"/>
                <a:gd name="T76" fmla="*/ 769 w 1576"/>
                <a:gd name="T77" fmla="*/ 807 h 1573"/>
                <a:gd name="T78" fmla="*/ 714 w 1576"/>
                <a:gd name="T79" fmla="*/ 755 h 1573"/>
                <a:gd name="T80" fmla="*/ 655 w 1576"/>
                <a:gd name="T81" fmla="*/ 707 h 1573"/>
                <a:gd name="T82" fmla="*/ 593 w 1576"/>
                <a:gd name="T83" fmla="*/ 664 h 1573"/>
                <a:gd name="T84" fmla="*/ 528 w 1576"/>
                <a:gd name="T85" fmla="*/ 624 h 1573"/>
                <a:gd name="T86" fmla="*/ 460 w 1576"/>
                <a:gd name="T87" fmla="*/ 590 h 1573"/>
                <a:gd name="T88" fmla="*/ 389 w 1576"/>
                <a:gd name="T89" fmla="*/ 560 h 1573"/>
                <a:gd name="T90" fmla="*/ 316 w 1576"/>
                <a:gd name="T91" fmla="*/ 536 h 1573"/>
                <a:gd name="T92" fmla="*/ 241 w 1576"/>
                <a:gd name="T93" fmla="*/ 516 h 1573"/>
                <a:gd name="T94" fmla="*/ 163 w 1576"/>
                <a:gd name="T95" fmla="*/ 501 h 1573"/>
                <a:gd name="T96" fmla="*/ 84 w 1576"/>
                <a:gd name="T97" fmla="*/ 492 h 1573"/>
                <a:gd name="T98" fmla="*/ 3 w 1576"/>
                <a:gd name="T99" fmla="*/ 489 h 1573"/>
                <a:gd name="T100" fmla="*/ 0 w 1576"/>
                <a:gd name="T101" fmla="*/ 489 h 1573"/>
                <a:gd name="T102" fmla="*/ 0 w 1576"/>
                <a:gd name="T103" fmla="*/ 0 h 1573"/>
                <a:gd name="T104" fmla="*/ 3 w 1576"/>
                <a:gd name="T105"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6" h="1573">
                  <a:moveTo>
                    <a:pt x="3" y="0"/>
                  </a:moveTo>
                  <a:lnTo>
                    <a:pt x="103" y="3"/>
                  </a:lnTo>
                  <a:lnTo>
                    <a:pt x="201" y="12"/>
                  </a:lnTo>
                  <a:lnTo>
                    <a:pt x="297" y="27"/>
                  </a:lnTo>
                  <a:lnTo>
                    <a:pt x="390" y="48"/>
                  </a:lnTo>
                  <a:lnTo>
                    <a:pt x="482" y="75"/>
                  </a:lnTo>
                  <a:lnTo>
                    <a:pt x="572" y="106"/>
                  </a:lnTo>
                  <a:lnTo>
                    <a:pt x="659" y="142"/>
                  </a:lnTo>
                  <a:lnTo>
                    <a:pt x="743" y="185"/>
                  </a:lnTo>
                  <a:lnTo>
                    <a:pt x="824" y="231"/>
                  </a:lnTo>
                  <a:lnTo>
                    <a:pt x="902" y="281"/>
                  </a:lnTo>
                  <a:lnTo>
                    <a:pt x="977" y="337"/>
                  </a:lnTo>
                  <a:lnTo>
                    <a:pt x="1048" y="396"/>
                  </a:lnTo>
                  <a:lnTo>
                    <a:pt x="1116" y="460"/>
                  </a:lnTo>
                  <a:lnTo>
                    <a:pt x="1180" y="528"/>
                  </a:lnTo>
                  <a:lnTo>
                    <a:pt x="1239" y="599"/>
                  </a:lnTo>
                  <a:lnTo>
                    <a:pt x="1295" y="674"/>
                  </a:lnTo>
                  <a:lnTo>
                    <a:pt x="1345" y="752"/>
                  </a:lnTo>
                  <a:lnTo>
                    <a:pt x="1391" y="833"/>
                  </a:lnTo>
                  <a:lnTo>
                    <a:pt x="1434" y="917"/>
                  </a:lnTo>
                  <a:lnTo>
                    <a:pt x="1470" y="1004"/>
                  </a:lnTo>
                  <a:lnTo>
                    <a:pt x="1501" y="1094"/>
                  </a:lnTo>
                  <a:lnTo>
                    <a:pt x="1528" y="1186"/>
                  </a:lnTo>
                  <a:lnTo>
                    <a:pt x="1549" y="1279"/>
                  </a:lnTo>
                  <a:lnTo>
                    <a:pt x="1564" y="1375"/>
                  </a:lnTo>
                  <a:lnTo>
                    <a:pt x="1573" y="1473"/>
                  </a:lnTo>
                  <a:lnTo>
                    <a:pt x="1576" y="1573"/>
                  </a:lnTo>
                  <a:lnTo>
                    <a:pt x="1087" y="1573"/>
                  </a:lnTo>
                  <a:lnTo>
                    <a:pt x="1084" y="1492"/>
                  </a:lnTo>
                  <a:lnTo>
                    <a:pt x="1075" y="1413"/>
                  </a:lnTo>
                  <a:lnTo>
                    <a:pt x="1061" y="1335"/>
                  </a:lnTo>
                  <a:lnTo>
                    <a:pt x="1040" y="1260"/>
                  </a:lnTo>
                  <a:lnTo>
                    <a:pt x="1016" y="1187"/>
                  </a:lnTo>
                  <a:lnTo>
                    <a:pt x="986" y="1116"/>
                  </a:lnTo>
                  <a:lnTo>
                    <a:pt x="952" y="1048"/>
                  </a:lnTo>
                  <a:lnTo>
                    <a:pt x="912" y="983"/>
                  </a:lnTo>
                  <a:lnTo>
                    <a:pt x="869" y="921"/>
                  </a:lnTo>
                  <a:lnTo>
                    <a:pt x="821" y="862"/>
                  </a:lnTo>
                  <a:lnTo>
                    <a:pt x="769" y="807"/>
                  </a:lnTo>
                  <a:lnTo>
                    <a:pt x="714" y="755"/>
                  </a:lnTo>
                  <a:lnTo>
                    <a:pt x="655" y="707"/>
                  </a:lnTo>
                  <a:lnTo>
                    <a:pt x="593" y="664"/>
                  </a:lnTo>
                  <a:lnTo>
                    <a:pt x="528" y="624"/>
                  </a:lnTo>
                  <a:lnTo>
                    <a:pt x="460" y="590"/>
                  </a:lnTo>
                  <a:lnTo>
                    <a:pt x="389" y="560"/>
                  </a:lnTo>
                  <a:lnTo>
                    <a:pt x="316" y="536"/>
                  </a:lnTo>
                  <a:lnTo>
                    <a:pt x="241" y="516"/>
                  </a:lnTo>
                  <a:lnTo>
                    <a:pt x="163" y="501"/>
                  </a:lnTo>
                  <a:lnTo>
                    <a:pt x="84" y="492"/>
                  </a:lnTo>
                  <a:lnTo>
                    <a:pt x="3" y="489"/>
                  </a:lnTo>
                  <a:lnTo>
                    <a:pt x="0" y="489"/>
                  </a:lnTo>
                  <a:lnTo>
                    <a:pt x="0" y="0"/>
                  </a:lnTo>
                  <a:lnTo>
                    <a:pt x="3" y="0"/>
                  </a:lnTo>
                  <a:close/>
                </a:path>
              </a:pathLst>
            </a:custGeom>
            <a:grpFill/>
            <a:ln w="0">
              <a:solidFill>
                <a:schemeClr val="tx1"/>
              </a:solidFill>
              <a:prstDash val="solid"/>
              <a:round/>
              <a:headEnd/>
              <a:tailEnd/>
            </a:ln>
          </p:spPr>
          <p:txBody>
            <a:bodyPr vert="horz" wrap="none" lIns="91416" tIns="45708" rIns="91416" bIns="45708" numCol="1" anchor="t" anchorCtr="0" compatLnSpc="1">
              <a:prstTxWarp prst="textNoShape">
                <a:avLst/>
              </a:prstTxWarp>
              <a:noAutofit/>
            </a:bodyPr>
            <a:lstStyle/>
            <a:p>
              <a:pPr algn="ctr" defTabSz="914377">
                <a:defRPr/>
              </a:pPr>
              <a:endParaRPr lang="en-US" sz="1799" dirty="0">
                <a:solidFill>
                  <a:srgbClr val="FFFFFF"/>
                </a:solidFill>
                <a:latin typeface="Arial"/>
              </a:endParaRPr>
            </a:p>
          </p:txBody>
        </p:sp>
        <p:sp>
          <p:nvSpPr>
            <p:cNvPr id="291" name="Freeform 13"/>
            <p:cNvSpPr>
              <a:spLocks noEditPoints="1"/>
            </p:cNvSpPr>
            <p:nvPr/>
          </p:nvSpPr>
          <p:spPr bwMode="auto">
            <a:xfrm>
              <a:off x="7488303" y="4720640"/>
              <a:ext cx="457201" cy="457200"/>
            </a:xfrm>
            <a:custGeom>
              <a:avLst/>
              <a:gdLst>
                <a:gd name="T0" fmla="*/ 1347 w 3325"/>
                <a:gd name="T1" fmla="*/ 3204 h 3325"/>
                <a:gd name="T2" fmla="*/ 1418 w 3325"/>
                <a:gd name="T3" fmla="*/ 2719 h 3325"/>
                <a:gd name="T4" fmla="*/ 2061 w 3325"/>
                <a:gd name="T5" fmla="*/ 2670 h 3325"/>
                <a:gd name="T6" fmla="*/ 1771 w 3325"/>
                <a:gd name="T7" fmla="*/ 3232 h 3325"/>
                <a:gd name="T8" fmla="*/ 2365 w 3325"/>
                <a:gd name="T9" fmla="*/ 3070 h 3325"/>
                <a:gd name="T10" fmla="*/ 464 w 3325"/>
                <a:gd name="T11" fmla="*/ 2681 h 3325"/>
                <a:gd name="T12" fmla="*/ 1111 w 3325"/>
                <a:gd name="T13" fmla="*/ 2595 h 3325"/>
                <a:gd name="T14" fmla="*/ 735 w 3325"/>
                <a:gd name="T15" fmla="*/ 2222 h 3325"/>
                <a:gd name="T16" fmla="*/ 2293 w 3325"/>
                <a:gd name="T17" fmla="*/ 2544 h 3325"/>
                <a:gd name="T18" fmla="*/ 2817 w 3325"/>
                <a:gd name="T19" fmla="*/ 2731 h 3325"/>
                <a:gd name="T20" fmla="*/ 1171 w 3325"/>
                <a:gd name="T21" fmla="*/ 2562 h 3325"/>
                <a:gd name="T22" fmla="*/ 1645 w 3325"/>
                <a:gd name="T23" fmla="*/ 2687 h 3325"/>
                <a:gd name="T24" fmla="*/ 1074 w 3325"/>
                <a:gd name="T25" fmla="*/ 2109 h 3325"/>
                <a:gd name="T26" fmla="*/ 997 w 3325"/>
                <a:gd name="T27" fmla="*/ 2208 h 3325"/>
                <a:gd name="T28" fmla="*/ 918 w 3325"/>
                <a:gd name="T29" fmla="*/ 2122 h 3325"/>
                <a:gd name="T30" fmla="*/ 1021 w 3325"/>
                <a:gd name="T31" fmla="*/ 2463 h 3325"/>
                <a:gd name="T32" fmla="*/ 1828 w 3325"/>
                <a:gd name="T33" fmla="*/ 2674 h 3325"/>
                <a:gd name="T34" fmla="*/ 1700 w 3325"/>
                <a:gd name="T35" fmla="*/ 1675 h 3325"/>
                <a:gd name="T36" fmla="*/ 2516 w 3325"/>
                <a:gd name="T37" fmla="*/ 2231 h 3325"/>
                <a:gd name="T38" fmla="*/ 681 w 3325"/>
                <a:gd name="T39" fmla="*/ 1962 h 3325"/>
                <a:gd name="T40" fmla="*/ 92 w 3325"/>
                <a:gd name="T41" fmla="*/ 1756 h 3325"/>
                <a:gd name="T42" fmla="*/ 252 w 3325"/>
                <a:gd name="T43" fmla="*/ 2359 h 3325"/>
                <a:gd name="T44" fmla="*/ 591 w 3325"/>
                <a:gd name="T45" fmla="*/ 1824 h 3325"/>
                <a:gd name="T46" fmla="*/ 687 w 3325"/>
                <a:gd name="T47" fmla="*/ 1346 h 3325"/>
                <a:gd name="T48" fmla="*/ 2367 w 3325"/>
                <a:gd name="T49" fmla="*/ 1150 h 3325"/>
                <a:gd name="T50" fmla="*/ 2292 w 3325"/>
                <a:gd name="T51" fmla="*/ 1250 h 3325"/>
                <a:gd name="T52" fmla="*/ 2408 w 3325"/>
                <a:gd name="T53" fmla="*/ 1298 h 3325"/>
                <a:gd name="T54" fmla="*/ 2424 w 3325"/>
                <a:gd name="T55" fmla="*/ 1174 h 3325"/>
                <a:gd name="T56" fmla="*/ 178 w 3325"/>
                <a:gd name="T57" fmla="*/ 1143 h 3325"/>
                <a:gd name="T58" fmla="*/ 585 w 3325"/>
                <a:gd name="T59" fmla="*/ 1551 h 3325"/>
                <a:gd name="T60" fmla="*/ 297 w 3325"/>
                <a:gd name="T61" fmla="*/ 881 h 3325"/>
                <a:gd name="T62" fmla="*/ 828 w 3325"/>
                <a:gd name="T63" fmla="*/ 1067 h 3325"/>
                <a:gd name="T64" fmla="*/ 651 w 3325"/>
                <a:gd name="T65" fmla="*/ 458 h 3325"/>
                <a:gd name="T66" fmla="*/ 739 w 3325"/>
                <a:gd name="T67" fmla="*/ 1096 h 3325"/>
                <a:gd name="T68" fmla="*/ 1108 w 3325"/>
                <a:gd name="T69" fmla="*/ 732 h 3325"/>
                <a:gd name="T70" fmla="*/ 1008 w 3325"/>
                <a:gd name="T71" fmla="*/ 677 h 3325"/>
                <a:gd name="T72" fmla="*/ 1659 w 3325"/>
                <a:gd name="T73" fmla="*/ 0 h 3325"/>
                <a:gd name="T74" fmla="*/ 1130 w 3325"/>
                <a:gd name="T75" fmla="*/ 182 h 3325"/>
                <a:gd name="T76" fmla="*/ 1097 w 3325"/>
                <a:gd name="T77" fmla="*/ 561 h 3325"/>
                <a:gd name="T78" fmla="*/ 1148 w 3325"/>
                <a:gd name="T79" fmla="*/ 671 h 3325"/>
                <a:gd name="T80" fmla="*/ 1423 w 3325"/>
                <a:gd name="T81" fmla="*/ 606 h 3325"/>
                <a:gd name="T82" fmla="*/ 1437 w 3325"/>
                <a:gd name="T83" fmla="*/ 663 h 3325"/>
                <a:gd name="T84" fmla="*/ 1662 w 3325"/>
                <a:gd name="T85" fmla="*/ 638 h 3325"/>
                <a:gd name="T86" fmla="*/ 2180 w 3325"/>
                <a:gd name="T87" fmla="*/ 778 h 3325"/>
                <a:gd name="T88" fmla="*/ 2547 w 3325"/>
                <a:gd name="T89" fmla="*/ 1145 h 3325"/>
                <a:gd name="T90" fmla="*/ 2687 w 3325"/>
                <a:gd name="T91" fmla="*/ 1663 h 3325"/>
                <a:gd name="T92" fmla="*/ 2677 w 3325"/>
                <a:gd name="T93" fmla="*/ 1807 h 3325"/>
                <a:gd name="T94" fmla="*/ 2703 w 3325"/>
                <a:gd name="T95" fmla="*/ 1963 h 3325"/>
                <a:gd name="T96" fmla="*/ 3158 w 3325"/>
                <a:gd name="T97" fmla="*/ 2148 h 3325"/>
                <a:gd name="T98" fmla="*/ 3322 w 3325"/>
                <a:gd name="T99" fmla="*/ 1764 h 3325"/>
                <a:gd name="T100" fmla="*/ 3143 w 3325"/>
                <a:gd name="T101" fmla="*/ 2418 h 3325"/>
                <a:gd name="T102" fmla="*/ 2734 w 3325"/>
                <a:gd name="T103" fmla="*/ 2934 h 3325"/>
                <a:gd name="T104" fmla="*/ 2150 w 3325"/>
                <a:gd name="T105" fmla="*/ 3252 h 3325"/>
                <a:gd name="T106" fmla="*/ 1461 w 3325"/>
                <a:gd name="T107" fmla="*/ 3313 h 3325"/>
                <a:gd name="T108" fmla="*/ 823 w 3325"/>
                <a:gd name="T109" fmla="*/ 3098 h 3325"/>
                <a:gd name="T110" fmla="*/ 332 w 3325"/>
                <a:gd name="T111" fmla="*/ 2660 h 3325"/>
                <a:gd name="T112" fmla="*/ 47 w 3325"/>
                <a:gd name="T113" fmla="*/ 2058 h 3325"/>
                <a:gd name="T114" fmla="*/ 26 w 3325"/>
                <a:gd name="T115" fmla="*/ 1364 h 3325"/>
                <a:gd name="T116" fmla="*/ 276 w 3325"/>
                <a:gd name="T117" fmla="*/ 744 h 3325"/>
                <a:gd name="T118" fmla="*/ 741 w 3325"/>
                <a:gd name="T119" fmla="*/ 279 h 3325"/>
                <a:gd name="T120" fmla="*/ 1360 w 3325"/>
                <a:gd name="T121" fmla="*/ 27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25" h="3325">
                  <a:moveTo>
                    <a:pt x="1141" y="2613"/>
                  </a:moveTo>
                  <a:lnTo>
                    <a:pt x="896" y="3036"/>
                  </a:lnTo>
                  <a:lnTo>
                    <a:pt x="981" y="3081"/>
                  </a:lnTo>
                  <a:lnTo>
                    <a:pt x="1069" y="3119"/>
                  </a:lnTo>
                  <a:lnTo>
                    <a:pt x="1159" y="3153"/>
                  </a:lnTo>
                  <a:lnTo>
                    <a:pt x="1252" y="3182"/>
                  </a:lnTo>
                  <a:lnTo>
                    <a:pt x="1347" y="3204"/>
                  </a:lnTo>
                  <a:lnTo>
                    <a:pt x="1445" y="3220"/>
                  </a:lnTo>
                  <a:lnTo>
                    <a:pt x="1544" y="3231"/>
                  </a:lnTo>
                  <a:lnTo>
                    <a:pt x="1645" y="3235"/>
                  </a:lnTo>
                  <a:lnTo>
                    <a:pt x="1645" y="2746"/>
                  </a:lnTo>
                  <a:lnTo>
                    <a:pt x="1567" y="2742"/>
                  </a:lnTo>
                  <a:lnTo>
                    <a:pt x="1491" y="2733"/>
                  </a:lnTo>
                  <a:lnTo>
                    <a:pt x="1418" y="2719"/>
                  </a:lnTo>
                  <a:lnTo>
                    <a:pt x="1345" y="2698"/>
                  </a:lnTo>
                  <a:lnTo>
                    <a:pt x="1274" y="2674"/>
                  </a:lnTo>
                  <a:lnTo>
                    <a:pt x="1207" y="2646"/>
                  </a:lnTo>
                  <a:lnTo>
                    <a:pt x="1141" y="2613"/>
                  </a:lnTo>
                  <a:close/>
                  <a:moveTo>
                    <a:pt x="2197" y="2605"/>
                  </a:moveTo>
                  <a:lnTo>
                    <a:pt x="2130" y="2640"/>
                  </a:lnTo>
                  <a:lnTo>
                    <a:pt x="2061" y="2670"/>
                  </a:lnTo>
                  <a:lnTo>
                    <a:pt x="1988" y="2696"/>
                  </a:lnTo>
                  <a:lnTo>
                    <a:pt x="1914" y="2717"/>
                  </a:lnTo>
                  <a:lnTo>
                    <a:pt x="1838" y="2732"/>
                  </a:lnTo>
                  <a:lnTo>
                    <a:pt x="1760" y="2742"/>
                  </a:lnTo>
                  <a:lnTo>
                    <a:pt x="1680" y="2746"/>
                  </a:lnTo>
                  <a:lnTo>
                    <a:pt x="1680" y="3235"/>
                  </a:lnTo>
                  <a:lnTo>
                    <a:pt x="1771" y="3232"/>
                  </a:lnTo>
                  <a:lnTo>
                    <a:pt x="1862" y="3223"/>
                  </a:lnTo>
                  <a:lnTo>
                    <a:pt x="1951" y="3209"/>
                  </a:lnTo>
                  <a:lnTo>
                    <a:pt x="2037" y="3191"/>
                  </a:lnTo>
                  <a:lnTo>
                    <a:pt x="2123" y="3167"/>
                  </a:lnTo>
                  <a:lnTo>
                    <a:pt x="2206" y="3139"/>
                  </a:lnTo>
                  <a:lnTo>
                    <a:pt x="2287" y="3107"/>
                  </a:lnTo>
                  <a:lnTo>
                    <a:pt x="2365" y="3070"/>
                  </a:lnTo>
                  <a:lnTo>
                    <a:pt x="2442" y="3029"/>
                  </a:lnTo>
                  <a:lnTo>
                    <a:pt x="2197" y="2605"/>
                  </a:lnTo>
                  <a:close/>
                  <a:moveTo>
                    <a:pt x="735" y="2222"/>
                  </a:moveTo>
                  <a:lnTo>
                    <a:pt x="311" y="2467"/>
                  </a:lnTo>
                  <a:lnTo>
                    <a:pt x="358" y="2542"/>
                  </a:lnTo>
                  <a:lnTo>
                    <a:pt x="409" y="2614"/>
                  </a:lnTo>
                  <a:lnTo>
                    <a:pt x="464" y="2681"/>
                  </a:lnTo>
                  <a:lnTo>
                    <a:pt x="523" y="2747"/>
                  </a:lnTo>
                  <a:lnTo>
                    <a:pt x="585" y="2808"/>
                  </a:lnTo>
                  <a:lnTo>
                    <a:pt x="651" y="2867"/>
                  </a:lnTo>
                  <a:lnTo>
                    <a:pt x="719" y="2921"/>
                  </a:lnTo>
                  <a:lnTo>
                    <a:pt x="791" y="2973"/>
                  </a:lnTo>
                  <a:lnTo>
                    <a:pt x="867" y="3019"/>
                  </a:lnTo>
                  <a:lnTo>
                    <a:pt x="1111" y="2595"/>
                  </a:lnTo>
                  <a:lnTo>
                    <a:pt x="1046" y="2554"/>
                  </a:lnTo>
                  <a:lnTo>
                    <a:pt x="985" y="2509"/>
                  </a:lnTo>
                  <a:lnTo>
                    <a:pt x="927" y="2458"/>
                  </a:lnTo>
                  <a:lnTo>
                    <a:pt x="873" y="2405"/>
                  </a:lnTo>
                  <a:lnTo>
                    <a:pt x="822" y="2347"/>
                  </a:lnTo>
                  <a:lnTo>
                    <a:pt x="777" y="2287"/>
                  </a:lnTo>
                  <a:lnTo>
                    <a:pt x="735" y="2222"/>
                  </a:lnTo>
                  <a:close/>
                  <a:moveTo>
                    <a:pt x="2604" y="2198"/>
                  </a:moveTo>
                  <a:lnTo>
                    <a:pt x="2563" y="2264"/>
                  </a:lnTo>
                  <a:lnTo>
                    <a:pt x="2518" y="2328"/>
                  </a:lnTo>
                  <a:lnTo>
                    <a:pt x="2467" y="2388"/>
                  </a:lnTo>
                  <a:lnTo>
                    <a:pt x="2413" y="2444"/>
                  </a:lnTo>
                  <a:lnTo>
                    <a:pt x="2354" y="2497"/>
                  </a:lnTo>
                  <a:lnTo>
                    <a:pt x="2293" y="2544"/>
                  </a:lnTo>
                  <a:lnTo>
                    <a:pt x="2227" y="2587"/>
                  </a:lnTo>
                  <a:lnTo>
                    <a:pt x="2472" y="3011"/>
                  </a:lnTo>
                  <a:lnTo>
                    <a:pt x="2547" y="2963"/>
                  </a:lnTo>
                  <a:lnTo>
                    <a:pt x="2620" y="2910"/>
                  </a:lnTo>
                  <a:lnTo>
                    <a:pt x="2689" y="2854"/>
                  </a:lnTo>
                  <a:lnTo>
                    <a:pt x="2755" y="2794"/>
                  </a:lnTo>
                  <a:lnTo>
                    <a:pt x="2817" y="2731"/>
                  </a:lnTo>
                  <a:lnTo>
                    <a:pt x="2876" y="2663"/>
                  </a:lnTo>
                  <a:lnTo>
                    <a:pt x="2931" y="2592"/>
                  </a:lnTo>
                  <a:lnTo>
                    <a:pt x="2982" y="2519"/>
                  </a:lnTo>
                  <a:lnTo>
                    <a:pt x="3028" y="2442"/>
                  </a:lnTo>
                  <a:lnTo>
                    <a:pt x="2604" y="2198"/>
                  </a:lnTo>
                  <a:close/>
                  <a:moveTo>
                    <a:pt x="1645" y="1740"/>
                  </a:moveTo>
                  <a:lnTo>
                    <a:pt x="1171" y="2562"/>
                  </a:lnTo>
                  <a:lnTo>
                    <a:pt x="1232" y="2593"/>
                  </a:lnTo>
                  <a:lnTo>
                    <a:pt x="1297" y="2621"/>
                  </a:lnTo>
                  <a:lnTo>
                    <a:pt x="1362" y="2643"/>
                  </a:lnTo>
                  <a:lnTo>
                    <a:pt x="1431" y="2661"/>
                  </a:lnTo>
                  <a:lnTo>
                    <a:pt x="1501" y="2675"/>
                  </a:lnTo>
                  <a:lnTo>
                    <a:pt x="1572" y="2683"/>
                  </a:lnTo>
                  <a:lnTo>
                    <a:pt x="1645" y="2687"/>
                  </a:lnTo>
                  <a:lnTo>
                    <a:pt x="1645" y="1740"/>
                  </a:lnTo>
                  <a:close/>
                  <a:moveTo>
                    <a:pt x="1623" y="1709"/>
                  </a:moveTo>
                  <a:lnTo>
                    <a:pt x="1025" y="2055"/>
                  </a:lnTo>
                  <a:lnTo>
                    <a:pt x="1041" y="2064"/>
                  </a:lnTo>
                  <a:lnTo>
                    <a:pt x="1056" y="2076"/>
                  </a:lnTo>
                  <a:lnTo>
                    <a:pt x="1067" y="2092"/>
                  </a:lnTo>
                  <a:lnTo>
                    <a:pt x="1074" y="2109"/>
                  </a:lnTo>
                  <a:lnTo>
                    <a:pt x="1077" y="2129"/>
                  </a:lnTo>
                  <a:lnTo>
                    <a:pt x="1074" y="2150"/>
                  </a:lnTo>
                  <a:lnTo>
                    <a:pt x="1066" y="2169"/>
                  </a:lnTo>
                  <a:lnTo>
                    <a:pt x="1053" y="2185"/>
                  </a:lnTo>
                  <a:lnTo>
                    <a:pt x="1037" y="2198"/>
                  </a:lnTo>
                  <a:lnTo>
                    <a:pt x="1018" y="2206"/>
                  </a:lnTo>
                  <a:lnTo>
                    <a:pt x="997" y="2208"/>
                  </a:lnTo>
                  <a:lnTo>
                    <a:pt x="976" y="2206"/>
                  </a:lnTo>
                  <a:lnTo>
                    <a:pt x="957" y="2198"/>
                  </a:lnTo>
                  <a:lnTo>
                    <a:pt x="941" y="2185"/>
                  </a:lnTo>
                  <a:lnTo>
                    <a:pt x="928" y="2169"/>
                  </a:lnTo>
                  <a:lnTo>
                    <a:pt x="920" y="2150"/>
                  </a:lnTo>
                  <a:lnTo>
                    <a:pt x="918" y="2129"/>
                  </a:lnTo>
                  <a:lnTo>
                    <a:pt x="918" y="2122"/>
                  </a:lnTo>
                  <a:lnTo>
                    <a:pt x="919" y="2116"/>
                  </a:lnTo>
                  <a:lnTo>
                    <a:pt x="785" y="2193"/>
                  </a:lnTo>
                  <a:lnTo>
                    <a:pt x="824" y="2253"/>
                  </a:lnTo>
                  <a:lnTo>
                    <a:pt x="869" y="2311"/>
                  </a:lnTo>
                  <a:lnTo>
                    <a:pt x="916" y="2365"/>
                  </a:lnTo>
                  <a:lnTo>
                    <a:pt x="967" y="2416"/>
                  </a:lnTo>
                  <a:lnTo>
                    <a:pt x="1021" y="2463"/>
                  </a:lnTo>
                  <a:lnTo>
                    <a:pt x="1080" y="2506"/>
                  </a:lnTo>
                  <a:lnTo>
                    <a:pt x="1140" y="2545"/>
                  </a:lnTo>
                  <a:lnTo>
                    <a:pt x="1623" y="1709"/>
                  </a:lnTo>
                  <a:close/>
                  <a:moveTo>
                    <a:pt x="1680" y="1708"/>
                  </a:moveTo>
                  <a:lnTo>
                    <a:pt x="1680" y="2687"/>
                  </a:lnTo>
                  <a:lnTo>
                    <a:pt x="1755" y="2683"/>
                  </a:lnTo>
                  <a:lnTo>
                    <a:pt x="1828" y="2674"/>
                  </a:lnTo>
                  <a:lnTo>
                    <a:pt x="1901" y="2660"/>
                  </a:lnTo>
                  <a:lnTo>
                    <a:pt x="1971" y="2641"/>
                  </a:lnTo>
                  <a:lnTo>
                    <a:pt x="2039" y="2617"/>
                  </a:lnTo>
                  <a:lnTo>
                    <a:pt x="2105" y="2587"/>
                  </a:lnTo>
                  <a:lnTo>
                    <a:pt x="2168" y="2554"/>
                  </a:lnTo>
                  <a:lnTo>
                    <a:pt x="1680" y="1708"/>
                  </a:lnTo>
                  <a:close/>
                  <a:moveTo>
                    <a:pt x="1700" y="1675"/>
                  </a:moveTo>
                  <a:lnTo>
                    <a:pt x="2198" y="2537"/>
                  </a:lnTo>
                  <a:lnTo>
                    <a:pt x="2259" y="2496"/>
                  </a:lnTo>
                  <a:lnTo>
                    <a:pt x="2318" y="2450"/>
                  </a:lnTo>
                  <a:lnTo>
                    <a:pt x="2373" y="2402"/>
                  </a:lnTo>
                  <a:lnTo>
                    <a:pt x="2425" y="2348"/>
                  </a:lnTo>
                  <a:lnTo>
                    <a:pt x="2472" y="2292"/>
                  </a:lnTo>
                  <a:lnTo>
                    <a:pt x="2516" y="2231"/>
                  </a:lnTo>
                  <a:lnTo>
                    <a:pt x="2554" y="2169"/>
                  </a:lnTo>
                  <a:lnTo>
                    <a:pt x="1700" y="1675"/>
                  </a:lnTo>
                  <a:close/>
                  <a:moveTo>
                    <a:pt x="638" y="1663"/>
                  </a:moveTo>
                  <a:lnTo>
                    <a:pt x="640" y="1740"/>
                  </a:lnTo>
                  <a:lnTo>
                    <a:pt x="649" y="1815"/>
                  </a:lnTo>
                  <a:lnTo>
                    <a:pt x="663" y="1889"/>
                  </a:lnTo>
                  <a:lnTo>
                    <a:pt x="681" y="1962"/>
                  </a:lnTo>
                  <a:lnTo>
                    <a:pt x="705" y="2031"/>
                  </a:lnTo>
                  <a:lnTo>
                    <a:pt x="735" y="2098"/>
                  </a:lnTo>
                  <a:lnTo>
                    <a:pt x="768" y="2164"/>
                  </a:lnTo>
                  <a:lnTo>
                    <a:pt x="1635" y="1663"/>
                  </a:lnTo>
                  <a:lnTo>
                    <a:pt x="638" y="1663"/>
                  </a:lnTo>
                  <a:close/>
                  <a:moveTo>
                    <a:pt x="90" y="1663"/>
                  </a:moveTo>
                  <a:lnTo>
                    <a:pt x="92" y="1756"/>
                  </a:lnTo>
                  <a:lnTo>
                    <a:pt x="100" y="1848"/>
                  </a:lnTo>
                  <a:lnTo>
                    <a:pt x="113" y="1938"/>
                  </a:lnTo>
                  <a:lnTo>
                    <a:pt x="132" y="2026"/>
                  </a:lnTo>
                  <a:lnTo>
                    <a:pt x="154" y="2113"/>
                  </a:lnTo>
                  <a:lnTo>
                    <a:pt x="183" y="2198"/>
                  </a:lnTo>
                  <a:lnTo>
                    <a:pt x="215" y="2280"/>
                  </a:lnTo>
                  <a:lnTo>
                    <a:pt x="252" y="2359"/>
                  </a:lnTo>
                  <a:lnTo>
                    <a:pt x="294" y="2437"/>
                  </a:lnTo>
                  <a:lnTo>
                    <a:pt x="717" y="2193"/>
                  </a:lnTo>
                  <a:lnTo>
                    <a:pt x="682" y="2124"/>
                  </a:lnTo>
                  <a:lnTo>
                    <a:pt x="651" y="2053"/>
                  </a:lnTo>
                  <a:lnTo>
                    <a:pt x="626" y="1979"/>
                  </a:lnTo>
                  <a:lnTo>
                    <a:pt x="605" y="1902"/>
                  </a:lnTo>
                  <a:lnTo>
                    <a:pt x="591" y="1824"/>
                  </a:lnTo>
                  <a:lnTo>
                    <a:pt x="582" y="1745"/>
                  </a:lnTo>
                  <a:lnTo>
                    <a:pt x="579" y="1663"/>
                  </a:lnTo>
                  <a:lnTo>
                    <a:pt x="90" y="1663"/>
                  </a:lnTo>
                  <a:close/>
                  <a:moveTo>
                    <a:pt x="772" y="1155"/>
                  </a:moveTo>
                  <a:lnTo>
                    <a:pt x="740" y="1216"/>
                  </a:lnTo>
                  <a:lnTo>
                    <a:pt x="711" y="1281"/>
                  </a:lnTo>
                  <a:lnTo>
                    <a:pt x="687" y="1346"/>
                  </a:lnTo>
                  <a:lnTo>
                    <a:pt x="668" y="1414"/>
                  </a:lnTo>
                  <a:lnTo>
                    <a:pt x="653" y="1483"/>
                  </a:lnTo>
                  <a:lnTo>
                    <a:pt x="643" y="1555"/>
                  </a:lnTo>
                  <a:lnTo>
                    <a:pt x="638" y="1628"/>
                  </a:lnTo>
                  <a:lnTo>
                    <a:pt x="1590" y="1628"/>
                  </a:lnTo>
                  <a:lnTo>
                    <a:pt x="772" y="1155"/>
                  </a:lnTo>
                  <a:close/>
                  <a:moveTo>
                    <a:pt x="2367" y="1150"/>
                  </a:moveTo>
                  <a:lnTo>
                    <a:pt x="2347" y="1153"/>
                  </a:lnTo>
                  <a:lnTo>
                    <a:pt x="2328" y="1161"/>
                  </a:lnTo>
                  <a:lnTo>
                    <a:pt x="2312" y="1174"/>
                  </a:lnTo>
                  <a:lnTo>
                    <a:pt x="2300" y="1190"/>
                  </a:lnTo>
                  <a:lnTo>
                    <a:pt x="2292" y="1208"/>
                  </a:lnTo>
                  <a:lnTo>
                    <a:pt x="2289" y="1229"/>
                  </a:lnTo>
                  <a:lnTo>
                    <a:pt x="2292" y="1250"/>
                  </a:lnTo>
                  <a:lnTo>
                    <a:pt x="2300" y="1269"/>
                  </a:lnTo>
                  <a:lnTo>
                    <a:pt x="2312" y="1286"/>
                  </a:lnTo>
                  <a:lnTo>
                    <a:pt x="2328" y="1298"/>
                  </a:lnTo>
                  <a:lnTo>
                    <a:pt x="2347" y="1306"/>
                  </a:lnTo>
                  <a:lnTo>
                    <a:pt x="2367" y="1309"/>
                  </a:lnTo>
                  <a:lnTo>
                    <a:pt x="2389" y="1306"/>
                  </a:lnTo>
                  <a:lnTo>
                    <a:pt x="2408" y="1298"/>
                  </a:lnTo>
                  <a:lnTo>
                    <a:pt x="2424" y="1286"/>
                  </a:lnTo>
                  <a:lnTo>
                    <a:pt x="2436" y="1269"/>
                  </a:lnTo>
                  <a:lnTo>
                    <a:pt x="2444" y="1250"/>
                  </a:lnTo>
                  <a:lnTo>
                    <a:pt x="2447" y="1229"/>
                  </a:lnTo>
                  <a:lnTo>
                    <a:pt x="2444" y="1208"/>
                  </a:lnTo>
                  <a:lnTo>
                    <a:pt x="2436" y="1190"/>
                  </a:lnTo>
                  <a:lnTo>
                    <a:pt x="2424" y="1174"/>
                  </a:lnTo>
                  <a:lnTo>
                    <a:pt x="2408" y="1161"/>
                  </a:lnTo>
                  <a:lnTo>
                    <a:pt x="2389" y="1153"/>
                  </a:lnTo>
                  <a:lnTo>
                    <a:pt x="2367" y="1150"/>
                  </a:lnTo>
                  <a:close/>
                  <a:moveTo>
                    <a:pt x="297" y="881"/>
                  </a:moveTo>
                  <a:lnTo>
                    <a:pt x="252" y="966"/>
                  </a:lnTo>
                  <a:lnTo>
                    <a:pt x="212" y="1053"/>
                  </a:lnTo>
                  <a:lnTo>
                    <a:pt x="178" y="1143"/>
                  </a:lnTo>
                  <a:lnTo>
                    <a:pt x="148" y="1235"/>
                  </a:lnTo>
                  <a:lnTo>
                    <a:pt x="124" y="1331"/>
                  </a:lnTo>
                  <a:lnTo>
                    <a:pt x="107" y="1428"/>
                  </a:lnTo>
                  <a:lnTo>
                    <a:pt x="95" y="1527"/>
                  </a:lnTo>
                  <a:lnTo>
                    <a:pt x="90" y="1628"/>
                  </a:lnTo>
                  <a:lnTo>
                    <a:pt x="579" y="1628"/>
                  </a:lnTo>
                  <a:lnTo>
                    <a:pt x="585" y="1551"/>
                  </a:lnTo>
                  <a:lnTo>
                    <a:pt x="595" y="1474"/>
                  </a:lnTo>
                  <a:lnTo>
                    <a:pt x="611" y="1401"/>
                  </a:lnTo>
                  <a:lnTo>
                    <a:pt x="632" y="1329"/>
                  </a:lnTo>
                  <a:lnTo>
                    <a:pt x="657" y="1258"/>
                  </a:lnTo>
                  <a:lnTo>
                    <a:pt x="687" y="1191"/>
                  </a:lnTo>
                  <a:lnTo>
                    <a:pt x="722" y="1126"/>
                  </a:lnTo>
                  <a:lnTo>
                    <a:pt x="297" y="881"/>
                  </a:lnTo>
                  <a:close/>
                  <a:moveTo>
                    <a:pt x="1137" y="782"/>
                  </a:moveTo>
                  <a:lnTo>
                    <a:pt x="1078" y="820"/>
                  </a:lnTo>
                  <a:lnTo>
                    <a:pt x="1021" y="863"/>
                  </a:lnTo>
                  <a:lnTo>
                    <a:pt x="968" y="908"/>
                  </a:lnTo>
                  <a:lnTo>
                    <a:pt x="918" y="958"/>
                  </a:lnTo>
                  <a:lnTo>
                    <a:pt x="872" y="1011"/>
                  </a:lnTo>
                  <a:lnTo>
                    <a:pt x="828" y="1067"/>
                  </a:lnTo>
                  <a:lnTo>
                    <a:pt x="789" y="1125"/>
                  </a:lnTo>
                  <a:lnTo>
                    <a:pt x="1608" y="1598"/>
                  </a:lnTo>
                  <a:lnTo>
                    <a:pt x="1137" y="782"/>
                  </a:lnTo>
                  <a:close/>
                  <a:moveTo>
                    <a:pt x="864" y="308"/>
                  </a:moveTo>
                  <a:lnTo>
                    <a:pt x="790" y="354"/>
                  </a:lnTo>
                  <a:lnTo>
                    <a:pt x="718" y="404"/>
                  </a:lnTo>
                  <a:lnTo>
                    <a:pt x="651" y="458"/>
                  </a:lnTo>
                  <a:lnTo>
                    <a:pt x="586" y="516"/>
                  </a:lnTo>
                  <a:lnTo>
                    <a:pt x="525" y="576"/>
                  </a:lnTo>
                  <a:lnTo>
                    <a:pt x="467" y="641"/>
                  </a:lnTo>
                  <a:lnTo>
                    <a:pt x="413" y="707"/>
                  </a:lnTo>
                  <a:lnTo>
                    <a:pt x="361" y="778"/>
                  </a:lnTo>
                  <a:lnTo>
                    <a:pt x="315" y="851"/>
                  </a:lnTo>
                  <a:lnTo>
                    <a:pt x="739" y="1096"/>
                  </a:lnTo>
                  <a:lnTo>
                    <a:pt x="780" y="1033"/>
                  </a:lnTo>
                  <a:lnTo>
                    <a:pt x="825" y="974"/>
                  </a:lnTo>
                  <a:lnTo>
                    <a:pt x="875" y="918"/>
                  </a:lnTo>
                  <a:lnTo>
                    <a:pt x="928" y="866"/>
                  </a:lnTo>
                  <a:lnTo>
                    <a:pt x="985" y="817"/>
                  </a:lnTo>
                  <a:lnTo>
                    <a:pt x="1045" y="772"/>
                  </a:lnTo>
                  <a:lnTo>
                    <a:pt x="1108" y="732"/>
                  </a:lnTo>
                  <a:lnTo>
                    <a:pt x="1098" y="713"/>
                  </a:lnTo>
                  <a:lnTo>
                    <a:pt x="1087" y="717"/>
                  </a:lnTo>
                  <a:lnTo>
                    <a:pt x="1077" y="717"/>
                  </a:lnTo>
                  <a:lnTo>
                    <a:pt x="1056" y="714"/>
                  </a:lnTo>
                  <a:lnTo>
                    <a:pt x="1036" y="706"/>
                  </a:lnTo>
                  <a:lnTo>
                    <a:pt x="1020" y="693"/>
                  </a:lnTo>
                  <a:lnTo>
                    <a:pt x="1008" y="677"/>
                  </a:lnTo>
                  <a:lnTo>
                    <a:pt x="1000" y="659"/>
                  </a:lnTo>
                  <a:lnTo>
                    <a:pt x="997" y="638"/>
                  </a:lnTo>
                  <a:lnTo>
                    <a:pt x="1000" y="617"/>
                  </a:lnTo>
                  <a:lnTo>
                    <a:pt x="1008" y="597"/>
                  </a:lnTo>
                  <a:lnTo>
                    <a:pt x="1021" y="581"/>
                  </a:lnTo>
                  <a:lnTo>
                    <a:pt x="864" y="308"/>
                  </a:lnTo>
                  <a:close/>
                  <a:moveTo>
                    <a:pt x="1659" y="0"/>
                  </a:moveTo>
                  <a:lnTo>
                    <a:pt x="1659" y="90"/>
                  </a:lnTo>
                  <a:lnTo>
                    <a:pt x="1567" y="93"/>
                  </a:lnTo>
                  <a:lnTo>
                    <a:pt x="1476" y="101"/>
                  </a:lnTo>
                  <a:lnTo>
                    <a:pt x="1388" y="114"/>
                  </a:lnTo>
                  <a:lnTo>
                    <a:pt x="1300" y="132"/>
                  </a:lnTo>
                  <a:lnTo>
                    <a:pt x="1214" y="154"/>
                  </a:lnTo>
                  <a:lnTo>
                    <a:pt x="1130" y="182"/>
                  </a:lnTo>
                  <a:lnTo>
                    <a:pt x="1049" y="214"/>
                  </a:lnTo>
                  <a:lnTo>
                    <a:pt x="970" y="250"/>
                  </a:lnTo>
                  <a:lnTo>
                    <a:pt x="893" y="291"/>
                  </a:lnTo>
                  <a:lnTo>
                    <a:pt x="1050" y="563"/>
                  </a:lnTo>
                  <a:lnTo>
                    <a:pt x="1064" y="559"/>
                  </a:lnTo>
                  <a:lnTo>
                    <a:pt x="1077" y="558"/>
                  </a:lnTo>
                  <a:lnTo>
                    <a:pt x="1097" y="561"/>
                  </a:lnTo>
                  <a:lnTo>
                    <a:pt x="1116" y="569"/>
                  </a:lnTo>
                  <a:lnTo>
                    <a:pt x="1132" y="581"/>
                  </a:lnTo>
                  <a:lnTo>
                    <a:pt x="1144" y="597"/>
                  </a:lnTo>
                  <a:lnTo>
                    <a:pt x="1152" y="617"/>
                  </a:lnTo>
                  <a:lnTo>
                    <a:pt x="1155" y="638"/>
                  </a:lnTo>
                  <a:lnTo>
                    <a:pt x="1153" y="655"/>
                  </a:lnTo>
                  <a:lnTo>
                    <a:pt x="1148" y="671"/>
                  </a:lnTo>
                  <a:lnTo>
                    <a:pt x="1139" y="685"/>
                  </a:lnTo>
                  <a:lnTo>
                    <a:pt x="1128" y="697"/>
                  </a:lnTo>
                  <a:lnTo>
                    <a:pt x="1138" y="714"/>
                  </a:lnTo>
                  <a:lnTo>
                    <a:pt x="1206" y="680"/>
                  </a:lnTo>
                  <a:lnTo>
                    <a:pt x="1275" y="650"/>
                  </a:lnTo>
                  <a:lnTo>
                    <a:pt x="1348" y="626"/>
                  </a:lnTo>
                  <a:lnTo>
                    <a:pt x="1423" y="606"/>
                  </a:lnTo>
                  <a:lnTo>
                    <a:pt x="1500" y="591"/>
                  </a:lnTo>
                  <a:lnTo>
                    <a:pt x="1578" y="582"/>
                  </a:lnTo>
                  <a:lnTo>
                    <a:pt x="1659" y="579"/>
                  </a:lnTo>
                  <a:lnTo>
                    <a:pt x="1659" y="638"/>
                  </a:lnTo>
                  <a:lnTo>
                    <a:pt x="1583" y="641"/>
                  </a:lnTo>
                  <a:lnTo>
                    <a:pt x="1509" y="649"/>
                  </a:lnTo>
                  <a:lnTo>
                    <a:pt x="1437" y="663"/>
                  </a:lnTo>
                  <a:lnTo>
                    <a:pt x="1366" y="681"/>
                  </a:lnTo>
                  <a:lnTo>
                    <a:pt x="1298" y="704"/>
                  </a:lnTo>
                  <a:lnTo>
                    <a:pt x="1231" y="733"/>
                  </a:lnTo>
                  <a:lnTo>
                    <a:pt x="1168" y="765"/>
                  </a:lnTo>
                  <a:lnTo>
                    <a:pt x="1659" y="1616"/>
                  </a:lnTo>
                  <a:lnTo>
                    <a:pt x="1659" y="638"/>
                  </a:lnTo>
                  <a:lnTo>
                    <a:pt x="1662" y="638"/>
                  </a:lnTo>
                  <a:lnTo>
                    <a:pt x="1743" y="641"/>
                  </a:lnTo>
                  <a:lnTo>
                    <a:pt x="1820" y="650"/>
                  </a:lnTo>
                  <a:lnTo>
                    <a:pt x="1897" y="665"/>
                  </a:lnTo>
                  <a:lnTo>
                    <a:pt x="1972" y="685"/>
                  </a:lnTo>
                  <a:lnTo>
                    <a:pt x="2043" y="710"/>
                  </a:lnTo>
                  <a:lnTo>
                    <a:pt x="2113" y="742"/>
                  </a:lnTo>
                  <a:lnTo>
                    <a:pt x="2180" y="778"/>
                  </a:lnTo>
                  <a:lnTo>
                    <a:pt x="2243" y="818"/>
                  </a:lnTo>
                  <a:lnTo>
                    <a:pt x="2304" y="863"/>
                  </a:lnTo>
                  <a:lnTo>
                    <a:pt x="2360" y="912"/>
                  </a:lnTo>
                  <a:lnTo>
                    <a:pt x="2413" y="965"/>
                  </a:lnTo>
                  <a:lnTo>
                    <a:pt x="2462" y="1021"/>
                  </a:lnTo>
                  <a:lnTo>
                    <a:pt x="2507" y="1082"/>
                  </a:lnTo>
                  <a:lnTo>
                    <a:pt x="2547" y="1145"/>
                  </a:lnTo>
                  <a:lnTo>
                    <a:pt x="2583" y="1212"/>
                  </a:lnTo>
                  <a:lnTo>
                    <a:pt x="2615" y="1282"/>
                  </a:lnTo>
                  <a:lnTo>
                    <a:pt x="2640" y="1353"/>
                  </a:lnTo>
                  <a:lnTo>
                    <a:pt x="2660" y="1428"/>
                  </a:lnTo>
                  <a:lnTo>
                    <a:pt x="2675" y="1505"/>
                  </a:lnTo>
                  <a:lnTo>
                    <a:pt x="2684" y="1582"/>
                  </a:lnTo>
                  <a:lnTo>
                    <a:pt x="2687" y="1663"/>
                  </a:lnTo>
                  <a:lnTo>
                    <a:pt x="1748" y="1663"/>
                  </a:lnTo>
                  <a:lnTo>
                    <a:pt x="2571" y="2137"/>
                  </a:lnTo>
                  <a:lnTo>
                    <a:pt x="2600" y="2076"/>
                  </a:lnTo>
                  <a:lnTo>
                    <a:pt x="2627" y="2011"/>
                  </a:lnTo>
                  <a:lnTo>
                    <a:pt x="2648" y="1946"/>
                  </a:lnTo>
                  <a:lnTo>
                    <a:pt x="2665" y="1877"/>
                  </a:lnTo>
                  <a:lnTo>
                    <a:pt x="2677" y="1807"/>
                  </a:lnTo>
                  <a:lnTo>
                    <a:pt x="2685" y="1736"/>
                  </a:lnTo>
                  <a:lnTo>
                    <a:pt x="2687" y="1663"/>
                  </a:lnTo>
                  <a:lnTo>
                    <a:pt x="2746" y="1663"/>
                  </a:lnTo>
                  <a:lnTo>
                    <a:pt x="2743" y="1740"/>
                  </a:lnTo>
                  <a:lnTo>
                    <a:pt x="2735" y="1815"/>
                  </a:lnTo>
                  <a:lnTo>
                    <a:pt x="2722" y="1890"/>
                  </a:lnTo>
                  <a:lnTo>
                    <a:pt x="2703" y="1963"/>
                  </a:lnTo>
                  <a:lnTo>
                    <a:pt x="2681" y="2033"/>
                  </a:lnTo>
                  <a:lnTo>
                    <a:pt x="2653" y="2101"/>
                  </a:lnTo>
                  <a:lnTo>
                    <a:pt x="2622" y="2167"/>
                  </a:lnTo>
                  <a:lnTo>
                    <a:pt x="3045" y="2412"/>
                  </a:lnTo>
                  <a:lnTo>
                    <a:pt x="3089" y="2327"/>
                  </a:lnTo>
                  <a:lnTo>
                    <a:pt x="3126" y="2239"/>
                  </a:lnTo>
                  <a:lnTo>
                    <a:pt x="3158" y="2148"/>
                  </a:lnTo>
                  <a:lnTo>
                    <a:pt x="3186" y="2056"/>
                  </a:lnTo>
                  <a:lnTo>
                    <a:pt x="3207" y="1960"/>
                  </a:lnTo>
                  <a:lnTo>
                    <a:pt x="3223" y="1863"/>
                  </a:lnTo>
                  <a:lnTo>
                    <a:pt x="3232" y="1764"/>
                  </a:lnTo>
                  <a:lnTo>
                    <a:pt x="3235" y="1663"/>
                  </a:lnTo>
                  <a:lnTo>
                    <a:pt x="3325" y="1663"/>
                  </a:lnTo>
                  <a:lnTo>
                    <a:pt x="3322" y="1764"/>
                  </a:lnTo>
                  <a:lnTo>
                    <a:pt x="3313" y="1864"/>
                  </a:lnTo>
                  <a:lnTo>
                    <a:pt x="3298" y="1962"/>
                  </a:lnTo>
                  <a:lnTo>
                    <a:pt x="3278" y="2058"/>
                  </a:lnTo>
                  <a:lnTo>
                    <a:pt x="3251" y="2151"/>
                  </a:lnTo>
                  <a:lnTo>
                    <a:pt x="3221" y="2242"/>
                  </a:lnTo>
                  <a:lnTo>
                    <a:pt x="3185" y="2332"/>
                  </a:lnTo>
                  <a:lnTo>
                    <a:pt x="3143" y="2418"/>
                  </a:lnTo>
                  <a:lnTo>
                    <a:pt x="3098" y="2502"/>
                  </a:lnTo>
                  <a:lnTo>
                    <a:pt x="3047" y="2582"/>
                  </a:lnTo>
                  <a:lnTo>
                    <a:pt x="2993" y="2660"/>
                  </a:lnTo>
                  <a:lnTo>
                    <a:pt x="2933" y="2734"/>
                  </a:lnTo>
                  <a:lnTo>
                    <a:pt x="2871" y="2804"/>
                  </a:lnTo>
                  <a:lnTo>
                    <a:pt x="2804" y="2871"/>
                  </a:lnTo>
                  <a:lnTo>
                    <a:pt x="2734" y="2934"/>
                  </a:lnTo>
                  <a:lnTo>
                    <a:pt x="2659" y="2993"/>
                  </a:lnTo>
                  <a:lnTo>
                    <a:pt x="2582" y="3048"/>
                  </a:lnTo>
                  <a:lnTo>
                    <a:pt x="2502" y="3098"/>
                  </a:lnTo>
                  <a:lnTo>
                    <a:pt x="2418" y="3143"/>
                  </a:lnTo>
                  <a:lnTo>
                    <a:pt x="2331" y="3185"/>
                  </a:lnTo>
                  <a:lnTo>
                    <a:pt x="2242" y="3221"/>
                  </a:lnTo>
                  <a:lnTo>
                    <a:pt x="2150" y="3252"/>
                  </a:lnTo>
                  <a:lnTo>
                    <a:pt x="2058" y="3278"/>
                  </a:lnTo>
                  <a:lnTo>
                    <a:pt x="1961" y="3298"/>
                  </a:lnTo>
                  <a:lnTo>
                    <a:pt x="1863" y="3313"/>
                  </a:lnTo>
                  <a:lnTo>
                    <a:pt x="1764" y="3322"/>
                  </a:lnTo>
                  <a:lnTo>
                    <a:pt x="1662" y="3325"/>
                  </a:lnTo>
                  <a:lnTo>
                    <a:pt x="1561" y="3322"/>
                  </a:lnTo>
                  <a:lnTo>
                    <a:pt x="1461" y="3313"/>
                  </a:lnTo>
                  <a:lnTo>
                    <a:pt x="1363" y="3298"/>
                  </a:lnTo>
                  <a:lnTo>
                    <a:pt x="1267" y="3278"/>
                  </a:lnTo>
                  <a:lnTo>
                    <a:pt x="1174" y="3252"/>
                  </a:lnTo>
                  <a:lnTo>
                    <a:pt x="1083" y="3221"/>
                  </a:lnTo>
                  <a:lnTo>
                    <a:pt x="993" y="3185"/>
                  </a:lnTo>
                  <a:lnTo>
                    <a:pt x="907" y="3143"/>
                  </a:lnTo>
                  <a:lnTo>
                    <a:pt x="823" y="3098"/>
                  </a:lnTo>
                  <a:lnTo>
                    <a:pt x="743" y="3048"/>
                  </a:lnTo>
                  <a:lnTo>
                    <a:pt x="665" y="2993"/>
                  </a:lnTo>
                  <a:lnTo>
                    <a:pt x="591" y="2934"/>
                  </a:lnTo>
                  <a:lnTo>
                    <a:pt x="521" y="2871"/>
                  </a:lnTo>
                  <a:lnTo>
                    <a:pt x="454" y="2804"/>
                  </a:lnTo>
                  <a:lnTo>
                    <a:pt x="391" y="2734"/>
                  </a:lnTo>
                  <a:lnTo>
                    <a:pt x="332" y="2660"/>
                  </a:lnTo>
                  <a:lnTo>
                    <a:pt x="278" y="2582"/>
                  </a:lnTo>
                  <a:lnTo>
                    <a:pt x="227" y="2502"/>
                  </a:lnTo>
                  <a:lnTo>
                    <a:pt x="182" y="2418"/>
                  </a:lnTo>
                  <a:lnTo>
                    <a:pt x="140" y="2332"/>
                  </a:lnTo>
                  <a:lnTo>
                    <a:pt x="104" y="2242"/>
                  </a:lnTo>
                  <a:lnTo>
                    <a:pt x="73" y="2151"/>
                  </a:lnTo>
                  <a:lnTo>
                    <a:pt x="47" y="2058"/>
                  </a:lnTo>
                  <a:lnTo>
                    <a:pt x="27" y="1962"/>
                  </a:lnTo>
                  <a:lnTo>
                    <a:pt x="12" y="1864"/>
                  </a:lnTo>
                  <a:lnTo>
                    <a:pt x="3" y="1764"/>
                  </a:lnTo>
                  <a:lnTo>
                    <a:pt x="0" y="1663"/>
                  </a:lnTo>
                  <a:lnTo>
                    <a:pt x="3" y="1561"/>
                  </a:lnTo>
                  <a:lnTo>
                    <a:pt x="12" y="1462"/>
                  </a:lnTo>
                  <a:lnTo>
                    <a:pt x="26" y="1364"/>
                  </a:lnTo>
                  <a:lnTo>
                    <a:pt x="47" y="1268"/>
                  </a:lnTo>
                  <a:lnTo>
                    <a:pt x="73" y="1175"/>
                  </a:lnTo>
                  <a:lnTo>
                    <a:pt x="104" y="1084"/>
                  </a:lnTo>
                  <a:lnTo>
                    <a:pt x="140" y="994"/>
                  </a:lnTo>
                  <a:lnTo>
                    <a:pt x="181" y="908"/>
                  </a:lnTo>
                  <a:lnTo>
                    <a:pt x="226" y="824"/>
                  </a:lnTo>
                  <a:lnTo>
                    <a:pt x="276" y="744"/>
                  </a:lnTo>
                  <a:lnTo>
                    <a:pt x="331" y="667"/>
                  </a:lnTo>
                  <a:lnTo>
                    <a:pt x="390" y="592"/>
                  </a:lnTo>
                  <a:lnTo>
                    <a:pt x="453" y="523"/>
                  </a:lnTo>
                  <a:lnTo>
                    <a:pt x="520" y="455"/>
                  </a:lnTo>
                  <a:lnTo>
                    <a:pt x="590" y="393"/>
                  </a:lnTo>
                  <a:lnTo>
                    <a:pt x="664" y="334"/>
                  </a:lnTo>
                  <a:lnTo>
                    <a:pt x="741" y="279"/>
                  </a:lnTo>
                  <a:lnTo>
                    <a:pt x="821" y="228"/>
                  </a:lnTo>
                  <a:lnTo>
                    <a:pt x="905" y="183"/>
                  </a:lnTo>
                  <a:lnTo>
                    <a:pt x="991" y="141"/>
                  </a:lnTo>
                  <a:lnTo>
                    <a:pt x="1080" y="105"/>
                  </a:lnTo>
                  <a:lnTo>
                    <a:pt x="1172" y="74"/>
                  </a:lnTo>
                  <a:lnTo>
                    <a:pt x="1264" y="48"/>
                  </a:lnTo>
                  <a:lnTo>
                    <a:pt x="1360" y="27"/>
                  </a:lnTo>
                  <a:lnTo>
                    <a:pt x="1458" y="13"/>
                  </a:lnTo>
                  <a:lnTo>
                    <a:pt x="1558" y="4"/>
                  </a:lnTo>
                  <a:lnTo>
                    <a:pt x="1659" y="0"/>
                  </a:lnTo>
                  <a:close/>
                </a:path>
              </a:pathLst>
            </a:custGeom>
            <a:grpFill/>
            <a:ln w="0">
              <a:solidFill>
                <a:schemeClr val="tx1"/>
              </a:solidFill>
              <a:prstDash val="solid"/>
              <a:round/>
              <a:headEnd/>
              <a:tailEnd/>
            </a:ln>
          </p:spPr>
          <p:txBody>
            <a:bodyPr vert="horz" wrap="none" lIns="91416" tIns="45708" rIns="91416" bIns="45708" numCol="1" anchor="t" anchorCtr="0" compatLnSpc="1">
              <a:prstTxWarp prst="textNoShape">
                <a:avLst/>
              </a:prstTxWarp>
              <a:noAutofit/>
            </a:bodyPr>
            <a:lstStyle/>
            <a:p>
              <a:pPr algn="ctr" defTabSz="914377">
                <a:defRPr/>
              </a:pPr>
              <a:endParaRPr lang="en-US" sz="1799" dirty="0">
                <a:solidFill>
                  <a:srgbClr val="FFFFFF"/>
                </a:solidFill>
                <a:latin typeface="Arial"/>
              </a:endParaRPr>
            </a:p>
          </p:txBody>
        </p:sp>
        <p:sp>
          <p:nvSpPr>
            <p:cNvPr id="292" name="Freeform 14"/>
            <p:cNvSpPr>
              <a:spLocks/>
            </p:cNvSpPr>
            <p:nvPr/>
          </p:nvSpPr>
          <p:spPr bwMode="auto">
            <a:xfrm>
              <a:off x="7777319" y="5129223"/>
              <a:ext cx="21726" cy="21726"/>
            </a:xfrm>
            <a:custGeom>
              <a:avLst/>
              <a:gdLst>
                <a:gd name="T0" fmla="*/ 79 w 158"/>
                <a:gd name="T1" fmla="*/ 0 h 158"/>
                <a:gd name="T2" fmla="*/ 100 w 158"/>
                <a:gd name="T3" fmla="*/ 3 h 158"/>
                <a:gd name="T4" fmla="*/ 119 w 158"/>
                <a:gd name="T5" fmla="*/ 11 h 158"/>
                <a:gd name="T6" fmla="*/ 135 w 158"/>
                <a:gd name="T7" fmla="*/ 23 h 158"/>
                <a:gd name="T8" fmla="*/ 147 w 158"/>
                <a:gd name="T9" fmla="*/ 39 h 158"/>
                <a:gd name="T10" fmla="*/ 155 w 158"/>
                <a:gd name="T11" fmla="*/ 58 h 158"/>
                <a:gd name="T12" fmla="*/ 158 w 158"/>
                <a:gd name="T13" fmla="*/ 78 h 158"/>
                <a:gd name="T14" fmla="*/ 155 w 158"/>
                <a:gd name="T15" fmla="*/ 100 h 158"/>
                <a:gd name="T16" fmla="*/ 147 w 158"/>
                <a:gd name="T17" fmla="*/ 119 h 158"/>
                <a:gd name="T18" fmla="*/ 135 w 158"/>
                <a:gd name="T19" fmla="*/ 135 h 158"/>
                <a:gd name="T20" fmla="*/ 119 w 158"/>
                <a:gd name="T21" fmla="*/ 147 h 158"/>
                <a:gd name="T22" fmla="*/ 100 w 158"/>
                <a:gd name="T23" fmla="*/ 155 h 158"/>
                <a:gd name="T24" fmla="*/ 79 w 158"/>
                <a:gd name="T25" fmla="*/ 158 h 158"/>
                <a:gd name="T26" fmla="*/ 58 w 158"/>
                <a:gd name="T27" fmla="*/ 155 h 158"/>
                <a:gd name="T28" fmla="*/ 39 w 158"/>
                <a:gd name="T29" fmla="*/ 147 h 158"/>
                <a:gd name="T30" fmla="*/ 23 w 158"/>
                <a:gd name="T31" fmla="*/ 135 h 158"/>
                <a:gd name="T32" fmla="*/ 11 w 158"/>
                <a:gd name="T33" fmla="*/ 119 h 158"/>
                <a:gd name="T34" fmla="*/ 3 w 158"/>
                <a:gd name="T35" fmla="*/ 100 h 158"/>
                <a:gd name="T36" fmla="*/ 0 w 158"/>
                <a:gd name="T37" fmla="*/ 78 h 158"/>
                <a:gd name="T38" fmla="*/ 3 w 158"/>
                <a:gd name="T39" fmla="*/ 58 h 158"/>
                <a:gd name="T40" fmla="*/ 11 w 158"/>
                <a:gd name="T41" fmla="*/ 39 h 158"/>
                <a:gd name="T42" fmla="*/ 23 w 158"/>
                <a:gd name="T43" fmla="*/ 23 h 158"/>
                <a:gd name="T44" fmla="*/ 39 w 158"/>
                <a:gd name="T45" fmla="*/ 11 h 158"/>
                <a:gd name="T46" fmla="*/ 58 w 158"/>
                <a:gd name="T47" fmla="*/ 3 h 158"/>
                <a:gd name="T48" fmla="*/ 79 w 158"/>
                <a:gd name="T4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58">
                  <a:moveTo>
                    <a:pt x="79" y="0"/>
                  </a:moveTo>
                  <a:lnTo>
                    <a:pt x="100" y="3"/>
                  </a:lnTo>
                  <a:lnTo>
                    <a:pt x="119" y="11"/>
                  </a:lnTo>
                  <a:lnTo>
                    <a:pt x="135" y="23"/>
                  </a:lnTo>
                  <a:lnTo>
                    <a:pt x="147" y="39"/>
                  </a:lnTo>
                  <a:lnTo>
                    <a:pt x="155" y="58"/>
                  </a:lnTo>
                  <a:lnTo>
                    <a:pt x="158" y="78"/>
                  </a:lnTo>
                  <a:lnTo>
                    <a:pt x="155" y="100"/>
                  </a:lnTo>
                  <a:lnTo>
                    <a:pt x="147" y="119"/>
                  </a:lnTo>
                  <a:lnTo>
                    <a:pt x="135" y="135"/>
                  </a:lnTo>
                  <a:lnTo>
                    <a:pt x="119" y="147"/>
                  </a:lnTo>
                  <a:lnTo>
                    <a:pt x="100" y="155"/>
                  </a:lnTo>
                  <a:lnTo>
                    <a:pt x="79" y="158"/>
                  </a:lnTo>
                  <a:lnTo>
                    <a:pt x="58" y="155"/>
                  </a:lnTo>
                  <a:lnTo>
                    <a:pt x="39" y="147"/>
                  </a:lnTo>
                  <a:lnTo>
                    <a:pt x="23" y="135"/>
                  </a:lnTo>
                  <a:lnTo>
                    <a:pt x="11" y="119"/>
                  </a:lnTo>
                  <a:lnTo>
                    <a:pt x="3" y="100"/>
                  </a:lnTo>
                  <a:lnTo>
                    <a:pt x="0" y="78"/>
                  </a:lnTo>
                  <a:lnTo>
                    <a:pt x="3" y="58"/>
                  </a:lnTo>
                  <a:lnTo>
                    <a:pt x="11" y="39"/>
                  </a:lnTo>
                  <a:lnTo>
                    <a:pt x="23" y="23"/>
                  </a:lnTo>
                  <a:lnTo>
                    <a:pt x="39" y="11"/>
                  </a:lnTo>
                  <a:lnTo>
                    <a:pt x="58" y="3"/>
                  </a:lnTo>
                  <a:lnTo>
                    <a:pt x="79" y="0"/>
                  </a:lnTo>
                  <a:close/>
                </a:path>
              </a:pathLst>
            </a:custGeom>
            <a:grpFill/>
            <a:ln w="0">
              <a:solidFill>
                <a:schemeClr val="tx1"/>
              </a:solidFill>
              <a:prstDash val="solid"/>
              <a:round/>
              <a:headEnd/>
              <a:tailEnd/>
            </a:ln>
          </p:spPr>
          <p:txBody>
            <a:bodyPr vert="horz" wrap="none" lIns="91416" tIns="45708" rIns="91416" bIns="45708" numCol="1" anchor="t" anchorCtr="0" compatLnSpc="1">
              <a:prstTxWarp prst="textNoShape">
                <a:avLst/>
              </a:prstTxWarp>
              <a:noAutofit/>
            </a:bodyPr>
            <a:lstStyle/>
            <a:p>
              <a:pPr algn="ctr" defTabSz="914377">
                <a:defRPr/>
              </a:pPr>
              <a:endParaRPr lang="en-US" sz="1799" dirty="0">
                <a:solidFill>
                  <a:srgbClr val="FFFFFF"/>
                </a:solidFill>
                <a:latin typeface="Arial"/>
              </a:endParaRPr>
            </a:p>
          </p:txBody>
        </p:sp>
      </p:grpSp>
      <p:grpSp>
        <p:nvGrpSpPr>
          <p:cNvPr id="293" name="Group 292"/>
          <p:cNvGrpSpPr/>
          <p:nvPr/>
        </p:nvGrpSpPr>
        <p:grpSpPr>
          <a:xfrm>
            <a:off x="3539487" y="2083825"/>
            <a:ext cx="404179" cy="312159"/>
            <a:chOff x="5613163" y="3263135"/>
            <a:chExt cx="296969" cy="213990"/>
          </a:xfrm>
        </p:grpSpPr>
        <p:sp>
          <p:nvSpPr>
            <p:cNvPr id="294" name="Freeform 293"/>
            <p:cNvSpPr>
              <a:spLocks/>
            </p:cNvSpPr>
            <p:nvPr/>
          </p:nvSpPr>
          <p:spPr bwMode="auto">
            <a:xfrm>
              <a:off x="5729654" y="3311198"/>
              <a:ext cx="5743" cy="80208"/>
            </a:xfrm>
            <a:custGeom>
              <a:avLst/>
              <a:gdLst>
                <a:gd name="T0" fmla="*/ 6 w 12"/>
                <a:gd name="T1" fmla="*/ 0 h 177"/>
                <a:gd name="T2" fmla="*/ 0 w 12"/>
                <a:gd name="T3" fmla="*/ 6 h 177"/>
                <a:gd name="T4" fmla="*/ 0 w 12"/>
                <a:gd name="T5" fmla="*/ 172 h 177"/>
                <a:gd name="T6" fmla="*/ 12 w 12"/>
                <a:gd name="T7" fmla="*/ 177 h 177"/>
                <a:gd name="T8" fmla="*/ 12 w 12"/>
                <a:gd name="T9" fmla="*/ 6 h 177"/>
                <a:gd name="T10" fmla="*/ 6 w 12"/>
                <a:gd name="T11" fmla="*/ 0 h 177"/>
              </a:gdLst>
              <a:ahLst/>
              <a:cxnLst>
                <a:cxn ang="0">
                  <a:pos x="T0" y="T1"/>
                </a:cxn>
                <a:cxn ang="0">
                  <a:pos x="T2" y="T3"/>
                </a:cxn>
                <a:cxn ang="0">
                  <a:pos x="T4" y="T5"/>
                </a:cxn>
                <a:cxn ang="0">
                  <a:pos x="T6" y="T7"/>
                </a:cxn>
                <a:cxn ang="0">
                  <a:pos x="T8" y="T9"/>
                </a:cxn>
                <a:cxn ang="0">
                  <a:pos x="T10" y="T11"/>
                </a:cxn>
              </a:cxnLst>
              <a:rect l="0" t="0" r="r" b="b"/>
              <a:pathLst>
                <a:path w="12" h="177">
                  <a:moveTo>
                    <a:pt x="6" y="0"/>
                  </a:moveTo>
                  <a:cubicBezTo>
                    <a:pt x="3" y="0"/>
                    <a:pt x="0" y="3"/>
                    <a:pt x="0" y="6"/>
                  </a:cubicBezTo>
                  <a:cubicBezTo>
                    <a:pt x="0" y="172"/>
                    <a:pt x="0" y="172"/>
                    <a:pt x="0" y="172"/>
                  </a:cubicBezTo>
                  <a:cubicBezTo>
                    <a:pt x="4" y="174"/>
                    <a:pt x="8" y="176"/>
                    <a:pt x="12" y="177"/>
                  </a:cubicBezTo>
                  <a:cubicBezTo>
                    <a:pt x="12" y="6"/>
                    <a:pt x="12" y="6"/>
                    <a:pt x="12" y="6"/>
                  </a:cubicBezTo>
                  <a:cubicBezTo>
                    <a:pt x="12" y="3"/>
                    <a:pt x="10" y="0"/>
                    <a:pt x="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74">
                <a:defRPr/>
              </a:pPr>
              <a:endParaRPr lang="en-US" sz="1200">
                <a:solidFill>
                  <a:srgbClr val="FFFFFF"/>
                </a:solidFill>
                <a:latin typeface="Arial"/>
              </a:endParaRPr>
            </a:p>
          </p:txBody>
        </p:sp>
        <p:sp>
          <p:nvSpPr>
            <p:cNvPr id="295" name="Freeform 6"/>
            <p:cNvSpPr>
              <a:spLocks noEditPoints="1"/>
            </p:cNvSpPr>
            <p:nvPr/>
          </p:nvSpPr>
          <p:spPr bwMode="auto">
            <a:xfrm>
              <a:off x="5736873" y="3313954"/>
              <a:ext cx="57261" cy="47145"/>
            </a:xfrm>
            <a:custGeom>
              <a:avLst/>
              <a:gdLst>
                <a:gd name="T0" fmla="*/ 0 w 118"/>
                <a:gd name="T1" fmla="*/ 104 h 104"/>
                <a:gd name="T2" fmla="*/ 118 w 118"/>
                <a:gd name="T3" fmla="*/ 60 h 104"/>
                <a:gd name="T4" fmla="*/ 0 w 118"/>
                <a:gd name="T5" fmla="*/ 0 h 104"/>
                <a:gd name="T6" fmla="*/ 0 w 118"/>
                <a:gd name="T7" fmla="*/ 104 h 104"/>
                <a:gd name="T8" fmla="*/ 19 w 118"/>
                <a:gd name="T9" fmla="*/ 33 h 104"/>
                <a:gd name="T10" fmla="*/ 24 w 118"/>
                <a:gd name="T11" fmla="*/ 28 h 104"/>
                <a:gd name="T12" fmla="*/ 29 w 118"/>
                <a:gd name="T13" fmla="*/ 33 h 104"/>
                <a:gd name="T14" fmla="*/ 29 w 118"/>
                <a:gd name="T15" fmla="*/ 54 h 104"/>
                <a:gd name="T16" fmla="*/ 24 w 118"/>
                <a:gd name="T17" fmla="*/ 59 h 104"/>
                <a:gd name="T18" fmla="*/ 19 w 118"/>
                <a:gd name="T19" fmla="*/ 54 h 104"/>
                <a:gd name="T20" fmla="*/ 19 w 118"/>
                <a:gd name="T21" fmla="*/ 33 h 104"/>
                <a:gd name="T22" fmla="*/ 24 w 118"/>
                <a:gd name="T23" fmla="*/ 68 h 104"/>
                <a:gd name="T24" fmla="*/ 31 w 118"/>
                <a:gd name="T25" fmla="*/ 75 h 104"/>
                <a:gd name="T26" fmla="*/ 24 w 118"/>
                <a:gd name="T27" fmla="*/ 82 h 104"/>
                <a:gd name="T28" fmla="*/ 17 w 118"/>
                <a:gd name="T29" fmla="*/ 75 h 104"/>
                <a:gd name="T30" fmla="*/ 24 w 118"/>
                <a:gd name="T3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04">
                  <a:moveTo>
                    <a:pt x="0" y="104"/>
                  </a:moveTo>
                  <a:cubicBezTo>
                    <a:pt x="118" y="60"/>
                    <a:pt x="118" y="60"/>
                    <a:pt x="118" y="60"/>
                  </a:cubicBezTo>
                  <a:cubicBezTo>
                    <a:pt x="0" y="0"/>
                    <a:pt x="0" y="0"/>
                    <a:pt x="0" y="0"/>
                  </a:cubicBezTo>
                  <a:lnTo>
                    <a:pt x="0" y="104"/>
                  </a:lnTo>
                  <a:close/>
                  <a:moveTo>
                    <a:pt x="19" y="33"/>
                  </a:moveTo>
                  <a:cubicBezTo>
                    <a:pt x="19" y="30"/>
                    <a:pt x="21" y="28"/>
                    <a:pt x="24" y="28"/>
                  </a:cubicBezTo>
                  <a:cubicBezTo>
                    <a:pt x="27" y="28"/>
                    <a:pt x="29" y="30"/>
                    <a:pt x="29" y="33"/>
                  </a:cubicBezTo>
                  <a:cubicBezTo>
                    <a:pt x="29" y="54"/>
                    <a:pt x="29" y="54"/>
                    <a:pt x="29" y="54"/>
                  </a:cubicBezTo>
                  <a:cubicBezTo>
                    <a:pt x="29" y="57"/>
                    <a:pt x="27" y="59"/>
                    <a:pt x="24" y="59"/>
                  </a:cubicBezTo>
                  <a:cubicBezTo>
                    <a:pt x="21" y="59"/>
                    <a:pt x="19" y="57"/>
                    <a:pt x="19" y="54"/>
                  </a:cubicBezTo>
                  <a:cubicBezTo>
                    <a:pt x="19" y="33"/>
                    <a:pt x="19" y="33"/>
                    <a:pt x="19" y="33"/>
                  </a:cubicBezTo>
                  <a:close/>
                  <a:moveTo>
                    <a:pt x="24" y="68"/>
                  </a:moveTo>
                  <a:cubicBezTo>
                    <a:pt x="28" y="68"/>
                    <a:pt x="31" y="71"/>
                    <a:pt x="31" y="75"/>
                  </a:cubicBezTo>
                  <a:cubicBezTo>
                    <a:pt x="31" y="79"/>
                    <a:pt x="28" y="82"/>
                    <a:pt x="24" y="82"/>
                  </a:cubicBezTo>
                  <a:cubicBezTo>
                    <a:pt x="20" y="82"/>
                    <a:pt x="17" y="79"/>
                    <a:pt x="17" y="75"/>
                  </a:cubicBezTo>
                  <a:cubicBezTo>
                    <a:pt x="17" y="71"/>
                    <a:pt x="20" y="68"/>
                    <a:pt x="24"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74">
                <a:defRPr/>
              </a:pPr>
              <a:endParaRPr lang="en-US" sz="1200">
                <a:solidFill>
                  <a:srgbClr val="FFFFFF"/>
                </a:solidFill>
                <a:latin typeface="Arial"/>
              </a:endParaRPr>
            </a:p>
          </p:txBody>
        </p:sp>
        <p:sp>
          <p:nvSpPr>
            <p:cNvPr id="296" name="Freeform 8"/>
            <p:cNvSpPr>
              <a:spLocks noEditPoints="1"/>
            </p:cNvSpPr>
            <p:nvPr/>
          </p:nvSpPr>
          <p:spPr bwMode="auto">
            <a:xfrm>
              <a:off x="5613163" y="3274003"/>
              <a:ext cx="225598" cy="203122"/>
            </a:xfrm>
            <a:custGeom>
              <a:avLst/>
              <a:gdLst>
                <a:gd name="T0" fmla="*/ 360 w 465"/>
                <a:gd name="T1" fmla="*/ 248 h 448"/>
                <a:gd name="T2" fmla="*/ 281 w 465"/>
                <a:gd name="T3" fmla="*/ 281 h 448"/>
                <a:gd name="T4" fmla="*/ 199 w 465"/>
                <a:gd name="T5" fmla="*/ 248 h 448"/>
                <a:gd name="T6" fmla="*/ 199 w 465"/>
                <a:gd name="T7" fmla="*/ 87 h 448"/>
                <a:gd name="T8" fmla="*/ 281 w 465"/>
                <a:gd name="T9" fmla="*/ 53 h 448"/>
                <a:gd name="T10" fmla="*/ 360 w 465"/>
                <a:gd name="T11" fmla="*/ 87 h 448"/>
                <a:gd name="T12" fmla="*/ 394 w 465"/>
                <a:gd name="T13" fmla="*/ 168 h 448"/>
                <a:gd name="T14" fmla="*/ 360 w 465"/>
                <a:gd name="T15" fmla="*/ 248 h 448"/>
                <a:gd name="T16" fmla="*/ 398 w 465"/>
                <a:gd name="T17" fmla="*/ 49 h 448"/>
                <a:gd name="T18" fmla="*/ 281 w 465"/>
                <a:gd name="T19" fmla="*/ 0 h 448"/>
                <a:gd name="T20" fmla="*/ 160 w 465"/>
                <a:gd name="T21" fmla="*/ 49 h 448"/>
                <a:gd name="T22" fmla="*/ 137 w 465"/>
                <a:gd name="T23" fmla="*/ 257 h 448"/>
                <a:gd name="T24" fmla="*/ 11 w 465"/>
                <a:gd name="T25" fmla="*/ 385 h 448"/>
                <a:gd name="T26" fmla="*/ 11 w 465"/>
                <a:gd name="T27" fmla="*/ 423 h 448"/>
                <a:gd name="T28" fmla="*/ 25 w 465"/>
                <a:gd name="T29" fmla="*/ 437 h 448"/>
                <a:gd name="T30" fmla="*/ 63 w 465"/>
                <a:gd name="T31" fmla="*/ 437 h 448"/>
                <a:gd name="T32" fmla="*/ 191 w 465"/>
                <a:gd name="T33" fmla="*/ 310 h 448"/>
                <a:gd name="T34" fmla="*/ 281 w 465"/>
                <a:gd name="T35" fmla="*/ 335 h 448"/>
                <a:gd name="T36" fmla="*/ 398 w 465"/>
                <a:gd name="T37" fmla="*/ 287 h 448"/>
                <a:gd name="T38" fmla="*/ 398 w 465"/>
                <a:gd name="T39" fmla="*/ 4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 h="448">
                  <a:moveTo>
                    <a:pt x="360" y="248"/>
                  </a:moveTo>
                  <a:cubicBezTo>
                    <a:pt x="339" y="269"/>
                    <a:pt x="310" y="281"/>
                    <a:pt x="281" y="281"/>
                  </a:cubicBezTo>
                  <a:cubicBezTo>
                    <a:pt x="250" y="281"/>
                    <a:pt x="221" y="269"/>
                    <a:pt x="199" y="248"/>
                  </a:cubicBezTo>
                  <a:cubicBezTo>
                    <a:pt x="155" y="203"/>
                    <a:pt x="155" y="131"/>
                    <a:pt x="199" y="87"/>
                  </a:cubicBezTo>
                  <a:cubicBezTo>
                    <a:pt x="221" y="65"/>
                    <a:pt x="250" y="53"/>
                    <a:pt x="281" y="53"/>
                  </a:cubicBezTo>
                  <a:cubicBezTo>
                    <a:pt x="310" y="53"/>
                    <a:pt x="339" y="65"/>
                    <a:pt x="360" y="87"/>
                  </a:cubicBezTo>
                  <a:cubicBezTo>
                    <a:pt x="382" y="108"/>
                    <a:pt x="394" y="137"/>
                    <a:pt x="394" y="168"/>
                  </a:cubicBezTo>
                  <a:cubicBezTo>
                    <a:pt x="394" y="197"/>
                    <a:pt x="382" y="226"/>
                    <a:pt x="360" y="248"/>
                  </a:cubicBezTo>
                  <a:close/>
                  <a:moveTo>
                    <a:pt x="398" y="49"/>
                  </a:moveTo>
                  <a:cubicBezTo>
                    <a:pt x="365" y="16"/>
                    <a:pt x="323" y="0"/>
                    <a:pt x="281" y="0"/>
                  </a:cubicBezTo>
                  <a:cubicBezTo>
                    <a:pt x="238" y="0"/>
                    <a:pt x="194" y="16"/>
                    <a:pt x="160" y="49"/>
                  </a:cubicBezTo>
                  <a:cubicBezTo>
                    <a:pt x="104" y="106"/>
                    <a:pt x="98" y="192"/>
                    <a:pt x="137" y="257"/>
                  </a:cubicBezTo>
                  <a:cubicBezTo>
                    <a:pt x="137" y="257"/>
                    <a:pt x="137" y="257"/>
                    <a:pt x="11" y="385"/>
                  </a:cubicBezTo>
                  <a:cubicBezTo>
                    <a:pt x="0" y="394"/>
                    <a:pt x="0" y="412"/>
                    <a:pt x="11" y="423"/>
                  </a:cubicBezTo>
                  <a:cubicBezTo>
                    <a:pt x="11" y="423"/>
                    <a:pt x="11" y="423"/>
                    <a:pt x="25" y="437"/>
                  </a:cubicBezTo>
                  <a:cubicBezTo>
                    <a:pt x="36" y="448"/>
                    <a:pt x="54" y="448"/>
                    <a:pt x="63" y="437"/>
                  </a:cubicBezTo>
                  <a:cubicBezTo>
                    <a:pt x="63" y="437"/>
                    <a:pt x="63" y="437"/>
                    <a:pt x="191" y="310"/>
                  </a:cubicBezTo>
                  <a:cubicBezTo>
                    <a:pt x="219" y="327"/>
                    <a:pt x="249" y="335"/>
                    <a:pt x="281" y="335"/>
                  </a:cubicBezTo>
                  <a:cubicBezTo>
                    <a:pt x="323" y="335"/>
                    <a:pt x="365" y="319"/>
                    <a:pt x="398" y="287"/>
                  </a:cubicBezTo>
                  <a:cubicBezTo>
                    <a:pt x="465" y="221"/>
                    <a:pt x="465" y="114"/>
                    <a:pt x="398"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74">
                <a:defRPr/>
              </a:pPr>
              <a:endParaRPr lang="en-US" sz="1200">
                <a:solidFill>
                  <a:srgbClr val="FFFFFF"/>
                </a:solidFill>
                <a:latin typeface="Arial"/>
              </a:endParaRPr>
            </a:p>
          </p:txBody>
        </p:sp>
        <p:sp>
          <p:nvSpPr>
            <p:cNvPr id="297" name="Freeform 9"/>
            <p:cNvSpPr>
              <a:spLocks noEditPoints="1"/>
            </p:cNvSpPr>
            <p:nvPr/>
          </p:nvSpPr>
          <p:spPr bwMode="auto">
            <a:xfrm>
              <a:off x="5785438" y="3263135"/>
              <a:ext cx="124694" cy="155059"/>
            </a:xfrm>
            <a:custGeom>
              <a:avLst/>
              <a:gdLst>
                <a:gd name="T0" fmla="*/ 85 w 257"/>
                <a:gd name="T1" fmla="*/ 0 h 342"/>
                <a:gd name="T2" fmla="*/ 0 w 257"/>
                <a:gd name="T3" fmla="*/ 22 h 342"/>
                <a:gd name="T4" fmla="*/ 16 w 257"/>
                <a:gd name="T5" fmla="*/ 31 h 342"/>
                <a:gd name="T6" fmla="*/ 81 w 257"/>
                <a:gd name="T7" fmla="*/ 15 h 342"/>
                <a:gd name="T8" fmla="*/ 43 w 257"/>
                <a:gd name="T9" fmla="*/ 49 h 342"/>
                <a:gd name="T10" fmla="*/ 46 w 257"/>
                <a:gd name="T11" fmla="*/ 52 h 342"/>
                <a:gd name="T12" fmla="*/ 88 w 257"/>
                <a:gd name="T13" fmla="*/ 15 h 342"/>
                <a:gd name="T14" fmla="*/ 147 w 257"/>
                <a:gd name="T15" fmla="*/ 27 h 342"/>
                <a:gd name="T16" fmla="*/ 145 w 257"/>
                <a:gd name="T17" fmla="*/ 86 h 342"/>
                <a:gd name="T18" fmla="*/ 59 w 257"/>
                <a:gd name="T19" fmla="*/ 65 h 342"/>
                <a:gd name="T20" fmla="*/ 63 w 257"/>
                <a:gd name="T21" fmla="*/ 69 h 342"/>
                <a:gd name="T22" fmla="*/ 144 w 257"/>
                <a:gd name="T23" fmla="*/ 90 h 342"/>
                <a:gd name="T24" fmla="*/ 110 w 257"/>
                <a:gd name="T25" fmla="*/ 196 h 342"/>
                <a:gd name="T26" fmla="*/ 109 w 257"/>
                <a:gd name="T27" fmla="*/ 206 h 342"/>
                <a:gd name="T28" fmla="*/ 148 w 257"/>
                <a:gd name="T29" fmla="*/ 92 h 342"/>
                <a:gd name="T30" fmla="*/ 188 w 257"/>
                <a:gd name="T31" fmla="*/ 118 h 342"/>
                <a:gd name="T32" fmla="*/ 166 w 257"/>
                <a:gd name="T33" fmla="*/ 164 h 342"/>
                <a:gd name="T34" fmla="*/ 106 w 257"/>
                <a:gd name="T35" fmla="*/ 229 h 342"/>
                <a:gd name="T36" fmla="*/ 105 w 257"/>
                <a:gd name="T37" fmla="*/ 235 h 342"/>
                <a:gd name="T38" fmla="*/ 170 w 257"/>
                <a:gd name="T39" fmla="*/ 166 h 342"/>
                <a:gd name="T40" fmla="*/ 192 w 257"/>
                <a:gd name="T41" fmla="*/ 120 h 342"/>
                <a:gd name="T42" fmla="*/ 235 w 257"/>
                <a:gd name="T43" fmla="*/ 166 h 342"/>
                <a:gd name="T44" fmla="*/ 126 w 257"/>
                <a:gd name="T45" fmla="*/ 257 h 342"/>
                <a:gd name="T46" fmla="*/ 99 w 257"/>
                <a:gd name="T47" fmla="*/ 254 h 342"/>
                <a:gd name="T48" fmla="*/ 98 w 257"/>
                <a:gd name="T49" fmla="*/ 259 h 342"/>
                <a:gd name="T50" fmla="*/ 123 w 257"/>
                <a:gd name="T51" fmla="*/ 261 h 342"/>
                <a:gd name="T52" fmla="*/ 84 w 257"/>
                <a:gd name="T53" fmla="*/ 327 h 342"/>
                <a:gd name="T54" fmla="*/ 54 w 257"/>
                <a:gd name="T55" fmla="*/ 324 h 342"/>
                <a:gd name="T56" fmla="*/ 41 w 257"/>
                <a:gd name="T57" fmla="*/ 336 h 342"/>
                <a:gd name="T58" fmla="*/ 85 w 257"/>
                <a:gd name="T59" fmla="*/ 342 h 342"/>
                <a:gd name="T60" fmla="*/ 257 w 257"/>
                <a:gd name="T61" fmla="*/ 171 h 342"/>
                <a:gd name="T62" fmla="*/ 85 w 257"/>
                <a:gd name="T63" fmla="*/ 0 h 342"/>
                <a:gd name="T64" fmla="*/ 190 w 257"/>
                <a:gd name="T65" fmla="*/ 113 h 342"/>
                <a:gd name="T66" fmla="*/ 149 w 257"/>
                <a:gd name="T67" fmla="*/ 88 h 342"/>
                <a:gd name="T68" fmla="*/ 151 w 257"/>
                <a:gd name="T69" fmla="*/ 29 h 342"/>
                <a:gd name="T70" fmla="*/ 201 w 257"/>
                <a:gd name="T71" fmla="*/ 66 h 342"/>
                <a:gd name="T72" fmla="*/ 190 w 257"/>
                <a:gd name="T73" fmla="*/ 113 h 342"/>
                <a:gd name="T74" fmla="*/ 193 w 257"/>
                <a:gd name="T75" fmla="*/ 116 h 342"/>
                <a:gd name="T76" fmla="*/ 205 w 257"/>
                <a:gd name="T77" fmla="*/ 70 h 342"/>
                <a:gd name="T78" fmla="*/ 242 w 257"/>
                <a:gd name="T79" fmla="*/ 163 h 342"/>
                <a:gd name="T80" fmla="*/ 239 w 257"/>
                <a:gd name="T81" fmla="*/ 164 h 342"/>
                <a:gd name="T82" fmla="*/ 193 w 257"/>
                <a:gd name="T83" fmla="*/ 116 h 342"/>
                <a:gd name="T84" fmla="*/ 88 w 257"/>
                <a:gd name="T85" fmla="*/ 327 h 342"/>
                <a:gd name="T86" fmla="*/ 128 w 257"/>
                <a:gd name="T87" fmla="*/ 261 h 342"/>
                <a:gd name="T88" fmla="*/ 136 w 257"/>
                <a:gd name="T89" fmla="*/ 261 h 342"/>
                <a:gd name="T90" fmla="*/ 222 w 257"/>
                <a:gd name="T91" fmla="*/ 247 h 342"/>
                <a:gd name="T92" fmla="*/ 88 w 257"/>
                <a:gd name="T93" fmla="*/ 327 h 342"/>
                <a:gd name="T94" fmla="*/ 132 w 257"/>
                <a:gd name="T95" fmla="*/ 257 h 342"/>
                <a:gd name="T96" fmla="*/ 238 w 257"/>
                <a:gd name="T97" fmla="*/ 170 h 342"/>
                <a:gd name="T98" fmla="*/ 242 w 257"/>
                <a:gd name="T99" fmla="*/ 175 h 342"/>
                <a:gd name="T100" fmla="*/ 225 w 257"/>
                <a:gd name="T101" fmla="*/ 241 h 342"/>
                <a:gd name="T102" fmla="*/ 132 w 257"/>
                <a:gd name="T103" fmla="*/ 25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 h="342">
                  <a:moveTo>
                    <a:pt x="85" y="0"/>
                  </a:moveTo>
                  <a:cubicBezTo>
                    <a:pt x="54" y="0"/>
                    <a:pt x="25" y="8"/>
                    <a:pt x="0" y="22"/>
                  </a:cubicBezTo>
                  <a:cubicBezTo>
                    <a:pt x="6" y="25"/>
                    <a:pt x="11" y="28"/>
                    <a:pt x="16" y="31"/>
                  </a:cubicBezTo>
                  <a:cubicBezTo>
                    <a:pt x="36" y="21"/>
                    <a:pt x="58" y="15"/>
                    <a:pt x="81" y="15"/>
                  </a:cubicBezTo>
                  <a:cubicBezTo>
                    <a:pt x="72" y="22"/>
                    <a:pt x="58" y="33"/>
                    <a:pt x="43" y="49"/>
                  </a:cubicBezTo>
                  <a:cubicBezTo>
                    <a:pt x="44" y="50"/>
                    <a:pt x="45" y="51"/>
                    <a:pt x="46" y="52"/>
                  </a:cubicBezTo>
                  <a:cubicBezTo>
                    <a:pt x="63" y="33"/>
                    <a:pt x="79" y="21"/>
                    <a:pt x="88" y="15"/>
                  </a:cubicBezTo>
                  <a:cubicBezTo>
                    <a:pt x="109" y="15"/>
                    <a:pt x="129" y="19"/>
                    <a:pt x="147" y="27"/>
                  </a:cubicBezTo>
                  <a:cubicBezTo>
                    <a:pt x="148" y="47"/>
                    <a:pt x="147" y="67"/>
                    <a:pt x="145" y="86"/>
                  </a:cubicBezTo>
                  <a:cubicBezTo>
                    <a:pt x="114" y="72"/>
                    <a:pt x="84" y="66"/>
                    <a:pt x="59" y="65"/>
                  </a:cubicBezTo>
                  <a:cubicBezTo>
                    <a:pt x="60" y="66"/>
                    <a:pt x="62" y="68"/>
                    <a:pt x="63" y="69"/>
                  </a:cubicBezTo>
                  <a:cubicBezTo>
                    <a:pt x="87" y="71"/>
                    <a:pt x="115" y="77"/>
                    <a:pt x="144" y="90"/>
                  </a:cubicBezTo>
                  <a:cubicBezTo>
                    <a:pt x="138" y="128"/>
                    <a:pt x="125" y="164"/>
                    <a:pt x="110" y="196"/>
                  </a:cubicBezTo>
                  <a:cubicBezTo>
                    <a:pt x="110" y="199"/>
                    <a:pt x="110" y="203"/>
                    <a:pt x="109" y="206"/>
                  </a:cubicBezTo>
                  <a:cubicBezTo>
                    <a:pt x="126" y="173"/>
                    <a:pt x="141" y="134"/>
                    <a:pt x="148" y="92"/>
                  </a:cubicBezTo>
                  <a:cubicBezTo>
                    <a:pt x="161" y="99"/>
                    <a:pt x="175" y="107"/>
                    <a:pt x="188" y="118"/>
                  </a:cubicBezTo>
                  <a:cubicBezTo>
                    <a:pt x="183" y="132"/>
                    <a:pt x="176" y="148"/>
                    <a:pt x="166" y="164"/>
                  </a:cubicBezTo>
                  <a:cubicBezTo>
                    <a:pt x="153" y="185"/>
                    <a:pt x="134" y="209"/>
                    <a:pt x="106" y="229"/>
                  </a:cubicBezTo>
                  <a:cubicBezTo>
                    <a:pt x="106" y="231"/>
                    <a:pt x="105" y="233"/>
                    <a:pt x="105" y="235"/>
                  </a:cubicBezTo>
                  <a:cubicBezTo>
                    <a:pt x="135" y="214"/>
                    <a:pt x="156" y="189"/>
                    <a:pt x="170" y="166"/>
                  </a:cubicBezTo>
                  <a:cubicBezTo>
                    <a:pt x="179" y="151"/>
                    <a:pt x="186" y="135"/>
                    <a:pt x="192" y="120"/>
                  </a:cubicBezTo>
                  <a:cubicBezTo>
                    <a:pt x="207" y="133"/>
                    <a:pt x="222" y="148"/>
                    <a:pt x="235" y="166"/>
                  </a:cubicBezTo>
                  <a:cubicBezTo>
                    <a:pt x="214" y="178"/>
                    <a:pt x="166" y="208"/>
                    <a:pt x="126" y="257"/>
                  </a:cubicBezTo>
                  <a:cubicBezTo>
                    <a:pt x="116" y="257"/>
                    <a:pt x="107" y="256"/>
                    <a:pt x="99" y="254"/>
                  </a:cubicBezTo>
                  <a:cubicBezTo>
                    <a:pt x="99" y="256"/>
                    <a:pt x="98" y="257"/>
                    <a:pt x="98" y="259"/>
                  </a:cubicBezTo>
                  <a:cubicBezTo>
                    <a:pt x="105" y="260"/>
                    <a:pt x="113" y="261"/>
                    <a:pt x="123" y="261"/>
                  </a:cubicBezTo>
                  <a:cubicBezTo>
                    <a:pt x="108" y="280"/>
                    <a:pt x="94" y="302"/>
                    <a:pt x="84" y="327"/>
                  </a:cubicBezTo>
                  <a:cubicBezTo>
                    <a:pt x="74" y="327"/>
                    <a:pt x="64" y="326"/>
                    <a:pt x="54" y="324"/>
                  </a:cubicBezTo>
                  <a:cubicBezTo>
                    <a:pt x="50" y="328"/>
                    <a:pt x="45" y="332"/>
                    <a:pt x="41" y="336"/>
                  </a:cubicBezTo>
                  <a:cubicBezTo>
                    <a:pt x="55" y="340"/>
                    <a:pt x="70" y="342"/>
                    <a:pt x="85" y="342"/>
                  </a:cubicBezTo>
                  <a:cubicBezTo>
                    <a:pt x="180" y="342"/>
                    <a:pt x="257" y="265"/>
                    <a:pt x="257" y="171"/>
                  </a:cubicBezTo>
                  <a:cubicBezTo>
                    <a:pt x="257" y="76"/>
                    <a:pt x="180" y="0"/>
                    <a:pt x="85" y="0"/>
                  </a:cubicBezTo>
                  <a:close/>
                  <a:moveTo>
                    <a:pt x="190" y="113"/>
                  </a:moveTo>
                  <a:cubicBezTo>
                    <a:pt x="176" y="103"/>
                    <a:pt x="162" y="94"/>
                    <a:pt x="149" y="88"/>
                  </a:cubicBezTo>
                  <a:cubicBezTo>
                    <a:pt x="151" y="69"/>
                    <a:pt x="152" y="49"/>
                    <a:pt x="151" y="29"/>
                  </a:cubicBezTo>
                  <a:cubicBezTo>
                    <a:pt x="170" y="38"/>
                    <a:pt x="187" y="50"/>
                    <a:pt x="201" y="66"/>
                  </a:cubicBezTo>
                  <a:cubicBezTo>
                    <a:pt x="200" y="74"/>
                    <a:pt x="197" y="92"/>
                    <a:pt x="190" y="113"/>
                  </a:cubicBezTo>
                  <a:close/>
                  <a:moveTo>
                    <a:pt x="193" y="116"/>
                  </a:moveTo>
                  <a:cubicBezTo>
                    <a:pt x="200" y="96"/>
                    <a:pt x="203" y="80"/>
                    <a:pt x="205" y="70"/>
                  </a:cubicBezTo>
                  <a:cubicBezTo>
                    <a:pt x="226" y="95"/>
                    <a:pt x="240" y="128"/>
                    <a:pt x="242" y="163"/>
                  </a:cubicBezTo>
                  <a:cubicBezTo>
                    <a:pt x="241" y="163"/>
                    <a:pt x="240" y="164"/>
                    <a:pt x="239" y="164"/>
                  </a:cubicBezTo>
                  <a:cubicBezTo>
                    <a:pt x="225" y="145"/>
                    <a:pt x="209" y="129"/>
                    <a:pt x="193" y="116"/>
                  </a:cubicBezTo>
                  <a:close/>
                  <a:moveTo>
                    <a:pt x="88" y="327"/>
                  </a:moveTo>
                  <a:cubicBezTo>
                    <a:pt x="99" y="302"/>
                    <a:pt x="113" y="280"/>
                    <a:pt x="128" y="261"/>
                  </a:cubicBezTo>
                  <a:cubicBezTo>
                    <a:pt x="131" y="261"/>
                    <a:pt x="134" y="261"/>
                    <a:pt x="136" y="261"/>
                  </a:cubicBezTo>
                  <a:cubicBezTo>
                    <a:pt x="161" y="261"/>
                    <a:pt x="191" y="258"/>
                    <a:pt x="222" y="247"/>
                  </a:cubicBezTo>
                  <a:cubicBezTo>
                    <a:pt x="196" y="294"/>
                    <a:pt x="146" y="326"/>
                    <a:pt x="88" y="327"/>
                  </a:cubicBezTo>
                  <a:close/>
                  <a:moveTo>
                    <a:pt x="132" y="257"/>
                  </a:moveTo>
                  <a:cubicBezTo>
                    <a:pt x="171" y="210"/>
                    <a:pt x="217" y="181"/>
                    <a:pt x="238" y="170"/>
                  </a:cubicBezTo>
                  <a:cubicBezTo>
                    <a:pt x="239" y="171"/>
                    <a:pt x="241" y="173"/>
                    <a:pt x="242" y="175"/>
                  </a:cubicBezTo>
                  <a:cubicBezTo>
                    <a:pt x="241" y="198"/>
                    <a:pt x="235" y="221"/>
                    <a:pt x="225" y="241"/>
                  </a:cubicBezTo>
                  <a:cubicBezTo>
                    <a:pt x="191" y="254"/>
                    <a:pt x="158" y="257"/>
                    <a:pt x="132" y="25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74">
                <a:defRPr/>
              </a:pPr>
              <a:endParaRPr lang="en-US" sz="1200">
                <a:solidFill>
                  <a:srgbClr val="FFFFFF"/>
                </a:solidFill>
                <a:latin typeface="Arial"/>
              </a:endParaRPr>
            </a:p>
          </p:txBody>
        </p:sp>
      </p:grpSp>
      <p:grpSp>
        <p:nvGrpSpPr>
          <p:cNvPr id="298" name="Group 297"/>
          <p:cNvGrpSpPr/>
          <p:nvPr/>
        </p:nvGrpSpPr>
        <p:grpSpPr>
          <a:xfrm>
            <a:off x="7178521" y="2110857"/>
            <a:ext cx="456777" cy="246655"/>
            <a:chOff x="2234036" y="3572168"/>
            <a:chExt cx="456777" cy="246655"/>
          </a:xfrm>
        </p:grpSpPr>
        <p:grpSp>
          <p:nvGrpSpPr>
            <p:cNvPr id="299" name="Group 298"/>
            <p:cNvGrpSpPr/>
            <p:nvPr/>
          </p:nvGrpSpPr>
          <p:grpSpPr>
            <a:xfrm>
              <a:off x="2385644" y="3572168"/>
              <a:ext cx="156149" cy="166104"/>
              <a:chOff x="867727" y="1536309"/>
              <a:chExt cx="860865" cy="915750"/>
            </a:xfrm>
            <a:solidFill>
              <a:schemeClr val="tx1"/>
            </a:solidFill>
          </p:grpSpPr>
          <p:sp>
            <p:nvSpPr>
              <p:cNvPr id="302" name="Freeform 301"/>
              <p:cNvSpPr>
                <a:spLocks noEditPoints="1"/>
              </p:cNvSpPr>
              <p:nvPr/>
            </p:nvSpPr>
            <p:spPr bwMode="auto">
              <a:xfrm>
                <a:off x="867727" y="1829485"/>
                <a:ext cx="423145" cy="622574"/>
              </a:xfrm>
              <a:custGeom>
                <a:avLst/>
                <a:gdLst>
                  <a:gd name="T0" fmla="*/ 520 w 520"/>
                  <a:gd name="T1" fmla="*/ 159 h 763"/>
                  <a:gd name="T2" fmla="*/ 502 w 520"/>
                  <a:gd name="T3" fmla="*/ 66 h 763"/>
                  <a:gd name="T4" fmla="*/ 268 w 520"/>
                  <a:gd name="T5" fmla="*/ 4 h 763"/>
                  <a:gd name="T6" fmla="*/ 213 w 520"/>
                  <a:gd name="T7" fmla="*/ 74 h 763"/>
                  <a:gd name="T8" fmla="*/ 108 w 520"/>
                  <a:gd name="T9" fmla="*/ 31 h 763"/>
                  <a:gd name="T10" fmla="*/ 39 w 520"/>
                  <a:gd name="T11" fmla="*/ 60 h 763"/>
                  <a:gd name="T12" fmla="*/ 71 w 520"/>
                  <a:gd name="T13" fmla="*/ 131 h 763"/>
                  <a:gd name="T14" fmla="*/ 182 w 520"/>
                  <a:gd name="T15" fmla="*/ 191 h 763"/>
                  <a:gd name="T16" fmla="*/ 55 w 520"/>
                  <a:gd name="T17" fmla="*/ 257 h 763"/>
                  <a:gd name="T18" fmla="*/ 55 w 520"/>
                  <a:gd name="T19" fmla="*/ 365 h 763"/>
                  <a:gd name="T20" fmla="*/ 183 w 520"/>
                  <a:gd name="T21" fmla="*/ 440 h 763"/>
                  <a:gd name="T22" fmla="*/ 70 w 520"/>
                  <a:gd name="T23" fmla="*/ 491 h 763"/>
                  <a:gd name="T24" fmla="*/ 38 w 520"/>
                  <a:gd name="T25" fmla="*/ 564 h 763"/>
                  <a:gd name="T26" fmla="*/ 91 w 520"/>
                  <a:gd name="T27" fmla="*/ 597 h 763"/>
                  <a:gd name="T28" fmla="*/ 108 w 520"/>
                  <a:gd name="T29" fmla="*/ 591 h 763"/>
                  <a:gd name="T30" fmla="*/ 220 w 520"/>
                  <a:gd name="T31" fmla="*/ 544 h 763"/>
                  <a:gd name="T32" fmla="*/ 502 w 520"/>
                  <a:gd name="T33" fmla="*/ 763 h 763"/>
                  <a:gd name="T34" fmla="*/ 520 w 520"/>
                  <a:gd name="T35" fmla="*/ 745 h 763"/>
                  <a:gd name="T36" fmla="*/ 503 w 520"/>
                  <a:gd name="T37" fmla="*/ 600 h 763"/>
                  <a:gd name="T38" fmla="*/ 503 w 520"/>
                  <a:gd name="T39" fmla="*/ 176 h 763"/>
                  <a:gd name="T40" fmla="*/ 484 w 520"/>
                  <a:gd name="T41" fmla="*/ 634 h 763"/>
                  <a:gd name="T42" fmla="*/ 246 w 520"/>
                  <a:gd name="T43" fmla="*/ 514 h 763"/>
                  <a:gd name="T44" fmla="*/ 222 w 520"/>
                  <a:gd name="T45" fmla="*/ 504 h 763"/>
                  <a:gd name="T46" fmla="*/ 88 w 520"/>
                  <a:gd name="T47" fmla="*/ 561 h 763"/>
                  <a:gd name="T48" fmla="*/ 85 w 520"/>
                  <a:gd name="T49" fmla="*/ 523 h 763"/>
                  <a:gd name="T50" fmla="*/ 222 w 520"/>
                  <a:gd name="T51" fmla="*/ 448 h 763"/>
                  <a:gd name="T52" fmla="*/ 208 w 520"/>
                  <a:gd name="T53" fmla="*/ 347 h 763"/>
                  <a:gd name="T54" fmla="*/ 55 w 520"/>
                  <a:gd name="T55" fmla="*/ 329 h 763"/>
                  <a:gd name="T56" fmla="*/ 55 w 520"/>
                  <a:gd name="T57" fmla="*/ 293 h 763"/>
                  <a:gd name="T58" fmla="*/ 208 w 520"/>
                  <a:gd name="T59" fmla="*/ 275 h 763"/>
                  <a:gd name="T60" fmla="*/ 222 w 520"/>
                  <a:gd name="T61" fmla="*/ 170 h 763"/>
                  <a:gd name="T62" fmla="*/ 84 w 520"/>
                  <a:gd name="T63" fmla="*/ 98 h 763"/>
                  <a:gd name="T64" fmla="*/ 71 w 520"/>
                  <a:gd name="T65" fmla="*/ 75 h 763"/>
                  <a:gd name="T66" fmla="*/ 89 w 520"/>
                  <a:gd name="T67" fmla="*/ 64 h 763"/>
                  <a:gd name="T68" fmla="*/ 217 w 520"/>
                  <a:gd name="T69" fmla="*/ 114 h 763"/>
                  <a:gd name="T70" fmla="*/ 241 w 520"/>
                  <a:gd name="T71" fmla="*/ 103 h 763"/>
                  <a:gd name="T72" fmla="*/ 268 w 520"/>
                  <a:gd name="T73" fmla="*/ 47 h 763"/>
                  <a:gd name="T74" fmla="*/ 484 w 520"/>
                  <a:gd name="T75" fmla="*/ 142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0" h="763">
                    <a:moveTo>
                      <a:pt x="503" y="176"/>
                    </a:moveTo>
                    <a:cubicBezTo>
                      <a:pt x="512" y="176"/>
                      <a:pt x="520" y="168"/>
                      <a:pt x="520" y="159"/>
                    </a:cubicBezTo>
                    <a:cubicBezTo>
                      <a:pt x="520" y="84"/>
                      <a:pt x="520" y="84"/>
                      <a:pt x="520" y="84"/>
                    </a:cubicBezTo>
                    <a:cubicBezTo>
                      <a:pt x="520" y="74"/>
                      <a:pt x="512" y="66"/>
                      <a:pt x="502" y="66"/>
                    </a:cubicBezTo>
                    <a:cubicBezTo>
                      <a:pt x="421" y="66"/>
                      <a:pt x="349" y="49"/>
                      <a:pt x="287" y="16"/>
                    </a:cubicBezTo>
                    <a:cubicBezTo>
                      <a:pt x="282" y="12"/>
                      <a:pt x="273" y="7"/>
                      <a:pt x="268" y="4"/>
                    </a:cubicBezTo>
                    <a:cubicBezTo>
                      <a:pt x="260" y="0"/>
                      <a:pt x="250" y="3"/>
                      <a:pt x="245" y="10"/>
                    </a:cubicBezTo>
                    <a:cubicBezTo>
                      <a:pt x="232" y="30"/>
                      <a:pt x="221" y="51"/>
                      <a:pt x="213" y="74"/>
                    </a:cubicBezTo>
                    <a:cubicBezTo>
                      <a:pt x="110" y="31"/>
                      <a:pt x="110" y="31"/>
                      <a:pt x="110" y="31"/>
                    </a:cubicBezTo>
                    <a:cubicBezTo>
                      <a:pt x="109" y="31"/>
                      <a:pt x="108" y="31"/>
                      <a:pt x="108" y="31"/>
                    </a:cubicBezTo>
                    <a:cubicBezTo>
                      <a:pt x="101" y="29"/>
                      <a:pt x="95" y="28"/>
                      <a:pt x="89" y="28"/>
                    </a:cubicBezTo>
                    <a:cubicBezTo>
                      <a:pt x="66" y="28"/>
                      <a:pt x="48" y="40"/>
                      <a:pt x="39" y="60"/>
                    </a:cubicBezTo>
                    <a:cubicBezTo>
                      <a:pt x="33" y="71"/>
                      <a:pt x="33" y="84"/>
                      <a:pt x="37" y="97"/>
                    </a:cubicBezTo>
                    <a:cubicBezTo>
                      <a:pt x="43" y="112"/>
                      <a:pt x="55" y="124"/>
                      <a:pt x="71" y="131"/>
                    </a:cubicBezTo>
                    <a:cubicBezTo>
                      <a:pt x="184" y="178"/>
                      <a:pt x="184" y="178"/>
                      <a:pt x="184" y="178"/>
                    </a:cubicBezTo>
                    <a:cubicBezTo>
                      <a:pt x="183" y="182"/>
                      <a:pt x="182" y="186"/>
                      <a:pt x="182" y="191"/>
                    </a:cubicBezTo>
                    <a:cubicBezTo>
                      <a:pt x="178" y="212"/>
                      <a:pt x="174" y="234"/>
                      <a:pt x="172" y="257"/>
                    </a:cubicBezTo>
                    <a:cubicBezTo>
                      <a:pt x="55" y="257"/>
                      <a:pt x="55" y="257"/>
                      <a:pt x="55" y="257"/>
                    </a:cubicBezTo>
                    <a:cubicBezTo>
                      <a:pt x="22" y="257"/>
                      <a:pt x="0" y="278"/>
                      <a:pt x="0" y="311"/>
                    </a:cubicBezTo>
                    <a:cubicBezTo>
                      <a:pt x="0" y="337"/>
                      <a:pt x="22" y="365"/>
                      <a:pt x="55" y="365"/>
                    </a:cubicBezTo>
                    <a:cubicBezTo>
                      <a:pt x="172" y="365"/>
                      <a:pt x="172" y="365"/>
                      <a:pt x="172" y="365"/>
                    </a:cubicBezTo>
                    <a:cubicBezTo>
                      <a:pt x="174" y="392"/>
                      <a:pt x="179" y="417"/>
                      <a:pt x="183" y="440"/>
                    </a:cubicBezTo>
                    <a:cubicBezTo>
                      <a:pt x="183" y="440"/>
                      <a:pt x="183" y="441"/>
                      <a:pt x="183" y="441"/>
                    </a:cubicBezTo>
                    <a:cubicBezTo>
                      <a:pt x="70" y="491"/>
                      <a:pt x="70" y="491"/>
                      <a:pt x="70" y="491"/>
                    </a:cubicBezTo>
                    <a:cubicBezTo>
                      <a:pt x="70" y="491"/>
                      <a:pt x="70" y="491"/>
                      <a:pt x="69" y="491"/>
                    </a:cubicBezTo>
                    <a:cubicBezTo>
                      <a:pt x="39" y="506"/>
                      <a:pt x="26" y="536"/>
                      <a:pt x="38" y="564"/>
                    </a:cubicBezTo>
                    <a:cubicBezTo>
                      <a:pt x="39" y="565"/>
                      <a:pt x="40" y="567"/>
                      <a:pt x="41" y="568"/>
                    </a:cubicBezTo>
                    <a:cubicBezTo>
                      <a:pt x="46" y="575"/>
                      <a:pt x="65" y="597"/>
                      <a:pt x="91" y="597"/>
                    </a:cubicBezTo>
                    <a:cubicBezTo>
                      <a:pt x="98" y="597"/>
                      <a:pt x="103" y="594"/>
                      <a:pt x="107" y="591"/>
                    </a:cubicBezTo>
                    <a:cubicBezTo>
                      <a:pt x="107" y="591"/>
                      <a:pt x="108" y="591"/>
                      <a:pt x="108" y="591"/>
                    </a:cubicBezTo>
                    <a:cubicBezTo>
                      <a:pt x="108" y="591"/>
                      <a:pt x="109" y="590"/>
                      <a:pt x="110" y="590"/>
                    </a:cubicBezTo>
                    <a:cubicBezTo>
                      <a:pt x="220" y="544"/>
                      <a:pt x="220" y="544"/>
                      <a:pt x="220" y="544"/>
                    </a:cubicBezTo>
                    <a:cubicBezTo>
                      <a:pt x="271" y="645"/>
                      <a:pt x="361" y="717"/>
                      <a:pt x="496" y="762"/>
                    </a:cubicBezTo>
                    <a:cubicBezTo>
                      <a:pt x="498" y="763"/>
                      <a:pt x="500" y="763"/>
                      <a:pt x="502" y="763"/>
                    </a:cubicBezTo>
                    <a:cubicBezTo>
                      <a:pt x="505" y="763"/>
                      <a:pt x="509" y="762"/>
                      <a:pt x="512" y="760"/>
                    </a:cubicBezTo>
                    <a:cubicBezTo>
                      <a:pt x="517" y="756"/>
                      <a:pt x="520" y="751"/>
                      <a:pt x="520" y="745"/>
                    </a:cubicBezTo>
                    <a:cubicBezTo>
                      <a:pt x="520" y="618"/>
                      <a:pt x="520" y="618"/>
                      <a:pt x="520" y="618"/>
                    </a:cubicBezTo>
                    <a:cubicBezTo>
                      <a:pt x="520" y="608"/>
                      <a:pt x="513" y="601"/>
                      <a:pt x="503" y="600"/>
                    </a:cubicBezTo>
                    <a:cubicBezTo>
                      <a:pt x="391" y="589"/>
                      <a:pt x="306" y="498"/>
                      <a:pt x="306" y="388"/>
                    </a:cubicBezTo>
                    <a:cubicBezTo>
                      <a:pt x="306" y="277"/>
                      <a:pt x="393" y="184"/>
                      <a:pt x="503" y="176"/>
                    </a:cubicBezTo>
                    <a:close/>
                    <a:moveTo>
                      <a:pt x="270" y="388"/>
                    </a:moveTo>
                    <a:cubicBezTo>
                      <a:pt x="270" y="512"/>
                      <a:pt x="361" y="614"/>
                      <a:pt x="484" y="634"/>
                    </a:cubicBezTo>
                    <a:cubicBezTo>
                      <a:pt x="484" y="719"/>
                      <a:pt x="484" y="719"/>
                      <a:pt x="484" y="719"/>
                    </a:cubicBezTo>
                    <a:cubicBezTo>
                      <a:pt x="365" y="675"/>
                      <a:pt x="287" y="608"/>
                      <a:pt x="246" y="514"/>
                    </a:cubicBezTo>
                    <a:cubicBezTo>
                      <a:pt x="243" y="507"/>
                      <a:pt x="236" y="503"/>
                      <a:pt x="229" y="503"/>
                    </a:cubicBezTo>
                    <a:cubicBezTo>
                      <a:pt x="227" y="503"/>
                      <a:pt x="224" y="503"/>
                      <a:pt x="222" y="504"/>
                    </a:cubicBezTo>
                    <a:cubicBezTo>
                      <a:pt x="98" y="556"/>
                      <a:pt x="98" y="556"/>
                      <a:pt x="98" y="556"/>
                    </a:cubicBezTo>
                    <a:cubicBezTo>
                      <a:pt x="94" y="557"/>
                      <a:pt x="91" y="559"/>
                      <a:pt x="88" y="561"/>
                    </a:cubicBezTo>
                    <a:cubicBezTo>
                      <a:pt x="83" y="559"/>
                      <a:pt x="76" y="554"/>
                      <a:pt x="71" y="548"/>
                    </a:cubicBezTo>
                    <a:cubicBezTo>
                      <a:pt x="67" y="535"/>
                      <a:pt x="78" y="527"/>
                      <a:pt x="85" y="523"/>
                    </a:cubicBezTo>
                    <a:cubicBezTo>
                      <a:pt x="211" y="468"/>
                      <a:pt x="211" y="468"/>
                      <a:pt x="211" y="468"/>
                    </a:cubicBezTo>
                    <a:cubicBezTo>
                      <a:pt x="219" y="465"/>
                      <a:pt x="223" y="457"/>
                      <a:pt x="222" y="448"/>
                    </a:cubicBezTo>
                    <a:cubicBezTo>
                      <a:pt x="221" y="444"/>
                      <a:pt x="220" y="438"/>
                      <a:pt x="219" y="433"/>
                    </a:cubicBezTo>
                    <a:cubicBezTo>
                      <a:pt x="214" y="407"/>
                      <a:pt x="208" y="377"/>
                      <a:pt x="208" y="347"/>
                    </a:cubicBezTo>
                    <a:cubicBezTo>
                      <a:pt x="208" y="337"/>
                      <a:pt x="199" y="329"/>
                      <a:pt x="190" y="329"/>
                    </a:cubicBezTo>
                    <a:cubicBezTo>
                      <a:pt x="55" y="329"/>
                      <a:pt x="55" y="329"/>
                      <a:pt x="55" y="329"/>
                    </a:cubicBezTo>
                    <a:cubicBezTo>
                      <a:pt x="43" y="329"/>
                      <a:pt x="36" y="318"/>
                      <a:pt x="36" y="311"/>
                    </a:cubicBezTo>
                    <a:cubicBezTo>
                      <a:pt x="36" y="299"/>
                      <a:pt x="42" y="293"/>
                      <a:pt x="55" y="293"/>
                    </a:cubicBezTo>
                    <a:cubicBezTo>
                      <a:pt x="190" y="293"/>
                      <a:pt x="190" y="293"/>
                      <a:pt x="190" y="293"/>
                    </a:cubicBezTo>
                    <a:cubicBezTo>
                      <a:pt x="200" y="293"/>
                      <a:pt x="208" y="285"/>
                      <a:pt x="208" y="275"/>
                    </a:cubicBezTo>
                    <a:cubicBezTo>
                      <a:pt x="208" y="249"/>
                      <a:pt x="212" y="224"/>
                      <a:pt x="217" y="197"/>
                    </a:cubicBezTo>
                    <a:cubicBezTo>
                      <a:pt x="219" y="188"/>
                      <a:pt x="220" y="179"/>
                      <a:pt x="222" y="170"/>
                    </a:cubicBezTo>
                    <a:cubicBezTo>
                      <a:pt x="223" y="161"/>
                      <a:pt x="218" y="153"/>
                      <a:pt x="211" y="150"/>
                    </a:cubicBezTo>
                    <a:cubicBezTo>
                      <a:pt x="84" y="98"/>
                      <a:pt x="84" y="98"/>
                      <a:pt x="84" y="98"/>
                    </a:cubicBezTo>
                    <a:cubicBezTo>
                      <a:pt x="78" y="95"/>
                      <a:pt x="73" y="90"/>
                      <a:pt x="71" y="84"/>
                    </a:cubicBezTo>
                    <a:cubicBezTo>
                      <a:pt x="70" y="82"/>
                      <a:pt x="69" y="78"/>
                      <a:pt x="71" y="75"/>
                    </a:cubicBezTo>
                    <a:cubicBezTo>
                      <a:pt x="71" y="75"/>
                      <a:pt x="71" y="75"/>
                      <a:pt x="71" y="74"/>
                    </a:cubicBezTo>
                    <a:cubicBezTo>
                      <a:pt x="73" y="72"/>
                      <a:pt x="76" y="64"/>
                      <a:pt x="89" y="64"/>
                    </a:cubicBezTo>
                    <a:cubicBezTo>
                      <a:pt x="91" y="64"/>
                      <a:pt x="94" y="64"/>
                      <a:pt x="97" y="65"/>
                    </a:cubicBezTo>
                    <a:cubicBezTo>
                      <a:pt x="217" y="114"/>
                      <a:pt x="217" y="114"/>
                      <a:pt x="217" y="114"/>
                    </a:cubicBezTo>
                    <a:cubicBezTo>
                      <a:pt x="221" y="116"/>
                      <a:pt x="227" y="116"/>
                      <a:pt x="231" y="114"/>
                    </a:cubicBezTo>
                    <a:cubicBezTo>
                      <a:pt x="236" y="112"/>
                      <a:pt x="239" y="108"/>
                      <a:pt x="241" y="103"/>
                    </a:cubicBezTo>
                    <a:cubicBezTo>
                      <a:pt x="247" y="82"/>
                      <a:pt x="255" y="63"/>
                      <a:pt x="266" y="45"/>
                    </a:cubicBezTo>
                    <a:cubicBezTo>
                      <a:pt x="266" y="46"/>
                      <a:pt x="267" y="47"/>
                      <a:pt x="268" y="47"/>
                    </a:cubicBezTo>
                    <a:cubicBezTo>
                      <a:pt x="331" y="81"/>
                      <a:pt x="404" y="99"/>
                      <a:pt x="484" y="102"/>
                    </a:cubicBezTo>
                    <a:cubicBezTo>
                      <a:pt x="484" y="142"/>
                      <a:pt x="484" y="142"/>
                      <a:pt x="484" y="142"/>
                    </a:cubicBezTo>
                    <a:cubicBezTo>
                      <a:pt x="363" y="159"/>
                      <a:pt x="270" y="264"/>
                      <a:pt x="270" y="388"/>
                    </a:cubicBezTo>
                    <a:close/>
                  </a:path>
                </a:pathLst>
              </a:custGeom>
              <a:grpFill/>
              <a:ln w="3175">
                <a:solidFill>
                  <a:schemeClr val="tx1"/>
                </a:solid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03" name="Freeform 302"/>
              <p:cNvSpPr>
                <a:spLocks noEditPoints="1"/>
              </p:cNvSpPr>
              <p:nvPr/>
            </p:nvSpPr>
            <p:spPr bwMode="auto">
              <a:xfrm>
                <a:off x="1015849" y="1536309"/>
                <a:ext cx="576125" cy="324710"/>
              </a:xfrm>
              <a:custGeom>
                <a:avLst/>
                <a:gdLst>
                  <a:gd name="T0" fmla="*/ 629 w 708"/>
                  <a:gd name="T1" fmla="*/ 0 h 398"/>
                  <a:gd name="T2" fmla="*/ 550 w 708"/>
                  <a:gd name="T3" fmla="*/ 78 h 398"/>
                  <a:gd name="T4" fmla="*/ 552 w 708"/>
                  <a:gd name="T5" fmla="*/ 99 h 398"/>
                  <a:gd name="T6" fmla="*/ 472 w 708"/>
                  <a:gd name="T7" fmla="*/ 189 h 398"/>
                  <a:gd name="T8" fmla="*/ 358 w 708"/>
                  <a:gd name="T9" fmla="*/ 166 h 398"/>
                  <a:gd name="T10" fmla="*/ 238 w 708"/>
                  <a:gd name="T11" fmla="*/ 192 h 398"/>
                  <a:gd name="T12" fmla="*/ 154 w 708"/>
                  <a:gd name="T13" fmla="*/ 99 h 398"/>
                  <a:gd name="T14" fmla="*/ 158 w 708"/>
                  <a:gd name="T15" fmla="*/ 78 h 398"/>
                  <a:gd name="T16" fmla="*/ 79 w 708"/>
                  <a:gd name="T17" fmla="*/ 0 h 398"/>
                  <a:gd name="T18" fmla="*/ 0 w 708"/>
                  <a:gd name="T19" fmla="*/ 78 h 398"/>
                  <a:gd name="T20" fmla="*/ 79 w 708"/>
                  <a:gd name="T21" fmla="*/ 156 h 398"/>
                  <a:gd name="T22" fmla="*/ 84 w 708"/>
                  <a:gd name="T23" fmla="*/ 155 h 398"/>
                  <a:gd name="T24" fmla="*/ 162 w 708"/>
                  <a:gd name="T25" fmla="*/ 245 h 398"/>
                  <a:gd name="T26" fmla="*/ 108 w 708"/>
                  <a:gd name="T27" fmla="*/ 311 h 398"/>
                  <a:gd name="T28" fmla="*/ 111 w 708"/>
                  <a:gd name="T29" fmla="*/ 333 h 398"/>
                  <a:gd name="T30" fmla="*/ 111 w 708"/>
                  <a:gd name="T31" fmla="*/ 334 h 398"/>
                  <a:gd name="T32" fmla="*/ 130 w 708"/>
                  <a:gd name="T33" fmla="*/ 348 h 398"/>
                  <a:gd name="T34" fmla="*/ 358 w 708"/>
                  <a:gd name="T35" fmla="*/ 398 h 398"/>
                  <a:gd name="T36" fmla="*/ 586 w 708"/>
                  <a:gd name="T37" fmla="*/ 348 h 398"/>
                  <a:gd name="T38" fmla="*/ 602 w 708"/>
                  <a:gd name="T39" fmla="*/ 338 h 398"/>
                  <a:gd name="T40" fmla="*/ 604 w 708"/>
                  <a:gd name="T41" fmla="*/ 336 h 398"/>
                  <a:gd name="T42" fmla="*/ 613 w 708"/>
                  <a:gd name="T43" fmla="*/ 325 h 398"/>
                  <a:gd name="T44" fmla="*/ 611 w 708"/>
                  <a:gd name="T45" fmla="*/ 311 h 398"/>
                  <a:gd name="T46" fmla="*/ 550 w 708"/>
                  <a:gd name="T47" fmla="*/ 241 h 398"/>
                  <a:gd name="T48" fmla="*/ 626 w 708"/>
                  <a:gd name="T49" fmla="*/ 156 h 398"/>
                  <a:gd name="T50" fmla="*/ 629 w 708"/>
                  <a:gd name="T51" fmla="*/ 156 h 398"/>
                  <a:gd name="T52" fmla="*/ 708 w 708"/>
                  <a:gd name="T53" fmla="*/ 78 h 398"/>
                  <a:gd name="T54" fmla="*/ 629 w 708"/>
                  <a:gd name="T55" fmla="*/ 0 h 398"/>
                  <a:gd name="T56" fmla="*/ 630 w 708"/>
                  <a:gd name="T57" fmla="*/ 120 h 398"/>
                  <a:gd name="T58" fmla="*/ 620 w 708"/>
                  <a:gd name="T59" fmla="*/ 117 h 398"/>
                  <a:gd name="T60" fmla="*/ 607 w 708"/>
                  <a:gd name="T61" fmla="*/ 123 h 398"/>
                  <a:gd name="T62" fmla="*/ 510 w 708"/>
                  <a:gd name="T63" fmla="*/ 232 h 398"/>
                  <a:gd name="T64" fmla="*/ 506 w 708"/>
                  <a:gd name="T65" fmla="*/ 246 h 398"/>
                  <a:gd name="T66" fmla="*/ 514 w 708"/>
                  <a:gd name="T67" fmla="*/ 259 h 398"/>
                  <a:gd name="T68" fmla="*/ 571 w 708"/>
                  <a:gd name="T69" fmla="*/ 315 h 398"/>
                  <a:gd name="T70" fmla="*/ 358 w 708"/>
                  <a:gd name="T71" fmla="*/ 362 h 398"/>
                  <a:gd name="T72" fmla="*/ 148 w 708"/>
                  <a:gd name="T73" fmla="*/ 316 h 398"/>
                  <a:gd name="T74" fmla="*/ 199 w 708"/>
                  <a:gd name="T75" fmla="*/ 260 h 398"/>
                  <a:gd name="T76" fmla="*/ 201 w 708"/>
                  <a:gd name="T77" fmla="*/ 235 h 398"/>
                  <a:gd name="T78" fmla="*/ 104 w 708"/>
                  <a:gd name="T79" fmla="*/ 123 h 398"/>
                  <a:gd name="T80" fmla="*/ 91 w 708"/>
                  <a:gd name="T81" fmla="*/ 117 h 398"/>
                  <a:gd name="T82" fmla="*/ 81 w 708"/>
                  <a:gd name="T83" fmla="*/ 120 h 398"/>
                  <a:gd name="T84" fmla="*/ 79 w 708"/>
                  <a:gd name="T85" fmla="*/ 120 h 398"/>
                  <a:gd name="T86" fmla="*/ 36 w 708"/>
                  <a:gd name="T87" fmla="*/ 78 h 398"/>
                  <a:gd name="T88" fmla="*/ 79 w 708"/>
                  <a:gd name="T89" fmla="*/ 36 h 398"/>
                  <a:gd name="T90" fmla="*/ 122 w 708"/>
                  <a:gd name="T91" fmla="*/ 78 h 398"/>
                  <a:gd name="T92" fmla="*/ 117 w 708"/>
                  <a:gd name="T93" fmla="*/ 92 h 398"/>
                  <a:gd name="T94" fmla="*/ 118 w 708"/>
                  <a:gd name="T95" fmla="*/ 114 h 398"/>
                  <a:gd name="T96" fmla="*/ 221 w 708"/>
                  <a:gd name="T97" fmla="*/ 226 h 398"/>
                  <a:gd name="T98" fmla="*/ 242 w 708"/>
                  <a:gd name="T99" fmla="*/ 230 h 398"/>
                  <a:gd name="T100" fmla="*/ 358 w 708"/>
                  <a:gd name="T101" fmla="*/ 202 h 398"/>
                  <a:gd name="T102" fmla="*/ 469 w 708"/>
                  <a:gd name="T103" fmla="*/ 228 h 398"/>
                  <a:gd name="T104" fmla="*/ 490 w 708"/>
                  <a:gd name="T105" fmla="*/ 223 h 398"/>
                  <a:gd name="T106" fmla="*/ 587 w 708"/>
                  <a:gd name="T107" fmla="*/ 114 h 398"/>
                  <a:gd name="T108" fmla="*/ 588 w 708"/>
                  <a:gd name="T109" fmla="*/ 92 h 398"/>
                  <a:gd name="T110" fmla="*/ 586 w 708"/>
                  <a:gd name="T111" fmla="*/ 78 h 398"/>
                  <a:gd name="T112" fmla="*/ 629 w 708"/>
                  <a:gd name="T113" fmla="*/ 36 h 398"/>
                  <a:gd name="T114" fmla="*/ 672 w 708"/>
                  <a:gd name="T115" fmla="*/ 78 h 398"/>
                  <a:gd name="T116" fmla="*/ 630 w 708"/>
                  <a:gd name="T117" fmla="*/ 1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8" h="398">
                    <a:moveTo>
                      <a:pt x="629" y="0"/>
                    </a:moveTo>
                    <a:cubicBezTo>
                      <a:pt x="585" y="0"/>
                      <a:pt x="550" y="34"/>
                      <a:pt x="550" y="78"/>
                    </a:cubicBezTo>
                    <a:cubicBezTo>
                      <a:pt x="550" y="84"/>
                      <a:pt x="550" y="91"/>
                      <a:pt x="552" y="99"/>
                    </a:cubicBezTo>
                    <a:cubicBezTo>
                      <a:pt x="472" y="189"/>
                      <a:pt x="472" y="189"/>
                      <a:pt x="472" y="189"/>
                    </a:cubicBezTo>
                    <a:cubicBezTo>
                      <a:pt x="434" y="174"/>
                      <a:pt x="396" y="166"/>
                      <a:pt x="358" y="166"/>
                    </a:cubicBezTo>
                    <a:cubicBezTo>
                      <a:pt x="319" y="166"/>
                      <a:pt x="277" y="175"/>
                      <a:pt x="238" y="192"/>
                    </a:cubicBezTo>
                    <a:cubicBezTo>
                      <a:pt x="154" y="99"/>
                      <a:pt x="154" y="99"/>
                      <a:pt x="154" y="99"/>
                    </a:cubicBezTo>
                    <a:cubicBezTo>
                      <a:pt x="157" y="92"/>
                      <a:pt x="158" y="85"/>
                      <a:pt x="158" y="78"/>
                    </a:cubicBezTo>
                    <a:cubicBezTo>
                      <a:pt x="158" y="34"/>
                      <a:pt x="123" y="0"/>
                      <a:pt x="79" y="0"/>
                    </a:cubicBezTo>
                    <a:cubicBezTo>
                      <a:pt x="34" y="0"/>
                      <a:pt x="0" y="32"/>
                      <a:pt x="0" y="78"/>
                    </a:cubicBezTo>
                    <a:cubicBezTo>
                      <a:pt x="0" y="121"/>
                      <a:pt x="35" y="156"/>
                      <a:pt x="79" y="156"/>
                    </a:cubicBezTo>
                    <a:cubicBezTo>
                      <a:pt x="81" y="156"/>
                      <a:pt x="82" y="156"/>
                      <a:pt x="84" y="155"/>
                    </a:cubicBezTo>
                    <a:cubicBezTo>
                      <a:pt x="162" y="245"/>
                      <a:pt x="162" y="245"/>
                      <a:pt x="162" y="245"/>
                    </a:cubicBezTo>
                    <a:cubicBezTo>
                      <a:pt x="140" y="266"/>
                      <a:pt x="122" y="288"/>
                      <a:pt x="108" y="311"/>
                    </a:cubicBezTo>
                    <a:cubicBezTo>
                      <a:pt x="104" y="318"/>
                      <a:pt x="105" y="327"/>
                      <a:pt x="111" y="333"/>
                    </a:cubicBezTo>
                    <a:cubicBezTo>
                      <a:pt x="111" y="333"/>
                      <a:pt x="111" y="333"/>
                      <a:pt x="111" y="334"/>
                    </a:cubicBezTo>
                    <a:cubicBezTo>
                      <a:pt x="114" y="337"/>
                      <a:pt x="120" y="344"/>
                      <a:pt x="130" y="348"/>
                    </a:cubicBezTo>
                    <a:cubicBezTo>
                      <a:pt x="200" y="380"/>
                      <a:pt x="281" y="398"/>
                      <a:pt x="358" y="398"/>
                    </a:cubicBezTo>
                    <a:cubicBezTo>
                      <a:pt x="438" y="398"/>
                      <a:pt x="521" y="380"/>
                      <a:pt x="586" y="348"/>
                    </a:cubicBezTo>
                    <a:cubicBezTo>
                      <a:pt x="594" y="345"/>
                      <a:pt x="598" y="341"/>
                      <a:pt x="602" y="338"/>
                    </a:cubicBezTo>
                    <a:cubicBezTo>
                      <a:pt x="602" y="337"/>
                      <a:pt x="603" y="336"/>
                      <a:pt x="604" y="336"/>
                    </a:cubicBezTo>
                    <a:cubicBezTo>
                      <a:pt x="608" y="334"/>
                      <a:pt x="611" y="330"/>
                      <a:pt x="613" y="325"/>
                    </a:cubicBezTo>
                    <a:cubicBezTo>
                      <a:pt x="614" y="320"/>
                      <a:pt x="614" y="315"/>
                      <a:pt x="611" y="311"/>
                    </a:cubicBezTo>
                    <a:cubicBezTo>
                      <a:pt x="595" y="284"/>
                      <a:pt x="575" y="261"/>
                      <a:pt x="550" y="241"/>
                    </a:cubicBezTo>
                    <a:cubicBezTo>
                      <a:pt x="626" y="156"/>
                      <a:pt x="626" y="156"/>
                      <a:pt x="626" y="156"/>
                    </a:cubicBezTo>
                    <a:cubicBezTo>
                      <a:pt x="627" y="156"/>
                      <a:pt x="628" y="156"/>
                      <a:pt x="629" y="156"/>
                    </a:cubicBezTo>
                    <a:cubicBezTo>
                      <a:pt x="672" y="156"/>
                      <a:pt x="708" y="121"/>
                      <a:pt x="708" y="78"/>
                    </a:cubicBezTo>
                    <a:cubicBezTo>
                      <a:pt x="708" y="34"/>
                      <a:pt x="673" y="0"/>
                      <a:pt x="629" y="0"/>
                    </a:cubicBezTo>
                    <a:close/>
                    <a:moveTo>
                      <a:pt x="630" y="120"/>
                    </a:moveTo>
                    <a:cubicBezTo>
                      <a:pt x="627" y="118"/>
                      <a:pt x="624" y="117"/>
                      <a:pt x="620" y="117"/>
                    </a:cubicBezTo>
                    <a:cubicBezTo>
                      <a:pt x="615" y="117"/>
                      <a:pt x="610" y="119"/>
                      <a:pt x="607" y="123"/>
                    </a:cubicBezTo>
                    <a:cubicBezTo>
                      <a:pt x="510" y="232"/>
                      <a:pt x="510" y="232"/>
                      <a:pt x="510" y="232"/>
                    </a:cubicBezTo>
                    <a:cubicBezTo>
                      <a:pt x="507" y="236"/>
                      <a:pt x="505" y="241"/>
                      <a:pt x="506" y="246"/>
                    </a:cubicBezTo>
                    <a:cubicBezTo>
                      <a:pt x="507" y="251"/>
                      <a:pt x="509" y="256"/>
                      <a:pt x="514" y="259"/>
                    </a:cubicBezTo>
                    <a:cubicBezTo>
                      <a:pt x="537" y="275"/>
                      <a:pt x="556" y="293"/>
                      <a:pt x="571" y="315"/>
                    </a:cubicBezTo>
                    <a:cubicBezTo>
                      <a:pt x="510" y="345"/>
                      <a:pt x="433" y="362"/>
                      <a:pt x="358" y="362"/>
                    </a:cubicBezTo>
                    <a:cubicBezTo>
                      <a:pt x="287" y="362"/>
                      <a:pt x="212" y="346"/>
                      <a:pt x="148" y="316"/>
                    </a:cubicBezTo>
                    <a:cubicBezTo>
                      <a:pt x="161" y="297"/>
                      <a:pt x="178" y="278"/>
                      <a:pt x="199" y="260"/>
                    </a:cubicBezTo>
                    <a:cubicBezTo>
                      <a:pt x="206" y="254"/>
                      <a:pt x="207" y="242"/>
                      <a:pt x="201" y="235"/>
                    </a:cubicBezTo>
                    <a:cubicBezTo>
                      <a:pt x="104" y="123"/>
                      <a:pt x="104" y="123"/>
                      <a:pt x="104" y="123"/>
                    </a:cubicBezTo>
                    <a:cubicBezTo>
                      <a:pt x="101" y="119"/>
                      <a:pt x="96" y="117"/>
                      <a:pt x="91" y="117"/>
                    </a:cubicBezTo>
                    <a:cubicBezTo>
                      <a:pt x="87" y="117"/>
                      <a:pt x="84" y="118"/>
                      <a:pt x="81" y="120"/>
                    </a:cubicBezTo>
                    <a:cubicBezTo>
                      <a:pt x="80" y="120"/>
                      <a:pt x="80" y="120"/>
                      <a:pt x="79" y="120"/>
                    </a:cubicBezTo>
                    <a:cubicBezTo>
                      <a:pt x="54" y="120"/>
                      <a:pt x="36" y="102"/>
                      <a:pt x="36" y="78"/>
                    </a:cubicBezTo>
                    <a:cubicBezTo>
                      <a:pt x="36" y="52"/>
                      <a:pt x="53" y="36"/>
                      <a:pt x="79" y="36"/>
                    </a:cubicBezTo>
                    <a:cubicBezTo>
                      <a:pt x="104" y="36"/>
                      <a:pt x="122" y="53"/>
                      <a:pt x="122" y="78"/>
                    </a:cubicBezTo>
                    <a:cubicBezTo>
                      <a:pt x="122" y="82"/>
                      <a:pt x="120" y="87"/>
                      <a:pt x="117" y="92"/>
                    </a:cubicBezTo>
                    <a:cubicBezTo>
                      <a:pt x="112" y="99"/>
                      <a:pt x="113" y="108"/>
                      <a:pt x="118" y="114"/>
                    </a:cubicBezTo>
                    <a:cubicBezTo>
                      <a:pt x="221" y="226"/>
                      <a:pt x="221" y="226"/>
                      <a:pt x="221" y="226"/>
                    </a:cubicBezTo>
                    <a:cubicBezTo>
                      <a:pt x="226" y="232"/>
                      <a:pt x="235" y="234"/>
                      <a:pt x="242" y="230"/>
                    </a:cubicBezTo>
                    <a:cubicBezTo>
                      <a:pt x="279" y="212"/>
                      <a:pt x="320" y="202"/>
                      <a:pt x="358" y="202"/>
                    </a:cubicBezTo>
                    <a:cubicBezTo>
                      <a:pt x="396" y="202"/>
                      <a:pt x="431" y="210"/>
                      <a:pt x="469" y="228"/>
                    </a:cubicBezTo>
                    <a:cubicBezTo>
                      <a:pt x="477" y="231"/>
                      <a:pt x="485" y="229"/>
                      <a:pt x="490" y="223"/>
                    </a:cubicBezTo>
                    <a:cubicBezTo>
                      <a:pt x="587" y="114"/>
                      <a:pt x="587" y="114"/>
                      <a:pt x="587" y="114"/>
                    </a:cubicBezTo>
                    <a:cubicBezTo>
                      <a:pt x="592" y="108"/>
                      <a:pt x="593" y="99"/>
                      <a:pt x="588" y="92"/>
                    </a:cubicBezTo>
                    <a:cubicBezTo>
                      <a:pt x="586" y="89"/>
                      <a:pt x="586" y="85"/>
                      <a:pt x="586" y="78"/>
                    </a:cubicBezTo>
                    <a:cubicBezTo>
                      <a:pt x="586" y="53"/>
                      <a:pt x="604" y="36"/>
                      <a:pt x="629" y="36"/>
                    </a:cubicBezTo>
                    <a:cubicBezTo>
                      <a:pt x="654" y="36"/>
                      <a:pt x="672" y="53"/>
                      <a:pt x="672" y="78"/>
                    </a:cubicBezTo>
                    <a:cubicBezTo>
                      <a:pt x="672" y="100"/>
                      <a:pt x="653" y="119"/>
                      <a:pt x="630" y="120"/>
                    </a:cubicBezTo>
                    <a:close/>
                  </a:path>
                </a:pathLst>
              </a:custGeom>
              <a:grpFill/>
              <a:ln w="3175">
                <a:solidFill>
                  <a:schemeClr val="tx1"/>
                </a:solid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04" name="Freeform 303"/>
              <p:cNvSpPr>
                <a:spLocks noEditPoints="1"/>
              </p:cNvSpPr>
              <p:nvPr/>
            </p:nvSpPr>
            <p:spPr bwMode="auto">
              <a:xfrm>
                <a:off x="1316952" y="1829485"/>
                <a:ext cx="411640" cy="622574"/>
              </a:xfrm>
              <a:custGeom>
                <a:avLst/>
                <a:gdLst>
                  <a:gd name="T0" fmla="*/ 340 w 506"/>
                  <a:gd name="T1" fmla="*/ 257 h 763"/>
                  <a:gd name="T2" fmla="*/ 437 w 506"/>
                  <a:gd name="T3" fmla="*/ 131 h 763"/>
                  <a:gd name="T4" fmla="*/ 463 w 506"/>
                  <a:gd name="T5" fmla="*/ 61 h 763"/>
                  <a:gd name="T6" fmla="*/ 397 w 506"/>
                  <a:gd name="T7" fmla="*/ 31 h 763"/>
                  <a:gd name="T8" fmla="*/ 299 w 506"/>
                  <a:gd name="T9" fmla="*/ 71 h 763"/>
                  <a:gd name="T10" fmla="*/ 251 w 506"/>
                  <a:gd name="T11" fmla="*/ 3 h 763"/>
                  <a:gd name="T12" fmla="*/ 18 w 506"/>
                  <a:gd name="T13" fmla="*/ 66 h 763"/>
                  <a:gd name="T14" fmla="*/ 0 w 506"/>
                  <a:gd name="T15" fmla="*/ 159 h 763"/>
                  <a:gd name="T16" fmla="*/ 206 w 506"/>
                  <a:gd name="T17" fmla="*/ 388 h 763"/>
                  <a:gd name="T18" fmla="*/ 0 w 506"/>
                  <a:gd name="T19" fmla="*/ 618 h 763"/>
                  <a:gd name="T20" fmla="*/ 7 w 506"/>
                  <a:gd name="T21" fmla="*/ 760 h 763"/>
                  <a:gd name="T22" fmla="*/ 23 w 506"/>
                  <a:gd name="T23" fmla="*/ 762 h 763"/>
                  <a:gd name="T24" fmla="*/ 395 w 506"/>
                  <a:gd name="T25" fmla="*/ 590 h 763"/>
                  <a:gd name="T26" fmla="*/ 401 w 506"/>
                  <a:gd name="T27" fmla="*/ 592 h 763"/>
                  <a:gd name="T28" fmla="*/ 463 w 506"/>
                  <a:gd name="T29" fmla="*/ 563 h 763"/>
                  <a:gd name="T30" fmla="*/ 437 w 506"/>
                  <a:gd name="T31" fmla="*/ 490 h 763"/>
                  <a:gd name="T32" fmla="*/ 340 w 506"/>
                  <a:gd name="T33" fmla="*/ 365 h 763"/>
                  <a:gd name="T34" fmla="*/ 505 w 506"/>
                  <a:gd name="T35" fmla="*/ 316 h 763"/>
                  <a:gd name="T36" fmla="*/ 452 w 506"/>
                  <a:gd name="T37" fmla="*/ 257 h 763"/>
                  <a:gd name="T38" fmla="*/ 323 w 506"/>
                  <a:gd name="T39" fmla="*/ 329 h 763"/>
                  <a:gd name="T40" fmla="*/ 289 w 506"/>
                  <a:gd name="T41" fmla="*/ 452 h 763"/>
                  <a:gd name="T42" fmla="*/ 421 w 506"/>
                  <a:gd name="T43" fmla="*/ 523 h 763"/>
                  <a:gd name="T44" fmla="*/ 429 w 506"/>
                  <a:gd name="T45" fmla="*/ 553 h 763"/>
                  <a:gd name="T46" fmla="*/ 417 w 506"/>
                  <a:gd name="T47" fmla="*/ 560 h 763"/>
                  <a:gd name="T48" fmla="*/ 291 w 506"/>
                  <a:gd name="T49" fmla="*/ 507 h 763"/>
                  <a:gd name="T50" fmla="*/ 36 w 506"/>
                  <a:gd name="T51" fmla="*/ 720 h 763"/>
                  <a:gd name="T52" fmla="*/ 242 w 506"/>
                  <a:gd name="T53" fmla="*/ 388 h 763"/>
                  <a:gd name="T54" fmla="*/ 36 w 506"/>
                  <a:gd name="T55" fmla="*/ 102 h 763"/>
                  <a:gd name="T56" fmla="*/ 249 w 506"/>
                  <a:gd name="T57" fmla="*/ 45 h 763"/>
                  <a:gd name="T58" fmla="*/ 279 w 506"/>
                  <a:gd name="T59" fmla="*/ 111 h 763"/>
                  <a:gd name="T60" fmla="*/ 409 w 506"/>
                  <a:gd name="T61" fmla="*/ 65 h 763"/>
                  <a:gd name="T62" fmla="*/ 429 w 506"/>
                  <a:gd name="T63" fmla="*/ 72 h 763"/>
                  <a:gd name="T64" fmla="*/ 422 w 506"/>
                  <a:gd name="T65" fmla="*/ 98 h 763"/>
                  <a:gd name="T66" fmla="*/ 292 w 506"/>
                  <a:gd name="T67" fmla="*/ 171 h 763"/>
                  <a:gd name="T68" fmla="*/ 323 w 506"/>
                  <a:gd name="T69" fmla="*/ 293 h 763"/>
                  <a:gd name="T70" fmla="*/ 469 w 506"/>
                  <a:gd name="T71" fmla="*/ 30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63">
                    <a:moveTo>
                      <a:pt x="452" y="257"/>
                    </a:moveTo>
                    <a:cubicBezTo>
                      <a:pt x="340" y="257"/>
                      <a:pt x="340" y="257"/>
                      <a:pt x="340" y="257"/>
                    </a:cubicBezTo>
                    <a:cubicBezTo>
                      <a:pt x="339" y="231"/>
                      <a:pt x="336" y="204"/>
                      <a:pt x="330" y="177"/>
                    </a:cubicBezTo>
                    <a:cubicBezTo>
                      <a:pt x="437" y="131"/>
                      <a:pt x="437" y="131"/>
                      <a:pt x="437" y="131"/>
                    </a:cubicBezTo>
                    <a:cubicBezTo>
                      <a:pt x="437" y="131"/>
                      <a:pt x="438" y="131"/>
                      <a:pt x="438" y="130"/>
                    </a:cubicBezTo>
                    <a:cubicBezTo>
                      <a:pt x="463" y="118"/>
                      <a:pt x="475" y="86"/>
                      <a:pt x="463" y="61"/>
                    </a:cubicBezTo>
                    <a:cubicBezTo>
                      <a:pt x="457" y="41"/>
                      <a:pt x="438" y="28"/>
                      <a:pt x="415" y="28"/>
                    </a:cubicBezTo>
                    <a:cubicBezTo>
                      <a:pt x="409" y="28"/>
                      <a:pt x="403" y="29"/>
                      <a:pt x="397" y="31"/>
                    </a:cubicBezTo>
                    <a:cubicBezTo>
                      <a:pt x="396" y="31"/>
                      <a:pt x="396" y="31"/>
                      <a:pt x="396" y="31"/>
                    </a:cubicBezTo>
                    <a:cubicBezTo>
                      <a:pt x="299" y="71"/>
                      <a:pt x="299" y="71"/>
                      <a:pt x="299" y="71"/>
                    </a:cubicBezTo>
                    <a:cubicBezTo>
                      <a:pt x="293" y="52"/>
                      <a:pt x="284" y="33"/>
                      <a:pt x="273" y="12"/>
                    </a:cubicBezTo>
                    <a:cubicBezTo>
                      <a:pt x="268" y="4"/>
                      <a:pt x="259" y="0"/>
                      <a:pt x="251" y="3"/>
                    </a:cubicBezTo>
                    <a:cubicBezTo>
                      <a:pt x="242" y="6"/>
                      <a:pt x="233" y="12"/>
                      <a:pt x="227" y="17"/>
                    </a:cubicBezTo>
                    <a:cubicBezTo>
                      <a:pt x="167" y="49"/>
                      <a:pt x="96" y="66"/>
                      <a:pt x="18" y="66"/>
                    </a:cubicBezTo>
                    <a:cubicBezTo>
                      <a:pt x="8" y="66"/>
                      <a:pt x="0" y="74"/>
                      <a:pt x="0" y="84"/>
                    </a:cubicBezTo>
                    <a:cubicBezTo>
                      <a:pt x="0" y="159"/>
                      <a:pt x="0" y="159"/>
                      <a:pt x="0" y="159"/>
                    </a:cubicBezTo>
                    <a:cubicBezTo>
                      <a:pt x="0" y="168"/>
                      <a:pt x="7" y="176"/>
                      <a:pt x="16" y="176"/>
                    </a:cubicBezTo>
                    <a:cubicBezTo>
                      <a:pt x="123" y="187"/>
                      <a:pt x="206" y="280"/>
                      <a:pt x="206" y="388"/>
                    </a:cubicBezTo>
                    <a:cubicBezTo>
                      <a:pt x="206" y="497"/>
                      <a:pt x="123" y="590"/>
                      <a:pt x="16" y="600"/>
                    </a:cubicBezTo>
                    <a:cubicBezTo>
                      <a:pt x="7" y="601"/>
                      <a:pt x="0" y="608"/>
                      <a:pt x="0" y="618"/>
                    </a:cubicBezTo>
                    <a:cubicBezTo>
                      <a:pt x="0" y="745"/>
                      <a:pt x="0" y="745"/>
                      <a:pt x="0" y="745"/>
                    </a:cubicBezTo>
                    <a:cubicBezTo>
                      <a:pt x="0" y="751"/>
                      <a:pt x="3" y="756"/>
                      <a:pt x="7" y="760"/>
                    </a:cubicBezTo>
                    <a:cubicBezTo>
                      <a:pt x="10" y="762"/>
                      <a:pt x="14" y="763"/>
                      <a:pt x="18" y="763"/>
                    </a:cubicBezTo>
                    <a:cubicBezTo>
                      <a:pt x="20" y="763"/>
                      <a:pt x="22" y="763"/>
                      <a:pt x="23" y="762"/>
                    </a:cubicBezTo>
                    <a:cubicBezTo>
                      <a:pt x="147" y="721"/>
                      <a:pt x="240" y="647"/>
                      <a:pt x="293" y="547"/>
                    </a:cubicBezTo>
                    <a:cubicBezTo>
                      <a:pt x="395" y="590"/>
                      <a:pt x="395" y="590"/>
                      <a:pt x="395" y="590"/>
                    </a:cubicBezTo>
                    <a:cubicBezTo>
                      <a:pt x="397" y="591"/>
                      <a:pt x="398" y="591"/>
                      <a:pt x="399" y="591"/>
                    </a:cubicBezTo>
                    <a:cubicBezTo>
                      <a:pt x="400" y="591"/>
                      <a:pt x="400" y="592"/>
                      <a:pt x="401" y="592"/>
                    </a:cubicBezTo>
                    <a:cubicBezTo>
                      <a:pt x="406" y="595"/>
                      <a:pt x="411" y="597"/>
                      <a:pt x="416" y="597"/>
                    </a:cubicBezTo>
                    <a:cubicBezTo>
                      <a:pt x="437" y="597"/>
                      <a:pt x="458" y="582"/>
                      <a:pt x="463" y="563"/>
                    </a:cubicBezTo>
                    <a:cubicBezTo>
                      <a:pt x="474" y="537"/>
                      <a:pt x="464" y="509"/>
                      <a:pt x="440" y="492"/>
                    </a:cubicBezTo>
                    <a:cubicBezTo>
                      <a:pt x="439" y="491"/>
                      <a:pt x="438" y="491"/>
                      <a:pt x="437" y="490"/>
                    </a:cubicBezTo>
                    <a:cubicBezTo>
                      <a:pt x="328" y="447"/>
                      <a:pt x="328" y="447"/>
                      <a:pt x="328" y="447"/>
                    </a:cubicBezTo>
                    <a:cubicBezTo>
                      <a:pt x="335" y="420"/>
                      <a:pt x="339" y="393"/>
                      <a:pt x="340" y="365"/>
                    </a:cubicBezTo>
                    <a:cubicBezTo>
                      <a:pt x="446" y="365"/>
                      <a:pt x="446" y="365"/>
                      <a:pt x="446" y="365"/>
                    </a:cubicBezTo>
                    <a:cubicBezTo>
                      <a:pt x="478" y="365"/>
                      <a:pt x="497" y="340"/>
                      <a:pt x="505" y="316"/>
                    </a:cubicBezTo>
                    <a:cubicBezTo>
                      <a:pt x="505" y="315"/>
                      <a:pt x="506" y="313"/>
                      <a:pt x="506" y="311"/>
                    </a:cubicBezTo>
                    <a:cubicBezTo>
                      <a:pt x="506" y="278"/>
                      <a:pt x="478" y="257"/>
                      <a:pt x="452" y="257"/>
                    </a:cubicBezTo>
                    <a:close/>
                    <a:moveTo>
                      <a:pt x="446" y="329"/>
                    </a:moveTo>
                    <a:cubicBezTo>
                      <a:pt x="323" y="329"/>
                      <a:pt x="323" y="329"/>
                      <a:pt x="323" y="329"/>
                    </a:cubicBezTo>
                    <a:cubicBezTo>
                      <a:pt x="313" y="329"/>
                      <a:pt x="305" y="337"/>
                      <a:pt x="305" y="347"/>
                    </a:cubicBezTo>
                    <a:cubicBezTo>
                      <a:pt x="305" y="383"/>
                      <a:pt x="300" y="417"/>
                      <a:pt x="289" y="452"/>
                    </a:cubicBezTo>
                    <a:cubicBezTo>
                      <a:pt x="286" y="461"/>
                      <a:pt x="291" y="471"/>
                      <a:pt x="300" y="474"/>
                    </a:cubicBezTo>
                    <a:cubicBezTo>
                      <a:pt x="421" y="523"/>
                      <a:pt x="421" y="523"/>
                      <a:pt x="421" y="523"/>
                    </a:cubicBezTo>
                    <a:cubicBezTo>
                      <a:pt x="429" y="529"/>
                      <a:pt x="435" y="538"/>
                      <a:pt x="430" y="550"/>
                    </a:cubicBezTo>
                    <a:cubicBezTo>
                      <a:pt x="429" y="551"/>
                      <a:pt x="429" y="552"/>
                      <a:pt x="429" y="553"/>
                    </a:cubicBezTo>
                    <a:cubicBezTo>
                      <a:pt x="428" y="555"/>
                      <a:pt x="424" y="560"/>
                      <a:pt x="419" y="561"/>
                    </a:cubicBezTo>
                    <a:cubicBezTo>
                      <a:pt x="418" y="561"/>
                      <a:pt x="418" y="560"/>
                      <a:pt x="417" y="560"/>
                    </a:cubicBezTo>
                    <a:cubicBezTo>
                      <a:pt x="414" y="559"/>
                      <a:pt x="411" y="557"/>
                      <a:pt x="408" y="556"/>
                    </a:cubicBezTo>
                    <a:cubicBezTo>
                      <a:pt x="291" y="507"/>
                      <a:pt x="291" y="507"/>
                      <a:pt x="291" y="507"/>
                    </a:cubicBezTo>
                    <a:cubicBezTo>
                      <a:pt x="282" y="503"/>
                      <a:pt x="272" y="507"/>
                      <a:pt x="268" y="516"/>
                    </a:cubicBezTo>
                    <a:cubicBezTo>
                      <a:pt x="224" y="608"/>
                      <a:pt x="144" y="678"/>
                      <a:pt x="36" y="720"/>
                    </a:cubicBezTo>
                    <a:cubicBezTo>
                      <a:pt x="36" y="634"/>
                      <a:pt x="36" y="634"/>
                      <a:pt x="36" y="634"/>
                    </a:cubicBezTo>
                    <a:cubicBezTo>
                      <a:pt x="153" y="614"/>
                      <a:pt x="242" y="509"/>
                      <a:pt x="242" y="388"/>
                    </a:cubicBezTo>
                    <a:cubicBezTo>
                      <a:pt x="242" y="267"/>
                      <a:pt x="153" y="162"/>
                      <a:pt x="36" y="143"/>
                    </a:cubicBezTo>
                    <a:cubicBezTo>
                      <a:pt x="36" y="102"/>
                      <a:pt x="36" y="102"/>
                      <a:pt x="36" y="102"/>
                    </a:cubicBezTo>
                    <a:cubicBezTo>
                      <a:pt x="114" y="99"/>
                      <a:pt x="185" y="81"/>
                      <a:pt x="246" y="47"/>
                    </a:cubicBezTo>
                    <a:cubicBezTo>
                      <a:pt x="247" y="46"/>
                      <a:pt x="248" y="46"/>
                      <a:pt x="249" y="45"/>
                    </a:cubicBezTo>
                    <a:cubicBezTo>
                      <a:pt x="259" y="65"/>
                      <a:pt x="266" y="82"/>
                      <a:pt x="269" y="99"/>
                    </a:cubicBezTo>
                    <a:cubicBezTo>
                      <a:pt x="271" y="104"/>
                      <a:pt x="274" y="108"/>
                      <a:pt x="279" y="111"/>
                    </a:cubicBezTo>
                    <a:cubicBezTo>
                      <a:pt x="283" y="113"/>
                      <a:pt x="289" y="114"/>
                      <a:pt x="294" y="112"/>
                    </a:cubicBezTo>
                    <a:cubicBezTo>
                      <a:pt x="409" y="65"/>
                      <a:pt x="409" y="65"/>
                      <a:pt x="409" y="65"/>
                    </a:cubicBezTo>
                    <a:cubicBezTo>
                      <a:pt x="411" y="64"/>
                      <a:pt x="413" y="64"/>
                      <a:pt x="415" y="64"/>
                    </a:cubicBezTo>
                    <a:cubicBezTo>
                      <a:pt x="418" y="64"/>
                      <a:pt x="427" y="64"/>
                      <a:pt x="429" y="72"/>
                    </a:cubicBezTo>
                    <a:cubicBezTo>
                      <a:pt x="429" y="73"/>
                      <a:pt x="430" y="74"/>
                      <a:pt x="430" y="75"/>
                    </a:cubicBezTo>
                    <a:cubicBezTo>
                      <a:pt x="434" y="83"/>
                      <a:pt x="430" y="94"/>
                      <a:pt x="422" y="98"/>
                    </a:cubicBezTo>
                    <a:cubicBezTo>
                      <a:pt x="302" y="150"/>
                      <a:pt x="302" y="150"/>
                      <a:pt x="302" y="150"/>
                    </a:cubicBezTo>
                    <a:cubicBezTo>
                      <a:pt x="294" y="154"/>
                      <a:pt x="289" y="163"/>
                      <a:pt x="292" y="171"/>
                    </a:cubicBezTo>
                    <a:cubicBezTo>
                      <a:pt x="300" y="207"/>
                      <a:pt x="305" y="241"/>
                      <a:pt x="305" y="275"/>
                    </a:cubicBezTo>
                    <a:cubicBezTo>
                      <a:pt x="305" y="285"/>
                      <a:pt x="313" y="293"/>
                      <a:pt x="323" y="293"/>
                    </a:cubicBezTo>
                    <a:cubicBezTo>
                      <a:pt x="452" y="293"/>
                      <a:pt x="452" y="293"/>
                      <a:pt x="452" y="293"/>
                    </a:cubicBezTo>
                    <a:cubicBezTo>
                      <a:pt x="459" y="293"/>
                      <a:pt x="468" y="298"/>
                      <a:pt x="469" y="308"/>
                    </a:cubicBezTo>
                    <a:cubicBezTo>
                      <a:pt x="467" y="314"/>
                      <a:pt x="459" y="329"/>
                      <a:pt x="446" y="329"/>
                    </a:cubicBezTo>
                    <a:close/>
                  </a:path>
                </a:pathLst>
              </a:custGeom>
              <a:grpFill/>
              <a:ln w="3175">
                <a:solidFill>
                  <a:schemeClr val="tx1"/>
                </a:solid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05" name="Freeform 304"/>
              <p:cNvSpPr>
                <a:spLocks/>
              </p:cNvSpPr>
              <p:nvPr/>
            </p:nvSpPr>
            <p:spPr bwMode="auto">
              <a:xfrm>
                <a:off x="1312605" y="2217262"/>
                <a:ext cx="852" cy="1704"/>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2"/>
                      <a:pt x="1" y="2"/>
                    </a:cubicBezTo>
                    <a:cubicBezTo>
                      <a:pt x="1" y="2"/>
                      <a:pt x="1" y="1"/>
                      <a:pt x="0" y="1"/>
                    </a:cubicBezTo>
                    <a:cubicBezTo>
                      <a:pt x="0" y="1"/>
                      <a:pt x="0" y="0"/>
                      <a:pt x="0" y="0"/>
                    </a:cubicBezTo>
                    <a:close/>
                  </a:path>
                </a:pathLst>
              </a:custGeom>
              <a:grpFill/>
              <a:ln w="3175">
                <a:solidFill>
                  <a:schemeClr val="tx1"/>
                </a:solid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grpSp>
        <p:sp>
          <p:nvSpPr>
            <p:cNvPr id="300" name="Rectangle 299"/>
            <p:cNvSpPr/>
            <p:nvPr/>
          </p:nvSpPr>
          <p:spPr>
            <a:xfrm>
              <a:off x="2334157" y="3689428"/>
              <a:ext cx="268734" cy="710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a:endParaRPr>
            </a:p>
          </p:txBody>
        </p:sp>
        <p:sp>
          <p:nvSpPr>
            <p:cNvPr id="301" name="Freeform 5"/>
            <p:cNvSpPr>
              <a:spLocks noEditPoints="1"/>
            </p:cNvSpPr>
            <p:nvPr/>
          </p:nvSpPr>
          <p:spPr bwMode="auto">
            <a:xfrm>
              <a:off x="2234036" y="3635759"/>
              <a:ext cx="456777" cy="183064"/>
            </a:xfrm>
            <a:custGeom>
              <a:avLst/>
              <a:gdLst>
                <a:gd name="T0" fmla="*/ 706 w 711"/>
                <a:gd name="T1" fmla="*/ 108 h 296"/>
                <a:gd name="T2" fmla="*/ 602 w 711"/>
                <a:gd name="T3" fmla="*/ 4 h 296"/>
                <a:gd name="T4" fmla="*/ 592 w 711"/>
                <a:gd name="T5" fmla="*/ 0 h 296"/>
                <a:gd name="T6" fmla="*/ 498 w 711"/>
                <a:gd name="T7" fmla="*/ 0 h 296"/>
                <a:gd name="T8" fmla="*/ 484 w 711"/>
                <a:gd name="T9" fmla="*/ 14 h 296"/>
                <a:gd name="T10" fmla="*/ 498 w 711"/>
                <a:gd name="T11" fmla="*/ 28 h 296"/>
                <a:gd name="T12" fmla="*/ 586 w 711"/>
                <a:gd name="T13" fmla="*/ 28 h 296"/>
                <a:gd name="T14" fmla="*/ 662 w 711"/>
                <a:gd name="T15" fmla="*/ 104 h 296"/>
                <a:gd name="T16" fmla="*/ 343 w 711"/>
                <a:gd name="T17" fmla="*/ 105 h 296"/>
                <a:gd name="T18" fmla="*/ 49 w 711"/>
                <a:gd name="T19" fmla="*/ 104 h 296"/>
                <a:gd name="T20" fmla="*/ 125 w 711"/>
                <a:gd name="T21" fmla="*/ 28 h 296"/>
                <a:gd name="T22" fmla="*/ 213 w 711"/>
                <a:gd name="T23" fmla="*/ 28 h 296"/>
                <a:gd name="T24" fmla="*/ 227 w 711"/>
                <a:gd name="T25" fmla="*/ 14 h 296"/>
                <a:gd name="T26" fmla="*/ 213 w 711"/>
                <a:gd name="T27" fmla="*/ 0 h 296"/>
                <a:gd name="T28" fmla="*/ 119 w 711"/>
                <a:gd name="T29" fmla="*/ 0 h 296"/>
                <a:gd name="T30" fmla="*/ 109 w 711"/>
                <a:gd name="T31" fmla="*/ 4 h 296"/>
                <a:gd name="T32" fmla="*/ 5 w 711"/>
                <a:gd name="T33" fmla="*/ 108 h 296"/>
                <a:gd name="T34" fmla="*/ 2 w 711"/>
                <a:gd name="T35" fmla="*/ 124 h 296"/>
                <a:gd name="T36" fmla="*/ 15 w 711"/>
                <a:gd name="T37" fmla="*/ 132 h 296"/>
                <a:gd name="T38" fmla="*/ 31 w 711"/>
                <a:gd name="T39" fmla="*/ 132 h 296"/>
                <a:gd name="T40" fmla="*/ 31 w 711"/>
                <a:gd name="T41" fmla="*/ 281 h 296"/>
                <a:gd name="T42" fmla="*/ 45 w 711"/>
                <a:gd name="T43" fmla="*/ 295 h 296"/>
                <a:gd name="T44" fmla="*/ 336 w 711"/>
                <a:gd name="T45" fmla="*/ 296 h 296"/>
                <a:gd name="T46" fmla="*/ 666 w 711"/>
                <a:gd name="T47" fmla="*/ 295 h 296"/>
                <a:gd name="T48" fmla="*/ 680 w 711"/>
                <a:gd name="T49" fmla="*/ 281 h 296"/>
                <a:gd name="T50" fmla="*/ 680 w 711"/>
                <a:gd name="T51" fmla="*/ 132 h 296"/>
                <a:gd name="T52" fmla="*/ 696 w 711"/>
                <a:gd name="T53" fmla="*/ 132 h 296"/>
                <a:gd name="T54" fmla="*/ 709 w 711"/>
                <a:gd name="T55" fmla="*/ 124 h 296"/>
                <a:gd name="T56" fmla="*/ 706 w 711"/>
                <a:gd name="T57" fmla="*/ 108 h 296"/>
                <a:gd name="T58" fmla="*/ 652 w 711"/>
                <a:gd name="T59" fmla="*/ 267 h 296"/>
                <a:gd name="T60" fmla="*/ 336 w 711"/>
                <a:gd name="T61" fmla="*/ 268 h 296"/>
                <a:gd name="T62" fmla="*/ 59 w 711"/>
                <a:gd name="T63" fmla="*/ 267 h 296"/>
                <a:gd name="T64" fmla="*/ 59 w 711"/>
                <a:gd name="T65" fmla="*/ 132 h 296"/>
                <a:gd name="T66" fmla="*/ 343 w 711"/>
                <a:gd name="T67" fmla="*/ 133 h 296"/>
                <a:gd name="T68" fmla="*/ 652 w 711"/>
                <a:gd name="T69" fmla="*/ 132 h 296"/>
                <a:gd name="T70" fmla="*/ 652 w 711"/>
                <a:gd name="T71"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1" h="296">
                  <a:moveTo>
                    <a:pt x="706" y="108"/>
                  </a:moveTo>
                  <a:cubicBezTo>
                    <a:pt x="602" y="4"/>
                    <a:pt x="602" y="4"/>
                    <a:pt x="602" y="4"/>
                  </a:cubicBezTo>
                  <a:cubicBezTo>
                    <a:pt x="599" y="2"/>
                    <a:pt x="595" y="0"/>
                    <a:pt x="592" y="0"/>
                  </a:cubicBezTo>
                  <a:cubicBezTo>
                    <a:pt x="498" y="0"/>
                    <a:pt x="498" y="0"/>
                    <a:pt x="498" y="0"/>
                  </a:cubicBezTo>
                  <a:cubicBezTo>
                    <a:pt x="491" y="0"/>
                    <a:pt x="484" y="7"/>
                    <a:pt x="484" y="14"/>
                  </a:cubicBezTo>
                  <a:cubicBezTo>
                    <a:pt x="484" y="22"/>
                    <a:pt x="491" y="28"/>
                    <a:pt x="498" y="28"/>
                  </a:cubicBezTo>
                  <a:cubicBezTo>
                    <a:pt x="586" y="28"/>
                    <a:pt x="586" y="28"/>
                    <a:pt x="586" y="28"/>
                  </a:cubicBezTo>
                  <a:cubicBezTo>
                    <a:pt x="662" y="104"/>
                    <a:pt x="662" y="104"/>
                    <a:pt x="662" y="104"/>
                  </a:cubicBezTo>
                  <a:cubicBezTo>
                    <a:pt x="343" y="105"/>
                    <a:pt x="343" y="105"/>
                    <a:pt x="343" y="105"/>
                  </a:cubicBezTo>
                  <a:cubicBezTo>
                    <a:pt x="49" y="104"/>
                    <a:pt x="49" y="104"/>
                    <a:pt x="49" y="104"/>
                  </a:cubicBezTo>
                  <a:cubicBezTo>
                    <a:pt x="125" y="28"/>
                    <a:pt x="125" y="28"/>
                    <a:pt x="125" y="28"/>
                  </a:cubicBezTo>
                  <a:cubicBezTo>
                    <a:pt x="213" y="28"/>
                    <a:pt x="213" y="28"/>
                    <a:pt x="213" y="28"/>
                  </a:cubicBezTo>
                  <a:cubicBezTo>
                    <a:pt x="220" y="28"/>
                    <a:pt x="227" y="22"/>
                    <a:pt x="227" y="14"/>
                  </a:cubicBezTo>
                  <a:cubicBezTo>
                    <a:pt x="227" y="7"/>
                    <a:pt x="220" y="0"/>
                    <a:pt x="213" y="0"/>
                  </a:cubicBezTo>
                  <a:cubicBezTo>
                    <a:pt x="119" y="0"/>
                    <a:pt x="119" y="0"/>
                    <a:pt x="119" y="0"/>
                  </a:cubicBezTo>
                  <a:cubicBezTo>
                    <a:pt x="116" y="0"/>
                    <a:pt x="112" y="2"/>
                    <a:pt x="109" y="4"/>
                  </a:cubicBezTo>
                  <a:cubicBezTo>
                    <a:pt x="5" y="108"/>
                    <a:pt x="5" y="108"/>
                    <a:pt x="5" y="108"/>
                  </a:cubicBezTo>
                  <a:cubicBezTo>
                    <a:pt x="1" y="112"/>
                    <a:pt x="0" y="118"/>
                    <a:pt x="2" y="124"/>
                  </a:cubicBezTo>
                  <a:cubicBezTo>
                    <a:pt x="5" y="129"/>
                    <a:pt x="10" y="132"/>
                    <a:pt x="15" y="132"/>
                  </a:cubicBezTo>
                  <a:cubicBezTo>
                    <a:pt x="31" y="132"/>
                    <a:pt x="31" y="132"/>
                    <a:pt x="31" y="132"/>
                  </a:cubicBezTo>
                  <a:cubicBezTo>
                    <a:pt x="31" y="281"/>
                    <a:pt x="31" y="281"/>
                    <a:pt x="31" y="281"/>
                  </a:cubicBezTo>
                  <a:cubicBezTo>
                    <a:pt x="31" y="289"/>
                    <a:pt x="37" y="295"/>
                    <a:pt x="45" y="295"/>
                  </a:cubicBezTo>
                  <a:cubicBezTo>
                    <a:pt x="336" y="296"/>
                    <a:pt x="336" y="296"/>
                    <a:pt x="336" y="296"/>
                  </a:cubicBezTo>
                  <a:cubicBezTo>
                    <a:pt x="666" y="295"/>
                    <a:pt x="666" y="295"/>
                    <a:pt x="666" y="295"/>
                  </a:cubicBezTo>
                  <a:cubicBezTo>
                    <a:pt x="674" y="295"/>
                    <a:pt x="680" y="289"/>
                    <a:pt x="680" y="281"/>
                  </a:cubicBezTo>
                  <a:cubicBezTo>
                    <a:pt x="680" y="132"/>
                    <a:pt x="680" y="132"/>
                    <a:pt x="680" y="132"/>
                  </a:cubicBezTo>
                  <a:cubicBezTo>
                    <a:pt x="696" y="132"/>
                    <a:pt x="696" y="132"/>
                    <a:pt x="696" y="132"/>
                  </a:cubicBezTo>
                  <a:cubicBezTo>
                    <a:pt x="701" y="132"/>
                    <a:pt x="707" y="129"/>
                    <a:pt x="709" y="124"/>
                  </a:cubicBezTo>
                  <a:cubicBezTo>
                    <a:pt x="711" y="118"/>
                    <a:pt x="710" y="112"/>
                    <a:pt x="706" y="108"/>
                  </a:cubicBezTo>
                  <a:close/>
                  <a:moveTo>
                    <a:pt x="652" y="267"/>
                  </a:moveTo>
                  <a:cubicBezTo>
                    <a:pt x="336" y="268"/>
                    <a:pt x="336" y="268"/>
                    <a:pt x="336" y="268"/>
                  </a:cubicBezTo>
                  <a:cubicBezTo>
                    <a:pt x="59" y="267"/>
                    <a:pt x="59" y="267"/>
                    <a:pt x="59" y="267"/>
                  </a:cubicBezTo>
                  <a:cubicBezTo>
                    <a:pt x="59" y="132"/>
                    <a:pt x="59" y="132"/>
                    <a:pt x="59" y="132"/>
                  </a:cubicBezTo>
                  <a:cubicBezTo>
                    <a:pt x="343" y="133"/>
                    <a:pt x="343" y="133"/>
                    <a:pt x="343" y="133"/>
                  </a:cubicBezTo>
                  <a:cubicBezTo>
                    <a:pt x="652" y="132"/>
                    <a:pt x="652" y="132"/>
                    <a:pt x="652" y="132"/>
                  </a:cubicBezTo>
                  <a:lnTo>
                    <a:pt x="652" y="267"/>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dirty="0">
                <a:solidFill>
                  <a:srgbClr val="676767"/>
                </a:solidFill>
                <a:latin typeface="CiscoSansTT Light"/>
                <a:cs typeface="CiscoSansTT Light"/>
              </a:endParaRPr>
            </a:p>
          </p:txBody>
        </p:sp>
      </p:grpSp>
      <p:grpSp>
        <p:nvGrpSpPr>
          <p:cNvPr id="306" name="Group 305"/>
          <p:cNvGrpSpPr/>
          <p:nvPr/>
        </p:nvGrpSpPr>
        <p:grpSpPr>
          <a:xfrm>
            <a:off x="6013035" y="2102154"/>
            <a:ext cx="299052" cy="293829"/>
            <a:chOff x="1069776" y="1800222"/>
            <a:chExt cx="196471" cy="200463"/>
          </a:xfrm>
        </p:grpSpPr>
        <p:sp>
          <p:nvSpPr>
            <p:cNvPr id="307" name="Freeform 23"/>
            <p:cNvSpPr>
              <a:spLocks/>
            </p:cNvSpPr>
            <p:nvPr/>
          </p:nvSpPr>
          <p:spPr bwMode="auto">
            <a:xfrm>
              <a:off x="1069776" y="1864625"/>
              <a:ext cx="94065" cy="136060"/>
            </a:xfrm>
            <a:custGeom>
              <a:avLst/>
              <a:gdLst>
                <a:gd name="T0" fmla="*/ 172 w 172"/>
                <a:gd name="T1" fmla="*/ 50 h 262"/>
                <a:gd name="T2" fmla="*/ 96 w 172"/>
                <a:gd name="T3" fmla="*/ 133 h 262"/>
                <a:gd name="T4" fmla="*/ 172 w 172"/>
                <a:gd name="T5" fmla="*/ 216 h 262"/>
                <a:gd name="T6" fmla="*/ 172 w 172"/>
                <a:gd name="T7" fmla="*/ 262 h 262"/>
                <a:gd name="T8" fmla="*/ 75 w 172"/>
                <a:gd name="T9" fmla="*/ 181 h 262"/>
                <a:gd name="T10" fmla="*/ 30 w 172"/>
                <a:gd name="T11" fmla="*/ 200 h 262"/>
                <a:gd name="T12" fmla="*/ 26 w 172"/>
                <a:gd name="T13" fmla="*/ 202 h 262"/>
                <a:gd name="T14" fmla="*/ 13 w 172"/>
                <a:gd name="T15" fmla="*/ 194 h 262"/>
                <a:gd name="T16" fmla="*/ 21 w 172"/>
                <a:gd name="T17" fmla="*/ 176 h 262"/>
                <a:gd name="T18" fmla="*/ 66 w 172"/>
                <a:gd name="T19" fmla="*/ 156 h 262"/>
                <a:gd name="T20" fmla="*/ 61 w 172"/>
                <a:gd name="T21" fmla="*/ 118 h 262"/>
                <a:gd name="T22" fmla="*/ 13 w 172"/>
                <a:gd name="T23" fmla="*/ 118 h 262"/>
                <a:gd name="T24" fmla="*/ 0 w 172"/>
                <a:gd name="T25" fmla="*/ 105 h 262"/>
                <a:gd name="T26" fmla="*/ 13 w 172"/>
                <a:gd name="T27" fmla="*/ 92 h 262"/>
                <a:gd name="T28" fmla="*/ 61 w 172"/>
                <a:gd name="T29" fmla="*/ 92 h 262"/>
                <a:gd name="T30" fmla="*/ 66 w 172"/>
                <a:gd name="T31" fmla="*/ 53 h 262"/>
                <a:gd name="T32" fmla="*/ 21 w 172"/>
                <a:gd name="T33" fmla="*/ 34 h 262"/>
                <a:gd name="T34" fmla="*/ 13 w 172"/>
                <a:gd name="T35" fmla="*/ 17 h 262"/>
                <a:gd name="T36" fmla="*/ 30 w 172"/>
                <a:gd name="T37" fmla="*/ 10 h 262"/>
                <a:gd name="T38" fmla="*/ 73 w 172"/>
                <a:gd name="T39" fmla="*/ 28 h 262"/>
                <a:gd name="T40" fmla="*/ 86 w 172"/>
                <a:gd name="T41" fmla="*/ 0 h 262"/>
                <a:gd name="T42" fmla="*/ 92 w 172"/>
                <a:gd name="T43" fmla="*/ 4 h 262"/>
                <a:gd name="T44" fmla="*/ 172 w 172"/>
                <a:gd name="T45" fmla="*/ 23 h 262"/>
                <a:gd name="T46" fmla="*/ 172 w 172"/>
                <a:gd name="T47" fmla="*/ 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62">
                  <a:moveTo>
                    <a:pt x="172" y="50"/>
                  </a:moveTo>
                  <a:cubicBezTo>
                    <a:pt x="130" y="53"/>
                    <a:pt x="96" y="89"/>
                    <a:pt x="96" y="133"/>
                  </a:cubicBezTo>
                  <a:cubicBezTo>
                    <a:pt x="96" y="177"/>
                    <a:pt x="130" y="212"/>
                    <a:pt x="172" y="216"/>
                  </a:cubicBezTo>
                  <a:cubicBezTo>
                    <a:pt x="172" y="230"/>
                    <a:pt x="172" y="246"/>
                    <a:pt x="172" y="262"/>
                  </a:cubicBezTo>
                  <a:cubicBezTo>
                    <a:pt x="128" y="247"/>
                    <a:pt x="93" y="222"/>
                    <a:pt x="75" y="181"/>
                  </a:cubicBezTo>
                  <a:cubicBezTo>
                    <a:pt x="75" y="181"/>
                    <a:pt x="75" y="181"/>
                    <a:pt x="30" y="200"/>
                  </a:cubicBezTo>
                  <a:cubicBezTo>
                    <a:pt x="29" y="200"/>
                    <a:pt x="27" y="202"/>
                    <a:pt x="26" y="202"/>
                  </a:cubicBezTo>
                  <a:cubicBezTo>
                    <a:pt x="21" y="202"/>
                    <a:pt x="16" y="198"/>
                    <a:pt x="13" y="194"/>
                  </a:cubicBezTo>
                  <a:cubicBezTo>
                    <a:pt x="10" y="187"/>
                    <a:pt x="13" y="180"/>
                    <a:pt x="21" y="176"/>
                  </a:cubicBezTo>
                  <a:cubicBezTo>
                    <a:pt x="21" y="176"/>
                    <a:pt x="21" y="176"/>
                    <a:pt x="66" y="156"/>
                  </a:cubicBezTo>
                  <a:cubicBezTo>
                    <a:pt x="64" y="145"/>
                    <a:pt x="61" y="132"/>
                    <a:pt x="61" y="118"/>
                  </a:cubicBezTo>
                  <a:cubicBezTo>
                    <a:pt x="61" y="118"/>
                    <a:pt x="61" y="118"/>
                    <a:pt x="13" y="118"/>
                  </a:cubicBezTo>
                  <a:cubicBezTo>
                    <a:pt x="5" y="118"/>
                    <a:pt x="0" y="111"/>
                    <a:pt x="0" y="105"/>
                  </a:cubicBezTo>
                  <a:cubicBezTo>
                    <a:pt x="0" y="97"/>
                    <a:pt x="5" y="92"/>
                    <a:pt x="13" y="92"/>
                  </a:cubicBezTo>
                  <a:cubicBezTo>
                    <a:pt x="13" y="92"/>
                    <a:pt x="13" y="92"/>
                    <a:pt x="61" y="92"/>
                  </a:cubicBezTo>
                  <a:cubicBezTo>
                    <a:pt x="61" y="79"/>
                    <a:pt x="64" y="66"/>
                    <a:pt x="66" y="53"/>
                  </a:cubicBezTo>
                  <a:cubicBezTo>
                    <a:pt x="66" y="53"/>
                    <a:pt x="66" y="53"/>
                    <a:pt x="21" y="34"/>
                  </a:cubicBezTo>
                  <a:cubicBezTo>
                    <a:pt x="14" y="31"/>
                    <a:pt x="10" y="23"/>
                    <a:pt x="13" y="17"/>
                  </a:cubicBezTo>
                  <a:cubicBezTo>
                    <a:pt x="16" y="10"/>
                    <a:pt x="23" y="8"/>
                    <a:pt x="30" y="10"/>
                  </a:cubicBezTo>
                  <a:cubicBezTo>
                    <a:pt x="30" y="10"/>
                    <a:pt x="30" y="10"/>
                    <a:pt x="73" y="28"/>
                  </a:cubicBezTo>
                  <a:cubicBezTo>
                    <a:pt x="76" y="18"/>
                    <a:pt x="80" y="9"/>
                    <a:pt x="86" y="0"/>
                  </a:cubicBezTo>
                  <a:cubicBezTo>
                    <a:pt x="88" y="1"/>
                    <a:pt x="91" y="3"/>
                    <a:pt x="92" y="4"/>
                  </a:cubicBezTo>
                  <a:cubicBezTo>
                    <a:pt x="114" y="16"/>
                    <a:pt x="141" y="23"/>
                    <a:pt x="172" y="23"/>
                  </a:cubicBezTo>
                  <a:cubicBezTo>
                    <a:pt x="172" y="23"/>
                    <a:pt x="172" y="23"/>
                    <a:pt x="172" y="50"/>
                  </a:cubicBezTo>
                  <a:close/>
                </a:path>
              </a:pathLst>
            </a:custGeom>
            <a:solidFill>
              <a:schemeClr val="tx1"/>
            </a:solidFill>
            <a:ln>
              <a:noFill/>
            </a:ln>
            <a:effectLst/>
          </p:spPr>
          <p:txBody>
            <a:bodyPr vert="horz" wrap="square" lIns="60944" tIns="30472" rIns="60944" bIns="30472" numCol="1" anchor="t" anchorCtr="0" compatLnSpc="1">
              <a:prstTxWarp prst="textNoShape">
                <a:avLst/>
              </a:prstTxWarp>
            </a:bodyPr>
            <a:lstStyle/>
            <a:p>
              <a:pPr defTabSz="914377">
                <a:defRPr/>
              </a:pPr>
              <a:endParaRPr lang="en-US" sz="700" dirty="0">
                <a:solidFill>
                  <a:srgbClr val="000000"/>
                </a:solidFill>
                <a:latin typeface="Arial"/>
              </a:endParaRPr>
            </a:p>
          </p:txBody>
        </p:sp>
        <p:sp>
          <p:nvSpPr>
            <p:cNvPr id="308" name="Freeform 24"/>
            <p:cNvSpPr>
              <a:spLocks/>
            </p:cNvSpPr>
            <p:nvPr/>
          </p:nvSpPr>
          <p:spPr bwMode="auto">
            <a:xfrm>
              <a:off x="1100822" y="1800222"/>
              <a:ext cx="132988" cy="69019"/>
            </a:xfrm>
            <a:custGeom>
              <a:avLst/>
              <a:gdLst>
                <a:gd name="T0" fmla="*/ 43 w 243"/>
                <a:gd name="T1" fmla="*/ 115 h 133"/>
                <a:gd name="T2" fmla="*/ 38 w 243"/>
                <a:gd name="T3" fmla="*/ 111 h 133"/>
                <a:gd name="T4" fmla="*/ 61 w 243"/>
                <a:gd name="T5" fmla="*/ 84 h 133"/>
                <a:gd name="T6" fmla="*/ 26 w 243"/>
                <a:gd name="T7" fmla="*/ 43 h 133"/>
                <a:gd name="T8" fmla="*/ 22 w 243"/>
                <a:gd name="T9" fmla="*/ 44 h 133"/>
                <a:gd name="T10" fmla="*/ 0 w 243"/>
                <a:gd name="T11" fmla="*/ 22 h 133"/>
                <a:gd name="T12" fmla="*/ 22 w 243"/>
                <a:gd name="T13" fmla="*/ 0 h 133"/>
                <a:gd name="T14" fmla="*/ 44 w 243"/>
                <a:gd name="T15" fmla="*/ 22 h 133"/>
                <a:gd name="T16" fmla="*/ 41 w 243"/>
                <a:gd name="T17" fmla="*/ 31 h 133"/>
                <a:gd name="T18" fmla="*/ 78 w 243"/>
                <a:gd name="T19" fmla="*/ 72 h 133"/>
                <a:gd name="T20" fmla="*/ 123 w 243"/>
                <a:gd name="T21" fmla="*/ 61 h 133"/>
                <a:gd name="T22" fmla="*/ 166 w 243"/>
                <a:gd name="T23" fmla="*/ 71 h 133"/>
                <a:gd name="T24" fmla="*/ 201 w 243"/>
                <a:gd name="T25" fmla="*/ 31 h 133"/>
                <a:gd name="T26" fmla="*/ 199 w 243"/>
                <a:gd name="T27" fmla="*/ 22 h 133"/>
                <a:gd name="T28" fmla="*/ 221 w 243"/>
                <a:gd name="T29" fmla="*/ 0 h 133"/>
                <a:gd name="T30" fmla="*/ 243 w 243"/>
                <a:gd name="T31" fmla="*/ 22 h 133"/>
                <a:gd name="T32" fmla="*/ 221 w 243"/>
                <a:gd name="T33" fmla="*/ 44 h 133"/>
                <a:gd name="T34" fmla="*/ 218 w 243"/>
                <a:gd name="T35" fmla="*/ 43 h 133"/>
                <a:gd name="T36" fmla="*/ 183 w 243"/>
                <a:gd name="T37" fmla="*/ 83 h 133"/>
                <a:gd name="T38" fmla="*/ 209 w 243"/>
                <a:gd name="T39" fmla="*/ 111 h 133"/>
                <a:gd name="T40" fmla="*/ 203 w 243"/>
                <a:gd name="T41" fmla="*/ 115 h 133"/>
                <a:gd name="T42" fmla="*/ 123 w 243"/>
                <a:gd name="T43" fmla="*/ 133 h 133"/>
                <a:gd name="T44" fmla="*/ 43 w 243"/>
                <a:gd name="T45"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133">
                  <a:moveTo>
                    <a:pt x="43" y="115"/>
                  </a:moveTo>
                  <a:cubicBezTo>
                    <a:pt x="40" y="114"/>
                    <a:pt x="39" y="112"/>
                    <a:pt x="38" y="111"/>
                  </a:cubicBezTo>
                  <a:cubicBezTo>
                    <a:pt x="44" y="101"/>
                    <a:pt x="52" y="92"/>
                    <a:pt x="61" y="84"/>
                  </a:cubicBezTo>
                  <a:cubicBezTo>
                    <a:pt x="61" y="84"/>
                    <a:pt x="61" y="84"/>
                    <a:pt x="26" y="43"/>
                  </a:cubicBezTo>
                  <a:cubicBezTo>
                    <a:pt x="25" y="44"/>
                    <a:pt x="23" y="44"/>
                    <a:pt x="22" y="44"/>
                  </a:cubicBezTo>
                  <a:cubicBezTo>
                    <a:pt x="9" y="44"/>
                    <a:pt x="0" y="34"/>
                    <a:pt x="0" y="22"/>
                  </a:cubicBezTo>
                  <a:cubicBezTo>
                    <a:pt x="0" y="9"/>
                    <a:pt x="9" y="0"/>
                    <a:pt x="22" y="0"/>
                  </a:cubicBezTo>
                  <a:cubicBezTo>
                    <a:pt x="34" y="0"/>
                    <a:pt x="44" y="9"/>
                    <a:pt x="44" y="22"/>
                  </a:cubicBezTo>
                  <a:cubicBezTo>
                    <a:pt x="44" y="25"/>
                    <a:pt x="43" y="28"/>
                    <a:pt x="41" y="31"/>
                  </a:cubicBezTo>
                  <a:cubicBezTo>
                    <a:pt x="41" y="31"/>
                    <a:pt x="41" y="31"/>
                    <a:pt x="78" y="72"/>
                  </a:cubicBezTo>
                  <a:cubicBezTo>
                    <a:pt x="92" y="65"/>
                    <a:pt x="108" y="61"/>
                    <a:pt x="123" y="61"/>
                  </a:cubicBezTo>
                  <a:cubicBezTo>
                    <a:pt x="139" y="61"/>
                    <a:pt x="153" y="65"/>
                    <a:pt x="166" y="71"/>
                  </a:cubicBezTo>
                  <a:cubicBezTo>
                    <a:pt x="166" y="71"/>
                    <a:pt x="166" y="71"/>
                    <a:pt x="201" y="31"/>
                  </a:cubicBezTo>
                  <a:cubicBezTo>
                    <a:pt x="199" y="28"/>
                    <a:pt x="199" y="25"/>
                    <a:pt x="199" y="22"/>
                  </a:cubicBezTo>
                  <a:cubicBezTo>
                    <a:pt x="199" y="9"/>
                    <a:pt x="209" y="0"/>
                    <a:pt x="221" y="0"/>
                  </a:cubicBezTo>
                  <a:cubicBezTo>
                    <a:pt x="233" y="0"/>
                    <a:pt x="243" y="9"/>
                    <a:pt x="243" y="22"/>
                  </a:cubicBezTo>
                  <a:cubicBezTo>
                    <a:pt x="243" y="34"/>
                    <a:pt x="233" y="44"/>
                    <a:pt x="221" y="44"/>
                  </a:cubicBezTo>
                  <a:cubicBezTo>
                    <a:pt x="220" y="44"/>
                    <a:pt x="219" y="44"/>
                    <a:pt x="218" y="43"/>
                  </a:cubicBezTo>
                  <a:cubicBezTo>
                    <a:pt x="218" y="43"/>
                    <a:pt x="218" y="43"/>
                    <a:pt x="183" y="83"/>
                  </a:cubicBezTo>
                  <a:cubicBezTo>
                    <a:pt x="193" y="90"/>
                    <a:pt x="202" y="99"/>
                    <a:pt x="209" y="111"/>
                  </a:cubicBezTo>
                  <a:cubicBezTo>
                    <a:pt x="207" y="112"/>
                    <a:pt x="206" y="114"/>
                    <a:pt x="203" y="115"/>
                  </a:cubicBezTo>
                  <a:cubicBezTo>
                    <a:pt x="183" y="125"/>
                    <a:pt x="154" y="133"/>
                    <a:pt x="123" y="133"/>
                  </a:cubicBezTo>
                  <a:cubicBezTo>
                    <a:pt x="92" y="133"/>
                    <a:pt x="64" y="125"/>
                    <a:pt x="43" y="115"/>
                  </a:cubicBezTo>
                  <a:close/>
                </a:path>
              </a:pathLst>
            </a:custGeom>
            <a:solidFill>
              <a:schemeClr val="tx1"/>
            </a:solidFill>
            <a:ln>
              <a:noFill/>
            </a:ln>
            <a:effectLst/>
          </p:spPr>
          <p:txBody>
            <a:bodyPr vert="horz" wrap="square" lIns="60944" tIns="30472" rIns="60944" bIns="30472" numCol="1" anchor="t" anchorCtr="0" compatLnSpc="1">
              <a:prstTxWarp prst="textNoShape">
                <a:avLst/>
              </a:prstTxWarp>
            </a:bodyPr>
            <a:lstStyle/>
            <a:p>
              <a:pPr defTabSz="914377">
                <a:defRPr/>
              </a:pPr>
              <a:endParaRPr lang="en-US" sz="700" dirty="0">
                <a:solidFill>
                  <a:srgbClr val="000000"/>
                </a:solidFill>
                <a:latin typeface="Arial"/>
              </a:endParaRPr>
            </a:p>
          </p:txBody>
        </p:sp>
        <p:sp>
          <p:nvSpPr>
            <p:cNvPr id="309" name="Freeform 25"/>
            <p:cNvSpPr>
              <a:spLocks/>
            </p:cNvSpPr>
            <p:nvPr/>
          </p:nvSpPr>
          <p:spPr bwMode="auto">
            <a:xfrm>
              <a:off x="1172645" y="1864625"/>
              <a:ext cx="93602" cy="136060"/>
            </a:xfrm>
            <a:custGeom>
              <a:avLst/>
              <a:gdLst>
                <a:gd name="T0" fmla="*/ 156 w 171"/>
                <a:gd name="T1" fmla="*/ 118 h 262"/>
                <a:gd name="T2" fmla="*/ 111 w 171"/>
                <a:gd name="T3" fmla="*/ 118 h 262"/>
                <a:gd name="T4" fmla="*/ 105 w 171"/>
                <a:gd name="T5" fmla="*/ 158 h 262"/>
                <a:gd name="T6" fmla="*/ 150 w 171"/>
                <a:gd name="T7" fmla="*/ 176 h 262"/>
                <a:gd name="T8" fmla="*/ 156 w 171"/>
                <a:gd name="T9" fmla="*/ 194 h 262"/>
                <a:gd name="T10" fmla="*/ 145 w 171"/>
                <a:gd name="T11" fmla="*/ 202 h 262"/>
                <a:gd name="T12" fmla="*/ 140 w 171"/>
                <a:gd name="T13" fmla="*/ 200 h 262"/>
                <a:gd name="T14" fmla="*/ 97 w 171"/>
                <a:gd name="T15" fmla="*/ 182 h 262"/>
                <a:gd name="T16" fmla="*/ 0 w 171"/>
                <a:gd name="T17" fmla="*/ 262 h 262"/>
                <a:gd name="T18" fmla="*/ 0 w 171"/>
                <a:gd name="T19" fmla="*/ 216 h 262"/>
                <a:gd name="T20" fmla="*/ 75 w 171"/>
                <a:gd name="T21" fmla="*/ 133 h 262"/>
                <a:gd name="T22" fmla="*/ 0 w 171"/>
                <a:gd name="T23" fmla="*/ 50 h 262"/>
                <a:gd name="T24" fmla="*/ 0 w 171"/>
                <a:gd name="T25" fmla="*/ 23 h 262"/>
                <a:gd name="T26" fmla="*/ 80 w 171"/>
                <a:gd name="T27" fmla="*/ 4 h 262"/>
                <a:gd name="T28" fmla="*/ 87 w 171"/>
                <a:gd name="T29" fmla="*/ 0 h 262"/>
                <a:gd name="T30" fmla="*/ 98 w 171"/>
                <a:gd name="T31" fmla="*/ 27 h 262"/>
                <a:gd name="T32" fmla="*/ 140 w 171"/>
                <a:gd name="T33" fmla="*/ 10 h 262"/>
                <a:gd name="T34" fmla="*/ 156 w 171"/>
                <a:gd name="T35" fmla="*/ 17 h 262"/>
                <a:gd name="T36" fmla="*/ 150 w 171"/>
                <a:gd name="T37" fmla="*/ 34 h 262"/>
                <a:gd name="T38" fmla="*/ 106 w 171"/>
                <a:gd name="T39" fmla="*/ 53 h 262"/>
                <a:gd name="T40" fmla="*/ 111 w 171"/>
                <a:gd name="T41" fmla="*/ 92 h 262"/>
                <a:gd name="T42" fmla="*/ 158 w 171"/>
                <a:gd name="T43" fmla="*/ 92 h 262"/>
                <a:gd name="T44" fmla="*/ 171 w 171"/>
                <a:gd name="T45" fmla="*/ 105 h 262"/>
                <a:gd name="T46" fmla="*/ 156 w 171"/>
                <a:gd name="T47" fmla="*/ 11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262">
                  <a:moveTo>
                    <a:pt x="156" y="118"/>
                  </a:moveTo>
                  <a:cubicBezTo>
                    <a:pt x="111" y="118"/>
                    <a:pt x="111" y="118"/>
                    <a:pt x="111" y="118"/>
                  </a:cubicBezTo>
                  <a:cubicBezTo>
                    <a:pt x="111" y="132"/>
                    <a:pt x="109" y="145"/>
                    <a:pt x="105" y="158"/>
                  </a:cubicBezTo>
                  <a:cubicBezTo>
                    <a:pt x="105" y="158"/>
                    <a:pt x="105" y="158"/>
                    <a:pt x="150" y="176"/>
                  </a:cubicBezTo>
                  <a:cubicBezTo>
                    <a:pt x="156" y="180"/>
                    <a:pt x="159" y="187"/>
                    <a:pt x="156" y="194"/>
                  </a:cubicBezTo>
                  <a:cubicBezTo>
                    <a:pt x="155" y="198"/>
                    <a:pt x="150" y="202"/>
                    <a:pt x="145" y="202"/>
                  </a:cubicBezTo>
                  <a:cubicBezTo>
                    <a:pt x="144" y="202"/>
                    <a:pt x="141" y="200"/>
                    <a:pt x="140" y="200"/>
                  </a:cubicBezTo>
                  <a:cubicBezTo>
                    <a:pt x="140" y="200"/>
                    <a:pt x="140" y="200"/>
                    <a:pt x="97" y="182"/>
                  </a:cubicBezTo>
                  <a:cubicBezTo>
                    <a:pt x="78" y="222"/>
                    <a:pt x="43" y="248"/>
                    <a:pt x="0" y="262"/>
                  </a:cubicBezTo>
                  <a:cubicBezTo>
                    <a:pt x="0" y="262"/>
                    <a:pt x="0" y="262"/>
                    <a:pt x="0" y="216"/>
                  </a:cubicBezTo>
                  <a:cubicBezTo>
                    <a:pt x="42" y="212"/>
                    <a:pt x="75" y="176"/>
                    <a:pt x="75" y="133"/>
                  </a:cubicBezTo>
                  <a:cubicBezTo>
                    <a:pt x="75" y="90"/>
                    <a:pt x="42" y="54"/>
                    <a:pt x="0" y="50"/>
                  </a:cubicBezTo>
                  <a:cubicBezTo>
                    <a:pt x="0" y="41"/>
                    <a:pt x="0" y="32"/>
                    <a:pt x="0" y="23"/>
                  </a:cubicBezTo>
                  <a:cubicBezTo>
                    <a:pt x="31" y="23"/>
                    <a:pt x="58" y="16"/>
                    <a:pt x="80" y="4"/>
                  </a:cubicBezTo>
                  <a:cubicBezTo>
                    <a:pt x="81" y="3"/>
                    <a:pt x="84" y="1"/>
                    <a:pt x="87" y="0"/>
                  </a:cubicBezTo>
                  <a:cubicBezTo>
                    <a:pt x="92" y="9"/>
                    <a:pt x="96" y="18"/>
                    <a:pt x="98" y="27"/>
                  </a:cubicBezTo>
                  <a:cubicBezTo>
                    <a:pt x="98" y="27"/>
                    <a:pt x="98" y="27"/>
                    <a:pt x="140" y="10"/>
                  </a:cubicBezTo>
                  <a:cubicBezTo>
                    <a:pt x="146" y="8"/>
                    <a:pt x="154" y="10"/>
                    <a:pt x="156" y="17"/>
                  </a:cubicBezTo>
                  <a:cubicBezTo>
                    <a:pt x="159" y="23"/>
                    <a:pt x="156" y="31"/>
                    <a:pt x="150" y="34"/>
                  </a:cubicBezTo>
                  <a:cubicBezTo>
                    <a:pt x="150" y="34"/>
                    <a:pt x="150" y="34"/>
                    <a:pt x="106" y="53"/>
                  </a:cubicBezTo>
                  <a:cubicBezTo>
                    <a:pt x="109" y="65"/>
                    <a:pt x="111" y="78"/>
                    <a:pt x="111" y="92"/>
                  </a:cubicBezTo>
                  <a:cubicBezTo>
                    <a:pt x="111" y="92"/>
                    <a:pt x="111" y="92"/>
                    <a:pt x="158" y="92"/>
                  </a:cubicBezTo>
                  <a:cubicBezTo>
                    <a:pt x="164" y="92"/>
                    <a:pt x="171" y="97"/>
                    <a:pt x="171" y="105"/>
                  </a:cubicBezTo>
                  <a:cubicBezTo>
                    <a:pt x="169" y="111"/>
                    <a:pt x="164" y="118"/>
                    <a:pt x="156" y="118"/>
                  </a:cubicBezTo>
                  <a:close/>
                </a:path>
              </a:pathLst>
            </a:custGeom>
            <a:solidFill>
              <a:schemeClr val="tx1"/>
            </a:solidFill>
            <a:ln>
              <a:noFill/>
            </a:ln>
            <a:effectLst/>
          </p:spPr>
          <p:txBody>
            <a:bodyPr vert="horz" wrap="square" lIns="60944" tIns="30472" rIns="60944" bIns="30472" numCol="1" anchor="t" anchorCtr="0" compatLnSpc="1">
              <a:prstTxWarp prst="textNoShape">
                <a:avLst/>
              </a:prstTxWarp>
            </a:bodyPr>
            <a:lstStyle/>
            <a:p>
              <a:pPr defTabSz="914377">
                <a:defRPr/>
              </a:pPr>
              <a:endParaRPr lang="en-US" sz="700" dirty="0">
                <a:solidFill>
                  <a:srgbClr val="000000"/>
                </a:solidFill>
                <a:latin typeface="Arial"/>
              </a:endParaRPr>
            </a:p>
          </p:txBody>
        </p:sp>
      </p:grpSp>
      <p:grpSp>
        <p:nvGrpSpPr>
          <p:cNvPr id="310" name="Group 309"/>
          <p:cNvGrpSpPr>
            <a:grpSpLocks noChangeAspect="1"/>
          </p:cNvGrpSpPr>
          <p:nvPr/>
        </p:nvGrpSpPr>
        <p:grpSpPr>
          <a:xfrm>
            <a:off x="9682486" y="2072573"/>
            <a:ext cx="334095" cy="323915"/>
            <a:chOff x="1803813" y="2230430"/>
            <a:chExt cx="470281" cy="455954"/>
          </a:xfrm>
        </p:grpSpPr>
        <p:grpSp>
          <p:nvGrpSpPr>
            <p:cNvPr id="311" name="Group 310"/>
            <p:cNvGrpSpPr/>
            <p:nvPr/>
          </p:nvGrpSpPr>
          <p:grpSpPr>
            <a:xfrm>
              <a:off x="1931196" y="2417775"/>
              <a:ext cx="267593" cy="268609"/>
              <a:chOff x="11236297" y="3542589"/>
              <a:chExt cx="456056" cy="457788"/>
            </a:xfrm>
            <a:solidFill>
              <a:schemeClr val="tx1"/>
            </a:solidFill>
          </p:grpSpPr>
          <p:sp>
            <p:nvSpPr>
              <p:cNvPr id="319" name="Freeform 26"/>
              <p:cNvSpPr>
                <a:spLocks noEditPoints="1"/>
              </p:cNvSpPr>
              <p:nvPr/>
            </p:nvSpPr>
            <p:spPr bwMode="auto">
              <a:xfrm>
                <a:off x="11315623" y="3622194"/>
                <a:ext cx="297403" cy="298557"/>
              </a:xfrm>
              <a:custGeom>
                <a:avLst/>
                <a:gdLst>
                  <a:gd name="T0" fmla="*/ 270 w 541"/>
                  <a:gd name="T1" fmla="*/ 0 h 541"/>
                  <a:gd name="T2" fmla="*/ 0 w 541"/>
                  <a:gd name="T3" fmla="*/ 270 h 541"/>
                  <a:gd name="T4" fmla="*/ 270 w 541"/>
                  <a:gd name="T5" fmla="*/ 541 h 541"/>
                  <a:gd name="T6" fmla="*/ 541 w 541"/>
                  <a:gd name="T7" fmla="*/ 270 h 541"/>
                  <a:gd name="T8" fmla="*/ 270 w 541"/>
                  <a:gd name="T9" fmla="*/ 0 h 541"/>
                  <a:gd name="T10" fmla="*/ 270 w 541"/>
                  <a:gd name="T11" fmla="*/ 505 h 541"/>
                  <a:gd name="T12" fmla="*/ 36 w 541"/>
                  <a:gd name="T13" fmla="*/ 270 h 541"/>
                  <a:gd name="T14" fmla="*/ 270 w 541"/>
                  <a:gd name="T15" fmla="*/ 36 h 541"/>
                  <a:gd name="T16" fmla="*/ 505 w 541"/>
                  <a:gd name="T17" fmla="*/ 270 h 541"/>
                  <a:gd name="T18" fmla="*/ 270 w 541"/>
                  <a:gd name="T19" fmla="*/ 50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1" h="541">
                    <a:moveTo>
                      <a:pt x="270" y="0"/>
                    </a:moveTo>
                    <a:cubicBezTo>
                      <a:pt x="121" y="0"/>
                      <a:pt x="0" y="121"/>
                      <a:pt x="0" y="270"/>
                    </a:cubicBezTo>
                    <a:cubicBezTo>
                      <a:pt x="0" y="419"/>
                      <a:pt x="121" y="541"/>
                      <a:pt x="270" y="541"/>
                    </a:cubicBezTo>
                    <a:cubicBezTo>
                      <a:pt x="419" y="541"/>
                      <a:pt x="541" y="419"/>
                      <a:pt x="541" y="270"/>
                    </a:cubicBezTo>
                    <a:cubicBezTo>
                      <a:pt x="541" y="121"/>
                      <a:pt x="419" y="0"/>
                      <a:pt x="270" y="0"/>
                    </a:cubicBezTo>
                    <a:close/>
                    <a:moveTo>
                      <a:pt x="270" y="505"/>
                    </a:moveTo>
                    <a:cubicBezTo>
                      <a:pt x="141" y="505"/>
                      <a:pt x="36" y="400"/>
                      <a:pt x="36" y="270"/>
                    </a:cubicBezTo>
                    <a:cubicBezTo>
                      <a:pt x="36" y="141"/>
                      <a:pt x="141" y="36"/>
                      <a:pt x="270" y="36"/>
                    </a:cubicBezTo>
                    <a:cubicBezTo>
                      <a:pt x="400" y="36"/>
                      <a:pt x="505" y="141"/>
                      <a:pt x="505" y="270"/>
                    </a:cubicBezTo>
                    <a:cubicBezTo>
                      <a:pt x="505" y="400"/>
                      <a:pt x="400" y="505"/>
                      <a:pt x="270" y="505"/>
                    </a:cubicBez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24" name="Freeform 27"/>
              <p:cNvSpPr>
                <a:spLocks noEditPoints="1"/>
              </p:cNvSpPr>
              <p:nvPr/>
            </p:nvSpPr>
            <p:spPr bwMode="auto">
              <a:xfrm>
                <a:off x="11236297" y="3542589"/>
                <a:ext cx="456056" cy="457788"/>
              </a:xfrm>
              <a:custGeom>
                <a:avLst/>
                <a:gdLst>
                  <a:gd name="T0" fmla="*/ 802 w 829"/>
                  <a:gd name="T1" fmla="*/ 311 h 829"/>
                  <a:gd name="T2" fmla="*/ 708 w 829"/>
                  <a:gd name="T3" fmla="*/ 231 h 829"/>
                  <a:gd name="T4" fmla="*/ 683 w 829"/>
                  <a:gd name="T5" fmla="*/ 97 h 829"/>
                  <a:gd name="T6" fmla="*/ 615 w 829"/>
                  <a:gd name="T7" fmla="*/ 67 h 829"/>
                  <a:gd name="T8" fmla="*/ 493 w 829"/>
                  <a:gd name="T9" fmla="*/ 77 h 829"/>
                  <a:gd name="T10" fmla="*/ 380 w 829"/>
                  <a:gd name="T11" fmla="*/ 0 h 829"/>
                  <a:gd name="T12" fmla="*/ 311 w 829"/>
                  <a:gd name="T13" fmla="*/ 26 h 829"/>
                  <a:gd name="T14" fmla="*/ 232 w 829"/>
                  <a:gd name="T15" fmla="*/ 122 h 829"/>
                  <a:gd name="T16" fmla="*/ 97 w 829"/>
                  <a:gd name="T17" fmla="*/ 146 h 829"/>
                  <a:gd name="T18" fmla="*/ 67 w 829"/>
                  <a:gd name="T19" fmla="*/ 213 h 829"/>
                  <a:gd name="T20" fmla="*/ 78 w 829"/>
                  <a:gd name="T21" fmla="*/ 337 h 829"/>
                  <a:gd name="T22" fmla="*/ 0 w 829"/>
                  <a:gd name="T23" fmla="*/ 449 h 829"/>
                  <a:gd name="T24" fmla="*/ 26 w 829"/>
                  <a:gd name="T25" fmla="*/ 518 h 829"/>
                  <a:gd name="T26" fmla="*/ 121 w 829"/>
                  <a:gd name="T27" fmla="*/ 597 h 829"/>
                  <a:gd name="T28" fmla="*/ 146 w 829"/>
                  <a:gd name="T29" fmla="*/ 732 h 829"/>
                  <a:gd name="T30" fmla="*/ 213 w 829"/>
                  <a:gd name="T31" fmla="*/ 762 h 829"/>
                  <a:gd name="T32" fmla="*/ 337 w 829"/>
                  <a:gd name="T33" fmla="*/ 751 h 829"/>
                  <a:gd name="T34" fmla="*/ 449 w 829"/>
                  <a:gd name="T35" fmla="*/ 829 h 829"/>
                  <a:gd name="T36" fmla="*/ 518 w 829"/>
                  <a:gd name="T37" fmla="*/ 802 h 829"/>
                  <a:gd name="T38" fmla="*/ 597 w 829"/>
                  <a:gd name="T39" fmla="*/ 707 h 829"/>
                  <a:gd name="T40" fmla="*/ 732 w 829"/>
                  <a:gd name="T41" fmla="*/ 683 h 829"/>
                  <a:gd name="T42" fmla="*/ 762 w 829"/>
                  <a:gd name="T43" fmla="*/ 615 h 829"/>
                  <a:gd name="T44" fmla="*/ 751 w 829"/>
                  <a:gd name="T45" fmla="*/ 492 h 829"/>
                  <a:gd name="T46" fmla="*/ 829 w 829"/>
                  <a:gd name="T47" fmla="*/ 380 h 829"/>
                  <a:gd name="T48" fmla="*/ 721 w 829"/>
                  <a:gd name="T49" fmla="*/ 455 h 829"/>
                  <a:gd name="T50" fmla="*/ 757 w 829"/>
                  <a:gd name="T51" fmla="*/ 576 h 829"/>
                  <a:gd name="T52" fmla="*/ 659 w 829"/>
                  <a:gd name="T53" fmla="*/ 627 h 829"/>
                  <a:gd name="T54" fmla="*/ 605 w 829"/>
                  <a:gd name="T55" fmla="*/ 658 h 829"/>
                  <a:gd name="T56" fmla="*/ 542 w 829"/>
                  <a:gd name="T57" fmla="*/ 771 h 829"/>
                  <a:gd name="T58" fmla="*/ 437 w 829"/>
                  <a:gd name="T59" fmla="*/ 739 h 829"/>
                  <a:gd name="T60" fmla="*/ 377 w 829"/>
                  <a:gd name="T61" fmla="*/ 722 h 829"/>
                  <a:gd name="T62" fmla="*/ 253 w 829"/>
                  <a:gd name="T63" fmla="*/ 757 h 829"/>
                  <a:gd name="T64" fmla="*/ 203 w 829"/>
                  <a:gd name="T65" fmla="*/ 658 h 829"/>
                  <a:gd name="T66" fmla="*/ 170 w 829"/>
                  <a:gd name="T67" fmla="*/ 604 h 829"/>
                  <a:gd name="T68" fmla="*/ 58 w 829"/>
                  <a:gd name="T69" fmla="*/ 542 h 829"/>
                  <a:gd name="T70" fmla="*/ 90 w 829"/>
                  <a:gd name="T71" fmla="*/ 437 h 829"/>
                  <a:gd name="T72" fmla="*/ 106 w 829"/>
                  <a:gd name="T73" fmla="*/ 378 h 829"/>
                  <a:gd name="T74" fmla="*/ 72 w 829"/>
                  <a:gd name="T75" fmla="*/ 253 h 829"/>
                  <a:gd name="T76" fmla="*/ 171 w 829"/>
                  <a:gd name="T77" fmla="*/ 203 h 829"/>
                  <a:gd name="T78" fmla="*/ 224 w 829"/>
                  <a:gd name="T79" fmla="*/ 171 h 829"/>
                  <a:gd name="T80" fmla="*/ 287 w 829"/>
                  <a:gd name="T81" fmla="*/ 58 h 829"/>
                  <a:gd name="T82" fmla="*/ 392 w 829"/>
                  <a:gd name="T83" fmla="*/ 90 h 829"/>
                  <a:gd name="T84" fmla="*/ 455 w 829"/>
                  <a:gd name="T85" fmla="*/ 107 h 829"/>
                  <a:gd name="T86" fmla="*/ 576 w 829"/>
                  <a:gd name="T87" fmla="*/ 72 h 829"/>
                  <a:gd name="T88" fmla="*/ 627 w 829"/>
                  <a:gd name="T89" fmla="*/ 170 h 829"/>
                  <a:gd name="T90" fmla="*/ 659 w 829"/>
                  <a:gd name="T91" fmla="*/ 226 h 829"/>
                  <a:gd name="T92" fmla="*/ 771 w 829"/>
                  <a:gd name="T93" fmla="*/ 286 h 829"/>
                  <a:gd name="T94" fmla="*/ 737 w 829"/>
                  <a:gd name="T95" fmla="*/ 392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9" h="829">
                    <a:moveTo>
                      <a:pt x="813" y="362"/>
                    </a:moveTo>
                    <a:cubicBezTo>
                      <a:pt x="755" y="357"/>
                      <a:pt x="755" y="357"/>
                      <a:pt x="755" y="357"/>
                    </a:cubicBezTo>
                    <a:cubicBezTo>
                      <a:pt x="755" y="350"/>
                      <a:pt x="753" y="344"/>
                      <a:pt x="752" y="337"/>
                    </a:cubicBezTo>
                    <a:cubicBezTo>
                      <a:pt x="802" y="311"/>
                      <a:pt x="802" y="311"/>
                      <a:pt x="802" y="311"/>
                    </a:cubicBezTo>
                    <a:cubicBezTo>
                      <a:pt x="811" y="307"/>
                      <a:pt x="814" y="297"/>
                      <a:pt x="811" y="288"/>
                    </a:cubicBezTo>
                    <a:cubicBezTo>
                      <a:pt x="785" y="224"/>
                      <a:pt x="785" y="224"/>
                      <a:pt x="785" y="224"/>
                    </a:cubicBezTo>
                    <a:cubicBezTo>
                      <a:pt x="781" y="216"/>
                      <a:pt x="771" y="211"/>
                      <a:pt x="763" y="214"/>
                    </a:cubicBezTo>
                    <a:cubicBezTo>
                      <a:pt x="708" y="231"/>
                      <a:pt x="708" y="231"/>
                      <a:pt x="708" y="231"/>
                    </a:cubicBezTo>
                    <a:cubicBezTo>
                      <a:pt x="704" y="225"/>
                      <a:pt x="700" y="219"/>
                      <a:pt x="696" y="214"/>
                    </a:cubicBezTo>
                    <a:cubicBezTo>
                      <a:pt x="733" y="170"/>
                      <a:pt x="733" y="170"/>
                      <a:pt x="733" y="170"/>
                    </a:cubicBezTo>
                    <a:cubicBezTo>
                      <a:pt x="739" y="163"/>
                      <a:pt x="738" y="152"/>
                      <a:pt x="732" y="146"/>
                    </a:cubicBezTo>
                    <a:cubicBezTo>
                      <a:pt x="683" y="97"/>
                      <a:pt x="683" y="97"/>
                      <a:pt x="683" y="97"/>
                    </a:cubicBezTo>
                    <a:cubicBezTo>
                      <a:pt x="677" y="90"/>
                      <a:pt x="666" y="90"/>
                      <a:pt x="659" y="96"/>
                    </a:cubicBezTo>
                    <a:cubicBezTo>
                      <a:pt x="615" y="132"/>
                      <a:pt x="615" y="132"/>
                      <a:pt x="615" y="132"/>
                    </a:cubicBezTo>
                    <a:cubicBezTo>
                      <a:pt x="610" y="128"/>
                      <a:pt x="604" y="124"/>
                      <a:pt x="598" y="121"/>
                    </a:cubicBezTo>
                    <a:cubicBezTo>
                      <a:pt x="615" y="67"/>
                      <a:pt x="615" y="67"/>
                      <a:pt x="615" y="67"/>
                    </a:cubicBezTo>
                    <a:cubicBezTo>
                      <a:pt x="618" y="58"/>
                      <a:pt x="614" y="48"/>
                      <a:pt x="605" y="45"/>
                    </a:cubicBezTo>
                    <a:cubicBezTo>
                      <a:pt x="542" y="18"/>
                      <a:pt x="542" y="18"/>
                      <a:pt x="542" y="18"/>
                    </a:cubicBezTo>
                    <a:cubicBezTo>
                      <a:pt x="533" y="15"/>
                      <a:pt x="523" y="18"/>
                      <a:pt x="519" y="27"/>
                    </a:cubicBezTo>
                    <a:cubicBezTo>
                      <a:pt x="493" y="77"/>
                      <a:pt x="493" y="77"/>
                      <a:pt x="493" y="77"/>
                    </a:cubicBezTo>
                    <a:cubicBezTo>
                      <a:pt x="486" y="75"/>
                      <a:pt x="479" y="74"/>
                      <a:pt x="472" y="73"/>
                    </a:cubicBezTo>
                    <a:cubicBezTo>
                      <a:pt x="467" y="16"/>
                      <a:pt x="467" y="16"/>
                      <a:pt x="467" y="16"/>
                    </a:cubicBezTo>
                    <a:cubicBezTo>
                      <a:pt x="466" y="7"/>
                      <a:pt x="458" y="0"/>
                      <a:pt x="449" y="0"/>
                    </a:cubicBezTo>
                    <a:cubicBezTo>
                      <a:pt x="380" y="0"/>
                      <a:pt x="380" y="0"/>
                      <a:pt x="380" y="0"/>
                    </a:cubicBezTo>
                    <a:cubicBezTo>
                      <a:pt x="371" y="0"/>
                      <a:pt x="363" y="7"/>
                      <a:pt x="362" y="16"/>
                    </a:cubicBezTo>
                    <a:cubicBezTo>
                      <a:pt x="357" y="72"/>
                      <a:pt x="357" y="72"/>
                      <a:pt x="357" y="72"/>
                    </a:cubicBezTo>
                    <a:cubicBezTo>
                      <a:pt x="350" y="73"/>
                      <a:pt x="344" y="75"/>
                      <a:pt x="337" y="77"/>
                    </a:cubicBezTo>
                    <a:cubicBezTo>
                      <a:pt x="311" y="26"/>
                      <a:pt x="311" y="26"/>
                      <a:pt x="311" y="26"/>
                    </a:cubicBezTo>
                    <a:cubicBezTo>
                      <a:pt x="307" y="18"/>
                      <a:pt x="297" y="14"/>
                      <a:pt x="288" y="18"/>
                    </a:cubicBezTo>
                    <a:cubicBezTo>
                      <a:pt x="224" y="44"/>
                      <a:pt x="224" y="44"/>
                      <a:pt x="224" y="44"/>
                    </a:cubicBezTo>
                    <a:cubicBezTo>
                      <a:pt x="216" y="48"/>
                      <a:pt x="211" y="57"/>
                      <a:pt x="214" y="66"/>
                    </a:cubicBezTo>
                    <a:cubicBezTo>
                      <a:pt x="232" y="122"/>
                      <a:pt x="232" y="122"/>
                      <a:pt x="232" y="122"/>
                    </a:cubicBezTo>
                    <a:cubicBezTo>
                      <a:pt x="215" y="134"/>
                      <a:pt x="215" y="134"/>
                      <a:pt x="215" y="134"/>
                    </a:cubicBezTo>
                    <a:cubicBezTo>
                      <a:pt x="170" y="96"/>
                      <a:pt x="170" y="96"/>
                      <a:pt x="170" y="96"/>
                    </a:cubicBezTo>
                    <a:cubicBezTo>
                      <a:pt x="163" y="90"/>
                      <a:pt x="152" y="90"/>
                      <a:pt x="146" y="97"/>
                    </a:cubicBezTo>
                    <a:cubicBezTo>
                      <a:pt x="97" y="146"/>
                      <a:pt x="97" y="146"/>
                      <a:pt x="97" y="146"/>
                    </a:cubicBezTo>
                    <a:cubicBezTo>
                      <a:pt x="90" y="152"/>
                      <a:pt x="90" y="163"/>
                      <a:pt x="96" y="170"/>
                    </a:cubicBezTo>
                    <a:cubicBezTo>
                      <a:pt x="134" y="215"/>
                      <a:pt x="134" y="215"/>
                      <a:pt x="134" y="215"/>
                    </a:cubicBezTo>
                    <a:cubicBezTo>
                      <a:pt x="122" y="231"/>
                      <a:pt x="122" y="231"/>
                      <a:pt x="122" y="231"/>
                    </a:cubicBezTo>
                    <a:cubicBezTo>
                      <a:pt x="67" y="213"/>
                      <a:pt x="67" y="213"/>
                      <a:pt x="67" y="213"/>
                    </a:cubicBezTo>
                    <a:cubicBezTo>
                      <a:pt x="58" y="211"/>
                      <a:pt x="48" y="215"/>
                      <a:pt x="45" y="224"/>
                    </a:cubicBezTo>
                    <a:cubicBezTo>
                      <a:pt x="18" y="287"/>
                      <a:pt x="18" y="287"/>
                      <a:pt x="18" y="287"/>
                    </a:cubicBezTo>
                    <a:cubicBezTo>
                      <a:pt x="15" y="296"/>
                      <a:pt x="18" y="306"/>
                      <a:pt x="27" y="310"/>
                    </a:cubicBezTo>
                    <a:cubicBezTo>
                      <a:pt x="78" y="337"/>
                      <a:pt x="78" y="337"/>
                      <a:pt x="78" y="337"/>
                    </a:cubicBezTo>
                    <a:cubicBezTo>
                      <a:pt x="74" y="357"/>
                      <a:pt x="74" y="357"/>
                      <a:pt x="74" y="357"/>
                    </a:cubicBezTo>
                    <a:cubicBezTo>
                      <a:pt x="16" y="362"/>
                      <a:pt x="16" y="362"/>
                      <a:pt x="16" y="362"/>
                    </a:cubicBezTo>
                    <a:cubicBezTo>
                      <a:pt x="7" y="363"/>
                      <a:pt x="0" y="371"/>
                      <a:pt x="0" y="380"/>
                    </a:cubicBezTo>
                    <a:cubicBezTo>
                      <a:pt x="0" y="449"/>
                      <a:pt x="0" y="449"/>
                      <a:pt x="0" y="449"/>
                    </a:cubicBezTo>
                    <a:cubicBezTo>
                      <a:pt x="0" y="458"/>
                      <a:pt x="7" y="466"/>
                      <a:pt x="16" y="467"/>
                    </a:cubicBezTo>
                    <a:cubicBezTo>
                      <a:pt x="73" y="472"/>
                      <a:pt x="73" y="472"/>
                      <a:pt x="73" y="472"/>
                    </a:cubicBezTo>
                    <a:cubicBezTo>
                      <a:pt x="74" y="478"/>
                      <a:pt x="75" y="485"/>
                      <a:pt x="77" y="492"/>
                    </a:cubicBezTo>
                    <a:cubicBezTo>
                      <a:pt x="26" y="518"/>
                      <a:pt x="26" y="518"/>
                      <a:pt x="26" y="518"/>
                    </a:cubicBezTo>
                    <a:cubicBezTo>
                      <a:pt x="18" y="522"/>
                      <a:pt x="14" y="532"/>
                      <a:pt x="18" y="541"/>
                    </a:cubicBezTo>
                    <a:cubicBezTo>
                      <a:pt x="44" y="604"/>
                      <a:pt x="44" y="604"/>
                      <a:pt x="44" y="604"/>
                    </a:cubicBezTo>
                    <a:cubicBezTo>
                      <a:pt x="48" y="613"/>
                      <a:pt x="57" y="617"/>
                      <a:pt x="66" y="615"/>
                    </a:cubicBezTo>
                    <a:cubicBezTo>
                      <a:pt x="121" y="597"/>
                      <a:pt x="121" y="597"/>
                      <a:pt x="121" y="597"/>
                    </a:cubicBezTo>
                    <a:cubicBezTo>
                      <a:pt x="124" y="603"/>
                      <a:pt x="129" y="609"/>
                      <a:pt x="133" y="615"/>
                    </a:cubicBezTo>
                    <a:cubicBezTo>
                      <a:pt x="96" y="659"/>
                      <a:pt x="96" y="659"/>
                      <a:pt x="96" y="659"/>
                    </a:cubicBezTo>
                    <a:cubicBezTo>
                      <a:pt x="90" y="666"/>
                      <a:pt x="90" y="677"/>
                      <a:pt x="97" y="683"/>
                    </a:cubicBezTo>
                    <a:cubicBezTo>
                      <a:pt x="146" y="732"/>
                      <a:pt x="146" y="732"/>
                      <a:pt x="146" y="732"/>
                    </a:cubicBezTo>
                    <a:cubicBezTo>
                      <a:pt x="152" y="738"/>
                      <a:pt x="163" y="739"/>
                      <a:pt x="170" y="733"/>
                    </a:cubicBezTo>
                    <a:cubicBezTo>
                      <a:pt x="215" y="695"/>
                      <a:pt x="215" y="695"/>
                      <a:pt x="215" y="695"/>
                    </a:cubicBezTo>
                    <a:cubicBezTo>
                      <a:pt x="231" y="706"/>
                      <a:pt x="231" y="706"/>
                      <a:pt x="231" y="706"/>
                    </a:cubicBezTo>
                    <a:cubicBezTo>
                      <a:pt x="213" y="762"/>
                      <a:pt x="213" y="762"/>
                      <a:pt x="213" y="762"/>
                    </a:cubicBezTo>
                    <a:cubicBezTo>
                      <a:pt x="211" y="771"/>
                      <a:pt x="215" y="780"/>
                      <a:pt x="224" y="784"/>
                    </a:cubicBezTo>
                    <a:cubicBezTo>
                      <a:pt x="287" y="810"/>
                      <a:pt x="287" y="810"/>
                      <a:pt x="287" y="810"/>
                    </a:cubicBezTo>
                    <a:cubicBezTo>
                      <a:pt x="296" y="814"/>
                      <a:pt x="306" y="810"/>
                      <a:pt x="310" y="802"/>
                    </a:cubicBezTo>
                    <a:cubicBezTo>
                      <a:pt x="337" y="751"/>
                      <a:pt x="337" y="751"/>
                      <a:pt x="337" y="751"/>
                    </a:cubicBezTo>
                    <a:cubicBezTo>
                      <a:pt x="357" y="755"/>
                      <a:pt x="357" y="755"/>
                      <a:pt x="357" y="755"/>
                    </a:cubicBezTo>
                    <a:cubicBezTo>
                      <a:pt x="362" y="813"/>
                      <a:pt x="362" y="813"/>
                      <a:pt x="362" y="813"/>
                    </a:cubicBezTo>
                    <a:cubicBezTo>
                      <a:pt x="363" y="822"/>
                      <a:pt x="371" y="829"/>
                      <a:pt x="380" y="829"/>
                    </a:cubicBezTo>
                    <a:cubicBezTo>
                      <a:pt x="449" y="829"/>
                      <a:pt x="449" y="829"/>
                      <a:pt x="449" y="829"/>
                    </a:cubicBezTo>
                    <a:cubicBezTo>
                      <a:pt x="458" y="829"/>
                      <a:pt x="466" y="822"/>
                      <a:pt x="467" y="813"/>
                    </a:cubicBezTo>
                    <a:cubicBezTo>
                      <a:pt x="472" y="756"/>
                      <a:pt x="472" y="756"/>
                      <a:pt x="472" y="756"/>
                    </a:cubicBezTo>
                    <a:cubicBezTo>
                      <a:pt x="478" y="755"/>
                      <a:pt x="485" y="754"/>
                      <a:pt x="492" y="752"/>
                    </a:cubicBezTo>
                    <a:cubicBezTo>
                      <a:pt x="518" y="802"/>
                      <a:pt x="518" y="802"/>
                      <a:pt x="518" y="802"/>
                    </a:cubicBezTo>
                    <a:cubicBezTo>
                      <a:pt x="522" y="811"/>
                      <a:pt x="532" y="814"/>
                      <a:pt x="541" y="811"/>
                    </a:cubicBezTo>
                    <a:cubicBezTo>
                      <a:pt x="604" y="785"/>
                      <a:pt x="604" y="785"/>
                      <a:pt x="604" y="785"/>
                    </a:cubicBezTo>
                    <a:cubicBezTo>
                      <a:pt x="613" y="781"/>
                      <a:pt x="617" y="771"/>
                      <a:pt x="615" y="762"/>
                    </a:cubicBezTo>
                    <a:cubicBezTo>
                      <a:pt x="597" y="707"/>
                      <a:pt x="597" y="707"/>
                      <a:pt x="597" y="707"/>
                    </a:cubicBezTo>
                    <a:cubicBezTo>
                      <a:pt x="614" y="695"/>
                      <a:pt x="614" y="695"/>
                      <a:pt x="614" y="695"/>
                    </a:cubicBezTo>
                    <a:cubicBezTo>
                      <a:pt x="659" y="733"/>
                      <a:pt x="659" y="733"/>
                      <a:pt x="659" y="733"/>
                    </a:cubicBezTo>
                    <a:cubicBezTo>
                      <a:pt x="666" y="739"/>
                      <a:pt x="677" y="738"/>
                      <a:pt x="683" y="732"/>
                    </a:cubicBezTo>
                    <a:cubicBezTo>
                      <a:pt x="732" y="683"/>
                      <a:pt x="732" y="683"/>
                      <a:pt x="732" y="683"/>
                    </a:cubicBezTo>
                    <a:cubicBezTo>
                      <a:pt x="738" y="677"/>
                      <a:pt x="739" y="666"/>
                      <a:pt x="733" y="659"/>
                    </a:cubicBezTo>
                    <a:cubicBezTo>
                      <a:pt x="696" y="615"/>
                      <a:pt x="696" y="615"/>
                      <a:pt x="696" y="615"/>
                    </a:cubicBezTo>
                    <a:cubicBezTo>
                      <a:pt x="700" y="610"/>
                      <a:pt x="704" y="604"/>
                      <a:pt x="707" y="598"/>
                    </a:cubicBezTo>
                    <a:cubicBezTo>
                      <a:pt x="762" y="615"/>
                      <a:pt x="762" y="615"/>
                      <a:pt x="762" y="615"/>
                    </a:cubicBezTo>
                    <a:cubicBezTo>
                      <a:pt x="771" y="618"/>
                      <a:pt x="781" y="614"/>
                      <a:pt x="784" y="605"/>
                    </a:cubicBezTo>
                    <a:cubicBezTo>
                      <a:pt x="810" y="542"/>
                      <a:pt x="810" y="542"/>
                      <a:pt x="810" y="542"/>
                    </a:cubicBezTo>
                    <a:cubicBezTo>
                      <a:pt x="814" y="533"/>
                      <a:pt x="810" y="523"/>
                      <a:pt x="802" y="519"/>
                    </a:cubicBezTo>
                    <a:cubicBezTo>
                      <a:pt x="751" y="492"/>
                      <a:pt x="751" y="492"/>
                      <a:pt x="751" y="492"/>
                    </a:cubicBezTo>
                    <a:cubicBezTo>
                      <a:pt x="753" y="485"/>
                      <a:pt x="755" y="479"/>
                      <a:pt x="755" y="472"/>
                    </a:cubicBezTo>
                    <a:cubicBezTo>
                      <a:pt x="813" y="467"/>
                      <a:pt x="813" y="467"/>
                      <a:pt x="813" y="467"/>
                    </a:cubicBezTo>
                    <a:cubicBezTo>
                      <a:pt x="822" y="466"/>
                      <a:pt x="829" y="458"/>
                      <a:pt x="829" y="449"/>
                    </a:cubicBezTo>
                    <a:cubicBezTo>
                      <a:pt x="829" y="380"/>
                      <a:pt x="829" y="380"/>
                      <a:pt x="829" y="380"/>
                    </a:cubicBezTo>
                    <a:cubicBezTo>
                      <a:pt x="829" y="371"/>
                      <a:pt x="822" y="363"/>
                      <a:pt x="813" y="362"/>
                    </a:cubicBezTo>
                    <a:close/>
                    <a:moveTo>
                      <a:pt x="793" y="432"/>
                    </a:moveTo>
                    <a:cubicBezTo>
                      <a:pt x="737" y="437"/>
                      <a:pt x="737" y="437"/>
                      <a:pt x="737" y="437"/>
                    </a:cubicBezTo>
                    <a:cubicBezTo>
                      <a:pt x="728" y="438"/>
                      <a:pt x="721" y="445"/>
                      <a:pt x="721" y="455"/>
                    </a:cubicBezTo>
                    <a:cubicBezTo>
                      <a:pt x="720" y="468"/>
                      <a:pt x="718" y="482"/>
                      <a:pt x="713" y="495"/>
                    </a:cubicBezTo>
                    <a:cubicBezTo>
                      <a:pt x="710" y="503"/>
                      <a:pt x="713" y="513"/>
                      <a:pt x="721" y="517"/>
                    </a:cubicBezTo>
                    <a:cubicBezTo>
                      <a:pt x="771" y="543"/>
                      <a:pt x="771" y="543"/>
                      <a:pt x="771" y="543"/>
                    </a:cubicBezTo>
                    <a:cubicBezTo>
                      <a:pt x="757" y="576"/>
                      <a:pt x="757" y="576"/>
                      <a:pt x="757" y="576"/>
                    </a:cubicBezTo>
                    <a:cubicBezTo>
                      <a:pt x="704" y="559"/>
                      <a:pt x="704" y="559"/>
                      <a:pt x="704" y="559"/>
                    </a:cubicBezTo>
                    <a:cubicBezTo>
                      <a:pt x="695" y="556"/>
                      <a:pt x="686" y="561"/>
                      <a:pt x="682" y="569"/>
                    </a:cubicBezTo>
                    <a:cubicBezTo>
                      <a:pt x="676" y="581"/>
                      <a:pt x="669" y="593"/>
                      <a:pt x="659" y="603"/>
                    </a:cubicBezTo>
                    <a:cubicBezTo>
                      <a:pt x="653" y="610"/>
                      <a:pt x="653" y="620"/>
                      <a:pt x="659" y="627"/>
                    </a:cubicBezTo>
                    <a:cubicBezTo>
                      <a:pt x="695" y="669"/>
                      <a:pt x="695" y="669"/>
                      <a:pt x="695" y="669"/>
                    </a:cubicBezTo>
                    <a:cubicBezTo>
                      <a:pt x="669" y="695"/>
                      <a:pt x="669" y="695"/>
                      <a:pt x="669" y="695"/>
                    </a:cubicBezTo>
                    <a:cubicBezTo>
                      <a:pt x="627" y="659"/>
                      <a:pt x="627" y="659"/>
                      <a:pt x="627" y="659"/>
                    </a:cubicBezTo>
                    <a:cubicBezTo>
                      <a:pt x="621" y="654"/>
                      <a:pt x="612" y="653"/>
                      <a:pt x="605" y="658"/>
                    </a:cubicBezTo>
                    <a:cubicBezTo>
                      <a:pt x="566" y="685"/>
                      <a:pt x="566" y="685"/>
                      <a:pt x="566" y="685"/>
                    </a:cubicBezTo>
                    <a:cubicBezTo>
                      <a:pt x="559" y="689"/>
                      <a:pt x="556" y="697"/>
                      <a:pt x="559" y="705"/>
                    </a:cubicBezTo>
                    <a:cubicBezTo>
                      <a:pt x="575" y="758"/>
                      <a:pt x="575" y="758"/>
                      <a:pt x="575" y="758"/>
                    </a:cubicBezTo>
                    <a:cubicBezTo>
                      <a:pt x="542" y="771"/>
                      <a:pt x="542" y="771"/>
                      <a:pt x="542" y="771"/>
                    </a:cubicBezTo>
                    <a:cubicBezTo>
                      <a:pt x="517" y="722"/>
                      <a:pt x="517" y="722"/>
                      <a:pt x="517" y="722"/>
                    </a:cubicBezTo>
                    <a:cubicBezTo>
                      <a:pt x="513" y="714"/>
                      <a:pt x="504" y="711"/>
                      <a:pt x="495" y="713"/>
                    </a:cubicBezTo>
                    <a:cubicBezTo>
                      <a:pt x="481" y="718"/>
                      <a:pt x="467" y="721"/>
                      <a:pt x="453" y="723"/>
                    </a:cubicBezTo>
                    <a:cubicBezTo>
                      <a:pt x="444" y="724"/>
                      <a:pt x="438" y="730"/>
                      <a:pt x="437" y="739"/>
                    </a:cubicBezTo>
                    <a:cubicBezTo>
                      <a:pt x="432" y="793"/>
                      <a:pt x="432" y="793"/>
                      <a:pt x="432" y="793"/>
                    </a:cubicBezTo>
                    <a:cubicBezTo>
                      <a:pt x="397" y="793"/>
                      <a:pt x="397" y="793"/>
                      <a:pt x="397" y="793"/>
                    </a:cubicBezTo>
                    <a:cubicBezTo>
                      <a:pt x="392" y="738"/>
                      <a:pt x="392" y="738"/>
                      <a:pt x="392" y="738"/>
                    </a:cubicBezTo>
                    <a:cubicBezTo>
                      <a:pt x="391" y="730"/>
                      <a:pt x="385" y="724"/>
                      <a:pt x="377" y="722"/>
                    </a:cubicBezTo>
                    <a:cubicBezTo>
                      <a:pt x="331" y="713"/>
                      <a:pt x="331" y="713"/>
                      <a:pt x="331" y="713"/>
                    </a:cubicBezTo>
                    <a:cubicBezTo>
                      <a:pt x="323" y="711"/>
                      <a:pt x="315" y="715"/>
                      <a:pt x="311" y="722"/>
                    </a:cubicBezTo>
                    <a:cubicBezTo>
                      <a:pt x="286" y="771"/>
                      <a:pt x="286" y="771"/>
                      <a:pt x="286" y="771"/>
                    </a:cubicBezTo>
                    <a:cubicBezTo>
                      <a:pt x="253" y="757"/>
                      <a:pt x="253" y="757"/>
                      <a:pt x="253" y="757"/>
                    </a:cubicBezTo>
                    <a:cubicBezTo>
                      <a:pt x="269" y="705"/>
                      <a:pt x="269" y="705"/>
                      <a:pt x="269" y="705"/>
                    </a:cubicBezTo>
                    <a:cubicBezTo>
                      <a:pt x="272" y="697"/>
                      <a:pt x="269" y="689"/>
                      <a:pt x="263" y="685"/>
                    </a:cubicBezTo>
                    <a:cubicBezTo>
                      <a:pt x="225" y="658"/>
                      <a:pt x="225" y="658"/>
                      <a:pt x="225" y="658"/>
                    </a:cubicBezTo>
                    <a:cubicBezTo>
                      <a:pt x="218" y="653"/>
                      <a:pt x="209" y="653"/>
                      <a:pt x="203" y="658"/>
                    </a:cubicBezTo>
                    <a:cubicBezTo>
                      <a:pt x="159" y="695"/>
                      <a:pt x="159" y="695"/>
                      <a:pt x="159" y="695"/>
                    </a:cubicBezTo>
                    <a:cubicBezTo>
                      <a:pt x="134" y="669"/>
                      <a:pt x="134" y="669"/>
                      <a:pt x="134" y="669"/>
                    </a:cubicBezTo>
                    <a:cubicBezTo>
                      <a:pt x="170" y="627"/>
                      <a:pt x="170" y="627"/>
                      <a:pt x="170" y="627"/>
                    </a:cubicBezTo>
                    <a:cubicBezTo>
                      <a:pt x="175" y="620"/>
                      <a:pt x="175" y="610"/>
                      <a:pt x="170" y="604"/>
                    </a:cubicBezTo>
                    <a:cubicBezTo>
                      <a:pt x="160" y="592"/>
                      <a:pt x="152" y="580"/>
                      <a:pt x="145" y="567"/>
                    </a:cubicBezTo>
                    <a:cubicBezTo>
                      <a:pt x="140" y="560"/>
                      <a:pt x="132" y="556"/>
                      <a:pt x="123" y="559"/>
                    </a:cubicBezTo>
                    <a:cubicBezTo>
                      <a:pt x="71" y="575"/>
                      <a:pt x="71" y="575"/>
                      <a:pt x="71" y="575"/>
                    </a:cubicBezTo>
                    <a:cubicBezTo>
                      <a:pt x="58" y="542"/>
                      <a:pt x="58" y="542"/>
                      <a:pt x="58" y="542"/>
                    </a:cubicBezTo>
                    <a:cubicBezTo>
                      <a:pt x="106" y="517"/>
                      <a:pt x="106" y="517"/>
                      <a:pt x="106" y="517"/>
                    </a:cubicBezTo>
                    <a:cubicBezTo>
                      <a:pt x="113" y="513"/>
                      <a:pt x="117" y="505"/>
                      <a:pt x="115" y="496"/>
                    </a:cubicBezTo>
                    <a:cubicBezTo>
                      <a:pt x="111" y="483"/>
                      <a:pt x="108" y="468"/>
                      <a:pt x="107" y="453"/>
                    </a:cubicBezTo>
                    <a:cubicBezTo>
                      <a:pt x="106" y="444"/>
                      <a:pt x="99" y="438"/>
                      <a:pt x="90" y="437"/>
                    </a:cubicBezTo>
                    <a:cubicBezTo>
                      <a:pt x="36" y="432"/>
                      <a:pt x="36" y="432"/>
                      <a:pt x="36" y="432"/>
                    </a:cubicBezTo>
                    <a:cubicBezTo>
                      <a:pt x="36" y="396"/>
                      <a:pt x="36" y="396"/>
                      <a:pt x="36" y="396"/>
                    </a:cubicBezTo>
                    <a:cubicBezTo>
                      <a:pt x="90" y="392"/>
                      <a:pt x="90" y="392"/>
                      <a:pt x="90" y="392"/>
                    </a:cubicBezTo>
                    <a:cubicBezTo>
                      <a:pt x="98" y="391"/>
                      <a:pt x="105" y="385"/>
                      <a:pt x="106" y="378"/>
                    </a:cubicBezTo>
                    <a:cubicBezTo>
                      <a:pt x="116" y="331"/>
                      <a:pt x="116" y="331"/>
                      <a:pt x="116" y="331"/>
                    </a:cubicBezTo>
                    <a:cubicBezTo>
                      <a:pt x="118" y="323"/>
                      <a:pt x="114" y="315"/>
                      <a:pt x="107" y="311"/>
                    </a:cubicBezTo>
                    <a:cubicBezTo>
                      <a:pt x="58" y="286"/>
                      <a:pt x="58" y="286"/>
                      <a:pt x="58" y="286"/>
                    </a:cubicBezTo>
                    <a:cubicBezTo>
                      <a:pt x="72" y="253"/>
                      <a:pt x="72" y="253"/>
                      <a:pt x="72" y="253"/>
                    </a:cubicBezTo>
                    <a:cubicBezTo>
                      <a:pt x="123" y="269"/>
                      <a:pt x="123" y="269"/>
                      <a:pt x="123" y="269"/>
                    </a:cubicBezTo>
                    <a:cubicBezTo>
                      <a:pt x="131" y="271"/>
                      <a:pt x="139" y="269"/>
                      <a:pt x="143" y="263"/>
                    </a:cubicBezTo>
                    <a:cubicBezTo>
                      <a:pt x="171" y="225"/>
                      <a:pt x="171" y="225"/>
                      <a:pt x="171" y="225"/>
                    </a:cubicBezTo>
                    <a:cubicBezTo>
                      <a:pt x="176" y="218"/>
                      <a:pt x="176" y="209"/>
                      <a:pt x="171" y="203"/>
                    </a:cubicBezTo>
                    <a:cubicBezTo>
                      <a:pt x="134" y="159"/>
                      <a:pt x="134" y="159"/>
                      <a:pt x="134" y="159"/>
                    </a:cubicBezTo>
                    <a:cubicBezTo>
                      <a:pt x="159" y="134"/>
                      <a:pt x="159" y="134"/>
                      <a:pt x="159" y="134"/>
                    </a:cubicBezTo>
                    <a:cubicBezTo>
                      <a:pt x="203" y="170"/>
                      <a:pt x="203" y="170"/>
                      <a:pt x="203" y="170"/>
                    </a:cubicBezTo>
                    <a:cubicBezTo>
                      <a:pt x="209" y="176"/>
                      <a:pt x="218" y="176"/>
                      <a:pt x="224" y="171"/>
                    </a:cubicBezTo>
                    <a:cubicBezTo>
                      <a:pt x="263" y="144"/>
                      <a:pt x="263" y="144"/>
                      <a:pt x="263" y="144"/>
                    </a:cubicBezTo>
                    <a:cubicBezTo>
                      <a:pt x="270" y="139"/>
                      <a:pt x="272" y="131"/>
                      <a:pt x="270" y="124"/>
                    </a:cubicBezTo>
                    <a:cubicBezTo>
                      <a:pt x="253" y="71"/>
                      <a:pt x="253" y="71"/>
                      <a:pt x="253" y="71"/>
                    </a:cubicBezTo>
                    <a:cubicBezTo>
                      <a:pt x="287" y="58"/>
                      <a:pt x="287" y="58"/>
                      <a:pt x="287" y="58"/>
                    </a:cubicBezTo>
                    <a:cubicBezTo>
                      <a:pt x="312" y="106"/>
                      <a:pt x="312" y="106"/>
                      <a:pt x="312" y="106"/>
                    </a:cubicBezTo>
                    <a:cubicBezTo>
                      <a:pt x="316" y="114"/>
                      <a:pt x="325" y="118"/>
                      <a:pt x="333" y="115"/>
                    </a:cubicBezTo>
                    <a:cubicBezTo>
                      <a:pt x="347" y="111"/>
                      <a:pt x="362" y="108"/>
                      <a:pt x="376" y="106"/>
                    </a:cubicBezTo>
                    <a:cubicBezTo>
                      <a:pt x="384" y="105"/>
                      <a:pt x="391" y="98"/>
                      <a:pt x="392" y="90"/>
                    </a:cubicBezTo>
                    <a:cubicBezTo>
                      <a:pt x="397" y="36"/>
                      <a:pt x="397" y="36"/>
                      <a:pt x="397" y="36"/>
                    </a:cubicBezTo>
                    <a:cubicBezTo>
                      <a:pt x="432" y="36"/>
                      <a:pt x="432" y="36"/>
                      <a:pt x="432" y="36"/>
                    </a:cubicBezTo>
                    <a:cubicBezTo>
                      <a:pt x="437" y="91"/>
                      <a:pt x="437" y="91"/>
                      <a:pt x="437" y="91"/>
                    </a:cubicBezTo>
                    <a:cubicBezTo>
                      <a:pt x="438" y="100"/>
                      <a:pt x="445" y="107"/>
                      <a:pt x="455" y="107"/>
                    </a:cubicBezTo>
                    <a:cubicBezTo>
                      <a:pt x="468" y="108"/>
                      <a:pt x="482" y="111"/>
                      <a:pt x="495" y="115"/>
                    </a:cubicBezTo>
                    <a:cubicBezTo>
                      <a:pt x="504" y="119"/>
                      <a:pt x="513" y="115"/>
                      <a:pt x="517" y="107"/>
                    </a:cubicBezTo>
                    <a:cubicBezTo>
                      <a:pt x="543" y="58"/>
                      <a:pt x="543" y="58"/>
                      <a:pt x="543" y="58"/>
                    </a:cubicBezTo>
                    <a:cubicBezTo>
                      <a:pt x="576" y="72"/>
                      <a:pt x="576" y="72"/>
                      <a:pt x="576" y="72"/>
                    </a:cubicBezTo>
                    <a:cubicBezTo>
                      <a:pt x="559" y="125"/>
                      <a:pt x="559" y="125"/>
                      <a:pt x="559" y="125"/>
                    </a:cubicBezTo>
                    <a:cubicBezTo>
                      <a:pt x="557" y="133"/>
                      <a:pt x="561" y="143"/>
                      <a:pt x="569" y="146"/>
                    </a:cubicBezTo>
                    <a:cubicBezTo>
                      <a:pt x="581" y="152"/>
                      <a:pt x="593" y="160"/>
                      <a:pt x="603" y="169"/>
                    </a:cubicBezTo>
                    <a:cubicBezTo>
                      <a:pt x="610" y="175"/>
                      <a:pt x="620" y="176"/>
                      <a:pt x="627" y="170"/>
                    </a:cubicBezTo>
                    <a:cubicBezTo>
                      <a:pt x="669" y="134"/>
                      <a:pt x="669" y="134"/>
                      <a:pt x="669" y="134"/>
                    </a:cubicBezTo>
                    <a:cubicBezTo>
                      <a:pt x="695" y="159"/>
                      <a:pt x="695" y="159"/>
                      <a:pt x="695" y="159"/>
                    </a:cubicBezTo>
                    <a:cubicBezTo>
                      <a:pt x="659" y="202"/>
                      <a:pt x="659" y="202"/>
                      <a:pt x="659" y="202"/>
                    </a:cubicBezTo>
                    <a:cubicBezTo>
                      <a:pt x="653" y="209"/>
                      <a:pt x="653" y="219"/>
                      <a:pt x="659" y="226"/>
                    </a:cubicBezTo>
                    <a:cubicBezTo>
                      <a:pt x="669" y="236"/>
                      <a:pt x="677" y="248"/>
                      <a:pt x="682" y="260"/>
                    </a:cubicBezTo>
                    <a:cubicBezTo>
                      <a:pt x="686" y="269"/>
                      <a:pt x="696" y="273"/>
                      <a:pt x="704" y="270"/>
                    </a:cubicBezTo>
                    <a:cubicBezTo>
                      <a:pt x="758" y="253"/>
                      <a:pt x="758" y="253"/>
                      <a:pt x="758" y="253"/>
                    </a:cubicBezTo>
                    <a:cubicBezTo>
                      <a:pt x="771" y="286"/>
                      <a:pt x="771" y="286"/>
                      <a:pt x="771" y="286"/>
                    </a:cubicBezTo>
                    <a:cubicBezTo>
                      <a:pt x="722" y="312"/>
                      <a:pt x="722" y="312"/>
                      <a:pt x="722" y="312"/>
                    </a:cubicBezTo>
                    <a:cubicBezTo>
                      <a:pt x="714" y="316"/>
                      <a:pt x="710" y="326"/>
                      <a:pt x="713" y="334"/>
                    </a:cubicBezTo>
                    <a:cubicBezTo>
                      <a:pt x="718" y="347"/>
                      <a:pt x="720" y="361"/>
                      <a:pt x="721" y="374"/>
                    </a:cubicBezTo>
                    <a:cubicBezTo>
                      <a:pt x="721" y="383"/>
                      <a:pt x="728" y="391"/>
                      <a:pt x="737" y="392"/>
                    </a:cubicBezTo>
                    <a:cubicBezTo>
                      <a:pt x="793" y="396"/>
                      <a:pt x="793" y="396"/>
                      <a:pt x="793" y="396"/>
                    </a:cubicBezTo>
                    <a:lnTo>
                      <a:pt x="793" y="432"/>
                    </a:ln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grpSp>
        <p:grpSp>
          <p:nvGrpSpPr>
            <p:cNvPr id="312" name="Group 311"/>
            <p:cNvGrpSpPr/>
            <p:nvPr/>
          </p:nvGrpSpPr>
          <p:grpSpPr>
            <a:xfrm>
              <a:off x="2133379" y="2297614"/>
              <a:ext cx="140715" cy="141313"/>
              <a:chOff x="11014182" y="3596233"/>
              <a:chExt cx="203365" cy="204230"/>
            </a:xfrm>
            <a:solidFill>
              <a:schemeClr val="tx1"/>
            </a:solidFill>
          </p:grpSpPr>
          <p:sp>
            <p:nvSpPr>
              <p:cNvPr id="317" name="Freeform 28"/>
              <p:cNvSpPr>
                <a:spLocks noEditPoints="1"/>
              </p:cNvSpPr>
              <p:nvPr/>
            </p:nvSpPr>
            <p:spPr bwMode="auto">
              <a:xfrm>
                <a:off x="11064663" y="3649886"/>
                <a:ext cx="100673" cy="97500"/>
              </a:xfrm>
              <a:custGeom>
                <a:avLst/>
                <a:gdLst>
                  <a:gd name="T0" fmla="*/ 160 w 183"/>
                  <a:gd name="T1" fmla="*/ 31 h 177"/>
                  <a:gd name="T2" fmla="*/ 100 w 183"/>
                  <a:gd name="T3" fmla="*/ 0 h 177"/>
                  <a:gd name="T4" fmla="*/ 93 w 183"/>
                  <a:gd name="T5" fmla="*/ 0 h 177"/>
                  <a:gd name="T6" fmla="*/ 4 w 183"/>
                  <a:gd name="T7" fmla="*/ 81 h 177"/>
                  <a:gd name="T8" fmla="*/ 85 w 183"/>
                  <a:gd name="T9" fmla="*/ 177 h 177"/>
                  <a:gd name="T10" fmla="*/ 93 w 183"/>
                  <a:gd name="T11" fmla="*/ 177 h 177"/>
                  <a:gd name="T12" fmla="*/ 181 w 183"/>
                  <a:gd name="T13" fmla="*/ 96 h 177"/>
                  <a:gd name="T14" fmla="*/ 160 w 183"/>
                  <a:gd name="T15" fmla="*/ 31 h 177"/>
                  <a:gd name="T16" fmla="*/ 145 w 183"/>
                  <a:gd name="T17" fmla="*/ 93 h 177"/>
                  <a:gd name="T18" fmla="*/ 88 w 183"/>
                  <a:gd name="T19" fmla="*/ 141 h 177"/>
                  <a:gd name="T20" fmla="*/ 40 w 183"/>
                  <a:gd name="T21" fmla="*/ 84 h 177"/>
                  <a:gd name="T22" fmla="*/ 93 w 183"/>
                  <a:gd name="T23" fmla="*/ 36 h 177"/>
                  <a:gd name="T24" fmla="*/ 97 w 183"/>
                  <a:gd name="T25" fmla="*/ 36 h 177"/>
                  <a:gd name="T26" fmla="*/ 133 w 183"/>
                  <a:gd name="T27" fmla="*/ 55 h 177"/>
                  <a:gd name="T28" fmla="*/ 145 w 183"/>
                  <a:gd name="T29" fmla="*/ 9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77">
                    <a:moveTo>
                      <a:pt x="160" y="31"/>
                    </a:moveTo>
                    <a:cubicBezTo>
                      <a:pt x="145" y="13"/>
                      <a:pt x="124" y="2"/>
                      <a:pt x="100" y="0"/>
                    </a:cubicBezTo>
                    <a:cubicBezTo>
                      <a:pt x="98" y="0"/>
                      <a:pt x="95" y="0"/>
                      <a:pt x="93" y="0"/>
                    </a:cubicBezTo>
                    <a:cubicBezTo>
                      <a:pt x="47" y="0"/>
                      <a:pt x="8" y="36"/>
                      <a:pt x="4" y="81"/>
                    </a:cubicBezTo>
                    <a:cubicBezTo>
                      <a:pt x="0" y="130"/>
                      <a:pt x="37" y="173"/>
                      <a:pt x="85" y="177"/>
                    </a:cubicBezTo>
                    <a:cubicBezTo>
                      <a:pt x="88" y="177"/>
                      <a:pt x="90" y="177"/>
                      <a:pt x="93" y="177"/>
                    </a:cubicBezTo>
                    <a:cubicBezTo>
                      <a:pt x="138" y="177"/>
                      <a:pt x="177" y="142"/>
                      <a:pt x="181" y="96"/>
                    </a:cubicBezTo>
                    <a:cubicBezTo>
                      <a:pt x="183" y="72"/>
                      <a:pt x="176" y="50"/>
                      <a:pt x="160" y="31"/>
                    </a:cubicBezTo>
                    <a:close/>
                    <a:moveTo>
                      <a:pt x="145" y="93"/>
                    </a:moveTo>
                    <a:cubicBezTo>
                      <a:pt x="143" y="122"/>
                      <a:pt x="117" y="143"/>
                      <a:pt x="88" y="141"/>
                    </a:cubicBezTo>
                    <a:cubicBezTo>
                      <a:pt x="59" y="139"/>
                      <a:pt x="38" y="113"/>
                      <a:pt x="40" y="84"/>
                    </a:cubicBezTo>
                    <a:cubicBezTo>
                      <a:pt x="43" y="57"/>
                      <a:pt x="66" y="36"/>
                      <a:pt x="93" y="36"/>
                    </a:cubicBezTo>
                    <a:cubicBezTo>
                      <a:pt x="94" y="36"/>
                      <a:pt x="96" y="36"/>
                      <a:pt x="97" y="36"/>
                    </a:cubicBezTo>
                    <a:cubicBezTo>
                      <a:pt x="111" y="37"/>
                      <a:pt x="124" y="44"/>
                      <a:pt x="133" y="55"/>
                    </a:cubicBezTo>
                    <a:cubicBezTo>
                      <a:pt x="142" y="65"/>
                      <a:pt x="146" y="79"/>
                      <a:pt x="145" y="93"/>
                    </a:cubicBez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18" name="Freeform 29"/>
              <p:cNvSpPr>
                <a:spLocks noEditPoints="1"/>
              </p:cNvSpPr>
              <p:nvPr/>
            </p:nvSpPr>
            <p:spPr bwMode="auto">
              <a:xfrm>
                <a:off x="11014182" y="3596233"/>
                <a:ext cx="203365" cy="204230"/>
              </a:xfrm>
              <a:custGeom>
                <a:avLst/>
                <a:gdLst>
                  <a:gd name="T0" fmla="*/ 335 w 370"/>
                  <a:gd name="T1" fmla="*/ 156 h 370"/>
                  <a:gd name="T2" fmla="*/ 351 w 370"/>
                  <a:gd name="T3" fmla="*/ 103 h 370"/>
                  <a:gd name="T4" fmla="*/ 298 w 370"/>
                  <a:gd name="T5" fmla="*/ 60 h 370"/>
                  <a:gd name="T6" fmla="*/ 289 w 370"/>
                  <a:gd name="T7" fmla="*/ 63 h 370"/>
                  <a:gd name="T8" fmla="*/ 257 w 370"/>
                  <a:gd name="T9" fmla="*/ 28 h 370"/>
                  <a:gd name="T10" fmla="*/ 219 w 370"/>
                  <a:gd name="T11" fmla="*/ 4 h 370"/>
                  <a:gd name="T12" fmla="*/ 193 w 370"/>
                  <a:gd name="T13" fmla="*/ 1 h 370"/>
                  <a:gd name="T14" fmla="*/ 173 w 370"/>
                  <a:gd name="T15" fmla="*/ 18 h 370"/>
                  <a:gd name="T16" fmla="*/ 119 w 370"/>
                  <a:gd name="T17" fmla="*/ 24 h 370"/>
                  <a:gd name="T18" fmla="*/ 58 w 370"/>
                  <a:gd name="T19" fmla="*/ 51 h 370"/>
                  <a:gd name="T20" fmla="*/ 58 w 370"/>
                  <a:gd name="T21" fmla="*/ 76 h 370"/>
                  <a:gd name="T22" fmla="*/ 25 w 370"/>
                  <a:gd name="T23" fmla="*/ 116 h 370"/>
                  <a:gd name="T24" fmla="*/ 2 w 370"/>
                  <a:gd name="T25" fmla="*/ 152 h 370"/>
                  <a:gd name="T26" fmla="*/ 14 w 370"/>
                  <a:gd name="T27" fmla="*/ 194 h 370"/>
                  <a:gd name="T28" fmla="*/ 22 w 370"/>
                  <a:gd name="T29" fmla="*/ 248 h 370"/>
                  <a:gd name="T30" fmla="*/ 47 w 370"/>
                  <a:gd name="T31" fmla="*/ 309 h 370"/>
                  <a:gd name="T32" fmla="*/ 82 w 370"/>
                  <a:gd name="T33" fmla="*/ 310 h 370"/>
                  <a:gd name="T34" fmla="*/ 125 w 370"/>
                  <a:gd name="T35" fmla="*/ 361 h 370"/>
                  <a:gd name="T36" fmla="*/ 178 w 370"/>
                  <a:gd name="T37" fmla="*/ 370 h 370"/>
                  <a:gd name="T38" fmla="*/ 196 w 370"/>
                  <a:gd name="T39" fmla="*/ 356 h 370"/>
                  <a:gd name="T40" fmla="*/ 249 w 370"/>
                  <a:gd name="T41" fmla="*/ 348 h 370"/>
                  <a:gd name="T42" fmla="*/ 310 w 370"/>
                  <a:gd name="T43" fmla="*/ 322 h 370"/>
                  <a:gd name="T44" fmla="*/ 314 w 370"/>
                  <a:gd name="T45" fmla="*/ 271 h 370"/>
                  <a:gd name="T46" fmla="*/ 346 w 370"/>
                  <a:gd name="T47" fmla="*/ 254 h 370"/>
                  <a:gd name="T48" fmla="*/ 367 w 370"/>
                  <a:gd name="T49" fmla="*/ 219 h 370"/>
                  <a:gd name="T50" fmla="*/ 354 w 370"/>
                  <a:gd name="T51" fmla="*/ 178 h 370"/>
                  <a:gd name="T52" fmla="*/ 330 w 370"/>
                  <a:gd name="T53" fmla="*/ 221 h 370"/>
                  <a:gd name="T54" fmla="*/ 277 w 370"/>
                  <a:gd name="T55" fmla="*/ 303 h 370"/>
                  <a:gd name="T56" fmla="*/ 224 w 370"/>
                  <a:gd name="T57" fmla="*/ 300 h 370"/>
                  <a:gd name="T58" fmla="*/ 157 w 370"/>
                  <a:gd name="T59" fmla="*/ 332 h 370"/>
                  <a:gd name="T60" fmla="*/ 66 w 370"/>
                  <a:gd name="T61" fmla="*/ 276 h 370"/>
                  <a:gd name="T62" fmla="*/ 67 w 370"/>
                  <a:gd name="T63" fmla="*/ 204 h 370"/>
                  <a:gd name="T64" fmla="*/ 38 w 370"/>
                  <a:gd name="T65" fmla="*/ 158 h 370"/>
                  <a:gd name="T66" fmla="*/ 89 w 370"/>
                  <a:gd name="T67" fmla="*/ 115 h 370"/>
                  <a:gd name="T68" fmla="*/ 105 w 370"/>
                  <a:gd name="T69" fmla="*/ 59 h 370"/>
                  <a:gd name="T70" fmla="*/ 145 w 370"/>
                  <a:gd name="T71" fmla="*/ 73 h 370"/>
                  <a:gd name="T72" fmla="*/ 203 w 370"/>
                  <a:gd name="T73" fmla="*/ 38 h 370"/>
                  <a:gd name="T74" fmla="*/ 221 w 370"/>
                  <a:gd name="T75" fmla="*/ 41 h 370"/>
                  <a:gd name="T76" fmla="*/ 289 w 370"/>
                  <a:gd name="T77" fmla="*/ 99 h 370"/>
                  <a:gd name="T78" fmla="*/ 313 w 370"/>
                  <a:gd name="T79" fmla="*/ 109 h 370"/>
                  <a:gd name="T80" fmla="*/ 333 w 370"/>
                  <a:gd name="T81" fmla="*/ 20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370">
                    <a:moveTo>
                      <a:pt x="354" y="178"/>
                    </a:moveTo>
                    <a:cubicBezTo>
                      <a:pt x="351" y="176"/>
                      <a:pt x="339" y="168"/>
                      <a:pt x="335" y="156"/>
                    </a:cubicBezTo>
                    <a:cubicBezTo>
                      <a:pt x="333" y="146"/>
                      <a:pt x="337" y="135"/>
                      <a:pt x="348" y="124"/>
                    </a:cubicBezTo>
                    <a:cubicBezTo>
                      <a:pt x="353" y="118"/>
                      <a:pt x="354" y="110"/>
                      <a:pt x="351" y="103"/>
                    </a:cubicBezTo>
                    <a:cubicBezTo>
                      <a:pt x="343" y="88"/>
                      <a:pt x="333" y="74"/>
                      <a:pt x="322" y="62"/>
                    </a:cubicBezTo>
                    <a:cubicBezTo>
                      <a:pt x="316" y="55"/>
                      <a:pt x="305" y="54"/>
                      <a:pt x="298" y="60"/>
                    </a:cubicBezTo>
                    <a:cubicBezTo>
                      <a:pt x="294" y="63"/>
                      <a:pt x="294" y="63"/>
                      <a:pt x="294" y="63"/>
                    </a:cubicBezTo>
                    <a:cubicBezTo>
                      <a:pt x="293" y="63"/>
                      <a:pt x="291" y="63"/>
                      <a:pt x="289" y="63"/>
                    </a:cubicBezTo>
                    <a:cubicBezTo>
                      <a:pt x="285" y="63"/>
                      <a:pt x="272" y="62"/>
                      <a:pt x="264" y="54"/>
                    </a:cubicBezTo>
                    <a:cubicBezTo>
                      <a:pt x="259" y="48"/>
                      <a:pt x="256" y="40"/>
                      <a:pt x="257" y="28"/>
                    </a:cubicBezTo>
                    <a:cubicBezTo>
                      <a:pt x="257" y="20"/>
                      <a:pt x="252" y="13"/>
                      <a:pt x="245" y="11"/>
                    </a:cubicBezTo>
                    <a:cubicBezTo>
                      <a:pt x="237" y="8"/>
                      <a:pt x="228" y="5"/>
                      <a:pt x="219" y="4"/>
                    </a:cubicBezTo>
                    <a:cubicBezTo>
                      <a:pt x="218" y="4"/>
                      <a:pt x="218" y="3"/>
                      <a:pt x="217" y="3"/>
                    </a:cubicBezTo>
                    <a:cubicBezTo>
                      <a:pt x="193" y="1"/>
                      <a:pt x="193" y="1"/>
                      <a:pt x="193" y="1"/>
                    </a:cubicBezTo>
                    <a:cubicBezTo>
                      <a:pt x="188" y="0"/>
                      <a:pt x="183" y="2"/>
                      <a:pt x="179" y="6"/>
                    </a:cubicBezTo>
                    <a:cubicBezTo>
                      <a:pt x="176" y="9"/>
                      <a:pt x="173" y="13"/>
                      <a:pt x="173" y="18"/>
                    </a:cubicBezTo>
                    <a:cubicBezTo>
                      <a:pt x="171" y="23"/>
                      <a:pt x="160" y="37"/>
                      <a:pt x="145" y="37"/>
                    </a:cubicBezTo>
                    <a:cubicBezTo>
                      <a:pt x="137" y="37"/>
                      <a:pt x="128" y="33"/>
                      <a:pt x="119" y="24"/>
                    </a:cubicBezTo>
                    <a:cubicBezTo>
                      <a:pt x="114" y="19"/>
                      <a:pt x="105" y="18"/>
                      <a:pt x="99" y="22"/>
                    </a:cubicBezTo>
                    <a:cubicBezTo>
                      <a:pt x="84" y="30"/>
                      <a:pt x="70" y="39"/>
                      <a:pt x="58" y="51"/>
                    </a:cubicBezTo>
                    <a:cubicBezTo>
                      <a:pt x="51" y="57"/>
                      <a:pt x="51" y="68"/>
                      <a:pt x="57" y="75"/>
                    </a:cubicBezTo>
                    <a:cubicBezTo>
                      <a:pt x="58" y="76"/>
                      <a:pt x="58" y="76"/>
                      <a:pt x="58" y="76"/>
                    </a:cubicBezTo>
                    <a:cubicBezTo>
                      <a:pt x="60" y="81"/>
                      <a:pt x="60" y="95"/>
                      <a:pt x="54" y="104"/>
                    </a:cubicBezTo>
                    <a:cubicBezTo>
                      <a:pt x="49" y="112"/>
                      <a:pt x="39" y="116"/>
                      <a:pt x="25" y="116"/>
                    </a:cubicBezTo>
                    <a:cubicBezTo>
                      <a:pt x="18" y="116"/>
                      <a:pt x="11" y="121"/>
                      <a:pt x="9" y="128"/>
                    </a:cubicBezTo>
                    <a:cubicBezTo>
                      <a:pt x="6" y="136"/>
                      <a:pt x="4" y="144"/>
                      <a:pt x="2" y="152"/>
                    </a:cubicBezTo>
                    <a:cubicBezTo>
                      <a:pt x="1" y="160"/>
                      <a:pt x="0" y="168"/>
                      <a:pt x="0" y="176"/>
                    </a:cubicBezTo>
                    <a:cubicBezTo>
                      <a:pt x="0" y="185"/>
                      <a:pt x="5" y="192"/>
                      <a:pt x="14" y="194"/>
                    </a:cubicBezTo>
                    <a:cubicBezTo>
                      <a:pt x="17" y="195"/>
                      <a:pt x="29" y="204"/>
                      <a:pt x="33" y="216"/>
                    </a:cubicBezTo>
                    <a:cubicBezTo>
                      <a:pt x="35" y="226"/>
                      <a:pt x="32" y="236"/>
                      <a:pt x="22" y="248"/>
                    </a:cubicBezTo>
                    <a:cubicBezTo>
                      <a:pt x="17" y="253"/>
                      <a:pt x="16" y="261"/>
                      <a:pt x="19" y="268"/>
                    </a:cubicBezTo>
                    <a:cubicBezTo>
                      <a:pt x="26" y="283"/>
                      <a:pt x="36" y="297"/>
                      <a:pt x="47" y="309"/>
                    </a:cubicBezTo>
                    <a:cubicBezTo>
                      <a:pt x="53" y="315"/>
                      <a:pt x="62" y="316"/>
                      <a:pt x="69" y="313"/>
                    </a:cubicBezTo>
                    <a:cubicBezTo>
                      <a:pt x="70" y="312"/>
                      <a:pt x="76" y="310"/>
                      <a:pt x="82" y="310"/>
                    </a:cubicBezTo>
                    <a:cubicBezTo>
                      <a:pt x="102" y="310"/>
                      <a:pt x="112" y="322"/>
                      <a:pt x="114" y="345"/>
                    </a:cubicBezTo>
                    <a:cubicBezTo>
                      <a:pt x="114" y="352"/>
                      <a:pt x="119" y="358"/>
                      <a:pt x="125" y="361"/>
                    </a:cubicBezTo>
                    <a:cubicBezTo>
                      <a:pt x="133" y="364"/>
                      <a:pt x="142" y="366"/>
                      <a:pt x="151" y="368"/>
                    </a:cubicBezTo>
                    <a:cubicBezTo>
                      <a:pt x="160" y="369"/>
                      <a:pt x="169" y="370"/>
                      <a:pt x="178" y="370"/>
                    </a:cubicBezTo>
                    <a:cubicBezTo>
                      <a:pt x="178" y="370"/>
                      <a:pt x="178" y="370"/>
                      <a:pt x="178" y="370"/>
                    </a:cubicBezTo>
                    <a:cubicBezTo>
                      <a:pt x="187" y="370"/>
                      <a:pt x="194" y="364"/>
                      <a:pt x="196" y="356"/>
                    </a:cubicBezTo>
                    <a:cubicBezTo>
                      <a:pt x="197" y="352"/>
                      <a:pt x="208" y="336"/>
                      <a:pt x="224" y="336"/>
                    </a:cubicBezTo>
                    <a:cubicBezTo>
                      <a:pt x="231" y="336"/>
                      <a:pt x="240" y="340"/>
                      <a:pt x="249" y="348"/>
                    </a:cubicBezTo>
                    <a:cubicBezTo>
                      <a:pt x="254" y="353"/>
                      <a:pt x="262" y="354"/>
                      <a:pt x="269" y="350"/>
                    </a:cubicBezTo>
                    <a:cubicBezTo>
                      <a:pt x="284" y="343"/>
                      <a:pt x="298" y="333"/>
                      <a:pt x="310" y="322"/>
                    </a:cubicBezTo>
                    <a:cubicBezTo>
                      <a:pt x="316" y="316"/>
                      <a:pt x="317" y="308"/>
                      <a:pt x="314" y="301"/>
                    </a:cubicBezTo>
                    <a:cubicBezTo>
                      <a:pt x="311" y="296"/>
                      <a:pt x="308" y="282"/>
                      <a:pt x="314" y="271"/>
                    </a:cubicBezTo>
                    <a:cubicBezTo>
                      <a:pt x="318" y="263"/>
                      <a:pt x="328" y="257"/>
                      <a:pt x="342" y="255"/>
                    </a:cubicBezTo>
                    <a:cubicBezTo>
                      <a:pt x="343" y="255"/>
                      <a:pt x="344" y="255"/>
                      <a:pt x="346" y="254"/>
                    </a:cubicBezTo>
                    <a:cubicBezTo>
                      <a:pt x="353" y="254"/>
                      <a:pt x="359" y="249"/>
                      <a:pt x="361" y="242"/>
                    </a:cubicBezTo>
                    <a:cubicBezTo>
                      <a:pt x="364" y="235"/>
                      <a:pt x="365" y="228"/>
                      <a:pt x="367" y="219"/>
                    </a:cubicBezTo>
                    <a:cubicBezTo>
                      <a:pt x="368" y="212"/>
                      <a:pt x="369" y="204"/>
                      <a:pt x="370" y="196"/>
                    </a:cubicBezTo>
                    <a:cubicBezTo>
                      <a:pt x="370" y="187"/>
                      <a:pt x="363" y="179"/>
                      <a:pt x="354" y="178"/>
                    </a:cubicBezTo>
                    <a:close/>
                    <a:moveTo>
                      <a:pt x="332" y="213"/>
                    </a:moveTo>
                    <a:cubicBezTo>
                      <a:pt x="331" y="216"/>
                      <a:pt x="331" y="218"/>
                      <a:pt x="330" y="221"/>
                    </a:cubicBezTo>
                    <a:cubicBezTo>
                      <a:pt x="302" y="227"/>
                      <a:pt x="288" y="242"/>
                      <a:pt x="282" y="254"/>
                    </a:cubicBezTo>
                    <a:cubicBezTo>
                      <a:pt x="273" y="271"/>
                      <a:pt x="274" y="289"/>
                      <a:pt x="277" y="303"/>
                    </a:cubicBezTo>
                    <a:cubicBezTo>
                      <a:pt x="272" y="306"/>
                      <a:pt x="267" y="310"/>
                      <a:pt x="262" y="313"/>
                    </a:cubicBezTo>
                    <a:cubicBezTo>
                      <a:pt x="250" y="304"/>
                      <a:pt x="237" y="300"/>
                      <a:pt x="224" y="300"/>
                    </a:cubicBezTo>
                    <a:cubicBezTo>
                      <a:pt x="197" y="300"/>
                      <a:pt x="177" y="318"/>
                      <a:pt x="167" y="334"/>
                    </a:cubicBezTo>
                    <a:cubicBezTo>
                      <a:pt x="164" y="333"/>
                      <a:pt x="161" y="333"/>
                      <a:pt x="157" y="332"/>
                    </a:cubicBezTo>
                    <a:cubicBezTo>
                      <a:pt x="154" y="332"/>
                      <a:pt x="151" y="331"/>
                      <a:pt x="148" y="330"/>
                    </a:cubicBezTo>
                    <a:cubicBezTo>
                      <a:pt x="138" y="281"/>
                      <a:pt x="97" y="269"/>
                      <a:pt x="66" y="276"/>
                    </a:cubicBezTo>
                    <a:cubicBezTo>
                      <a:pt x="63" y="271"/>
                      <a:pt x="59" y="267"/>
                      <a:pt x="56" y="261"/>
                    </a:cubicBezTo>
                    <a:cubicBezTo>
                      <a:pt x="73" y="238"/>
                      <a:pt x="71" y="217"/>
                      <a:pt x="67" y="204"/>
                    </a:cubicBezTo>
                    <a:cubicBezTo>
                      <a:pt x="61" y="187"/>
                      <a:pt x="48" y="174"/>
                      <a:pt x="37" y="166"/>
                    </a:cubicBezTo>
                    <a:cubicBezTo>
                      <a:pt x="37" y="163"/>
                      <a:pt x="37" y="161"/>
                      <a:pt x="38" y="158"/>
                    </a:cubicBezTo>
                    <a:cubicBezTo>
                      <a:pt x="38" y="156"/>
                      <a:pt x="39" y="153"/>
                      <a:pt x="39" y="151"/>
                    </a:cubicBezTo>
                    <a:cubicBezTo>
                      <a:pt x="70" y="146"/>
                      <a:pt x="83" y="127"/>
                      <a:pt x="89" y="115"/>
                    </a:cubicBezTo>
                    <a:cubicBezTo>
                      <a:pt x="96" y="99"/>
                      <a:pt x="96" y="81"/>
                      <a:pt x="93" y="68"/>
                    </a:cubicBezTo>
                    <a:cubicBezTo>
                      <a:pt x="97" y="65"/>
                      <a:pt x="101" y="62"/>
                      <a:pt x="105" y="59"/>
                    </a:cubicBezTo>
                    <a:cubicBezTo>
                      <a:pt x="118" y="68"/>
                      <a:pt x="132" y="73"/>
                      <a:pt x="145" y="73"/>
                    </a:cubicBezTo>
                    <a:cubicBezTo>
                      <a:pt x="145" y="73"/>
                      <a:pt x="145" y="73"/>
                      <a:pt x="145" y="73"/>
                    </a:cubicBezTo>
                    <a:cubicBezTo>
                      <a:pt x="162" y="73"/>
                      <a:pt x="179" y="66"/>
                      <a:pt x="192" y="53"/>
                    </a:cubicBezTo>
                    <a:cubicBezTo>
                      <a:pt x="196" y="49"/>
                      <a:pt x="200" y="44"/>
                      <a:pt x="203" y="38"/>
                    </a:cubicBezTo>
                    <a:cubicBezTo>
                      <a:pt x="213" y="39"/>
                      <a:pt x="213" y="39"/>
                      <a:pt x="213" y="39"/>
                    </a:cubicBezTo>
                    <a:cubicBezTo>
                      <a:pt x="216" y="40"/>
                      <a:pt x="218" y="40"/>
                      <a:pt x="221" y="41"/>
                    </a:cubicBezTo>
                    <a:cubicBezTo>
                      <a:pt x="223" y="60"/>
                      <a:pt x="231" y="72"/>
                      <a:pt x="238" y="79"/>
                    </a:cubicBezTo>
                    <a:cubicBezTo>
                      <a:pt x="256" y="97"/>
                      <a:pt x="279" y="99"/>
                      <a:pt x="289" y="99"/>
                    </a:cubicBezTo>
                    <a:cubicBezTo>
                      <a:pt x="294" y="99"/>
                      <a:pt x="299" y="99"/>
                      <a:pt x="305" y="97"/>
                    </a:cubicBezTo>
                    <a:cubicBezTo>
                      <a:pt x="308" y="101"/>
                      <a:pt x="310" y="105"/>
                      <a:pt x="313" y="109"/>
                    </a:cubicBezTo>
                    <a:cubicBezTo>
                      <a:pt x="293" y="137"/>
                      <a:pt x="298" y="160"/>
                      <a:pt x="303" y="173"/>
                    </a:cubicBezTo>
                    <a:cubicBezTo>
                      <a:pt x="309" y="187"/>
                      <a:pt x="321" y="200"/>
                      <a:pt x="333" y="207"/>
                    </a:cubicBezTo>
                    <a:cubicBezTo>
                      <a:pt x="332" y="209"/>
                      <a:pt x="332" y="211"/>
                      <a:pt x="332" y="213"/>
                    </a:cubicBez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grpSp>
        <p:grpSp>
          <p:nvGrpSpPr>
            <p:cNvPr id="313" name="Group 312"/>
            <p:cNvGrpSpPr/>
            <p:nvPr/>
          </p:nvGrpSpPr>
          <p:grpSpPr>
            <a:xfrm>
              <a:off x="1803813" y="2230430"/>
              <a:ext cx="218556" cy="219355"/>
              <a:chOff x="10705198" y="3372099"/>
              <a:chExt cx="315864" cy="317018"/>
            </a:xfrm>
            <a:solidFill>
              <a:schemeClr val="tx1"/>
            </a:solidFill>
          </p:grpSpPr>
          <p:sp>
            <p:nvSpPr>
              <p:cNvPr id="314" name="Freeform 30"/>
              <p:cNvSpPr>
                <a:spLocks noEditPoints="1"/>
              </p:cNvSpPr>
              <p:nvPr/>
            </p:nvSpPr>
            <p:spPr bwMode="auto">
              <a:xfrm>
                <a:off x="10821159" y="3489214"/>
                <a:ext cx="83077" cy="83365"/>
              </a:xfrm>
              <a:custGeom>
                <a:avLst/>
                <a:gdLst>
                  <a:gd name="T0" fmla="*/ 76 w 151"/>
                  <a:gd name="T1" fmla="*/ 0 h 151"/>
                  <a:gd name="T2" fmla="*/ 0 w 151"/>
                  <a:gd name="T3" fmla="*/ 75 h 151"/>
                  <a:gd name="T4" fmla="*/ 76 w 151"/>
                  <a:gd name="T5" fmla="*/ 151 h 151"/>
                  <a:gd name="T6" fmla="*/ 151 w 151"/>
                  <a:gd name="T7" fmla="*/ 75 h 151"/>
                  <a:gd name="T8" fmla="*/ 76 w 151"/>
                  <a:gd name="T9" fmla="*/ 0 h 151"/>
                  <a:gd name="T10" fmla="*/ 76 w 151"/>
                  <a:gd name="T11" fmla="*/ 115 h 151"/>
                  <a:gd name="T12" fmla="*/ 36 w 151"/>
                  <a:gd name="T13" fmla="*/ 75 h 151"/>
                  <a:gd name="T14" fmla="*/ 76 w 151"/>
                  <a:gd name="T15" fmla="*/ 36 h 151"/>
                  <a:gd name="T16" fmla="*/ 115 w 151"/>
                  <a:gd name="T17" fmla="*/ 75 h 151"/>
                  <a:gd name="T18" fmla="*/ 76 w 151"/>
                  <a:gd name="T19"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1">
                    <a:moveTo>
                      <a:pt x="76" y="0"/>
                    </a:moveTo>
                    <a:cubicBezTo>
                      <a:pt x="34" y="0"/>
                      <a:pt x="0" y="33"/>
                      <a:pt x="0" y="75"/>
                    </a:cubicBezTo>
                    <a:cubicBezTo>
                      <a:pt x="0" y="117"/>
                      <a:pt x="34" y="151"/>
                      <a:pt x="76" y="151"/>
                    </a:cubicBezTo>
                    <a:cubicBezTo>
                      <a:pt x="117" y="151"/>
                      <a:pt x="151" y="117"/>
                      <a:pt x="151" y="75"/>
                    </a:cubicBezTo>
                    <a:cubicBezTo>
                      <a:pt x="151" y="33"/>
                      <a:pt x="117" y="0"/>
                      <a:pt x="76" y="0"/>
                    </a:cubicBezTo>
                    <a:close/>
                    <a:moveTo>
                      <a:pt x="76" y="115"/>
                    </a:moveTo>
                    <a:cubicBezTo>
                      <a:pt x="54" y="115"/>
                      <a:pt x="36" y="97"/>
                      <a:pt x="36" y="75"/>
                    </a:cubicBezTo>
                    <a:cubicBezTo>
                      <a:pt x="36" y="53"/>
                      <a:pt x="54" y="36"/>
                      <a:pt x="76" y="36"/>
                    </a:cubicBezTo>
                    <a:cubicBezTo>
                      <a:pt x="98" y="36"/>
                      <a:pt x="115" y="53"/>
                      <a:pt x="115" y="75"/>
                    </a:cubicBezTo>
                    <a:cubicBezTo>
                      <a:pt x="115" y="97"/>
                      <a:pt x="98" y="115"/>
                      <a:pt x="76" y="115"/>
                    </a:cubicBez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15" name="Freeform 31"/>
              <p:cNvSpPr>
                <a:spLocks noEditPoints="1"/>
              </p:cNvSpPr>
              <p:nvPr/>
            </p:nvSpPr>
            <p:spPr bwMode="auto">
              <a:xfrm>
                <a:off x="10764621" y="3432387"/>
                <a:ext cx="196442" cy="197019"/>
              </a:xfrm>
              <a:custGeom>
                <a:avLst/>
                <a:gdLst>
                  <a:gd name="T0" fmla="*/ 179 w 357"/>
                  <a:gd name="T1" fmla="*/ 0 h 357"/>
                  <a:gd name="T2" fmla="*/ 0 w 357"/>
                  <a:gd name="T3" fmla="*/ 178 h 357"/>
                  <a:gd name="T4" fmla="*/ 179 w 357"/>
                  <a:gd name="T5" fmla="*/ 357 h 357"/>
                  <a:gd name="T6" fmla="*/ 357 w 357"/>
                  <a:gd name="T7" fmla="*/ 178 h 357"/>
                  <a:gd name="T8" fmla="*/ 179 w 357"/>
                  <a:gd name="T9" fmla="*/ 0 h 357"/>
                  <a:gd name="T10" fmla="*/ 179 w 357"/>
                  <a:gd name="T11" fmla="*/ 321 h 357"/>
                  <a:gd name="T12" fmla="*/ 36 w 357"/>
                  <a:gd name="T13" fmla="*/ 178 h 357"/>
                  <a:gd name="T14" fmla="*/ 179 w 357"/>
                  <a:gd name="T15" fmla="*/ 36 h 357"/>
                  <a:gd name="T16" fmla="*/ 321 w 357"/>
                  <a:gd name="T17" fmla="*/ 178 h 357"/>
                  <a:gd name="T18" fmla="*/ 179 w 357"/>
                  <a:gd name="T19" fmla="*/ 3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357">
                    <a:moveTo>
                      <a:pt x="179" y="0"/>
                    </a:moveTo>
                    <a:cubicBezTo>
                      <a:pt x="80" y="0"/>
                      <a:pt x="0" y="80"/>
                      <a:pt x="0" y="178"/>
                    </a:cubicBezTo>
                    <a:cubicBezTo>
                      <a:pt x="0" y="277"/>
                      <a:pt x="80" y="357"/>
                      <a:pt x="179" y="357"/>
                    </a:cubicBezTo>
                    <a:cubicBezTo>
                      <a:pt x="277" y="357"/>
                      <a:pt x="357" y="277"/>
                      <a:pt x="357" y="178"/>
                    </a:cubicBezTo>
                    <a:cubicBezTo>
                      <a:pt x="357" y="80"/>
                      <a:pt x="277" y="0"/>
                      <a:pt x="179" y="0"/>
                    </a:cubicBezTo>
                    <a:close/>
                    <a:moveTo>
                      <a:pt x="179" y="321"/>
                    </a:moveTo>
                    <a:cubicBezTo>
                      <a:pt x="100" y="321"/>
                      <a:pt x="36" y="257"/>
                      <a:pt x="36" y="178"/>
                    </a:cubicBezTo>
                    <a:cubicBezTo>
                      <a:pt x="36" y="100"/>
                      <a:pt x="100" y="36"/>
                      <a:pt x="179" y="36"/>
                    </a:cubicBezTo>
                    <a:cubicBezTo>
                      <a:pt x="257" y="36"/>
                      <a:pt x="321" y="100"/>
                      <a:pt x="321" y="178"/>
                    </a:cubicBezTo>
                    <a:cubicBezTo>
                      <a:pt x="321" y="257"/>
                      <a:pt x="257" y="321"/>
                      <a:pt x="179" y="321"/>
                    </a:cubicBez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16" name="Freeform 32"/>
              <p:cNvSpPr>
                <a:spLocks noEditPoints="1"/>
              </p:cNvSpPr>
              <p:nvPr/>
            </p:nvSpPr>
            <p:spPr bwMode="auto">
              <a:xfrm>
                <a:off x="10705198" y="3372099"/>
                <a:ext cx="315864" cy="317018"/>
              </a:xfrm>
              <a:custGeom>
                <a:avLst/>
                <a:gdLst>
                  <a:gd name="T0" fmla="*/ 552 w 574"/>
                  <a:gd name="T1" fmla="*/ 236 h 574"/>
                  <a:gd name="T2" fmla="*/ 517 w 574"/>
                  <a:gd name="T3" fmla="*/ 135 h 574"/>
                  <a:gd name="T4" fmla="*/ 461 w 574"/>
                  <a:gd name="T5" fmla="*/ 60 h 574"/>
                  <a:gd name="T6" fmla="*/ 430 w 574"/>
                  <a:gd name="T7" fmla="*/ 70 h 574"/>
                  <a:gd name="T8" fmla="*/ 343 w 574"/>
                  <a:gd name="T9" fmla="*/ 19 h 574"/>
                  <a:gd name="T10" fmla="*/ 287 w 574"/>
                  <a:gd name="T11" fmla="*/ 0 h 574"/>
                  <a:gd name="T12" fmla="*/ 233 w 574"/>
                  <a:gd name="T13" fmla="*/ 11 h 574"/>
                  <a:gd name="T14" fmla="*/ 231 w 574"/>
                  <a:gd name="T15" fmla="*/ 25 h 574"/>
                  <a:gd name="T16" fmla="*/ 130 w 574"/>
                  <a:gd name="T17" fmla="*/ 61 h 574"/>
                  <a:gd name="T18" fmla="*/ 56 w 574"/>
                  <a:gd name="T19" fmla="*/ 117 h 574"/>
                  <a:gd name="T20" fmla="*/ 63 w 574"/>
                  <a:gd name="T21" fmla="*/ 145 h 574"/>
                  <a:gd name="T22" fmla="*/ 17 w 574"/>
                  <a:gd name="T23" fmla="*/ 235 h 574"/>
                  <a:gd name="T24" fmla="*/ 0 w 574"/>
                  <a:gd name="T25" fmla="*/ 287 h 574"/>
                  <a:gd name="T26" fmla="*/ 20 w 574"/>
                  <a:gd name="T27" fmla="*/ 340 h 574"/>
                  <a:gd name="T28" fmla="*/ 57 w 574"/>
                  <a:gd name="T29" fmla="*/ 439 h 574"/>
                  <a:gd name="T30" fmla="*/ 112 w 574"/>
                  <a:gd name="T31" fmla="*/ 514 h 574"/>
                  <a:gd name="T32" fmla="*/ 173 w 574"/>
                  <a:gd name="T33" fmla="*/ 502 h 574"/>
                  <a:gd name="T34" fmla="*/ 246 w 574"/>
                  <a:gd name="T35" fmla="*/ 571 h 574"/>
                  <a:gd name="T36" fmla="*/ 328 w 574"/>
                  <a:gd name="T37" fmla="*/ 571 h 574"/>
                  <a:gd name="T38" fmla="*/ 400 w 574"/>
                  <a:gd name="T39" fmla="*/ 502 h 574"/>
                  <a:gd name="T40" fmla="*/ 461 w 574"/>
                  <a:gd name="T41" fmla="*/ 514 h 574"/>
                  <a:gd name="T42" fmla="*/ 516 w 574"/>
                  <a:gd name="T43" fmla="*/ 438 h 574"/>
                  <a:gd name="T44" fmla="*/ 553 w 574"/>
                  <a:gd name="T45" fmla="*/ 340 h 574"/>
                  <a:gd name="T46" fmla="*/ 558 w 574"/>
                  <a:gd name="T47" fmla="*/ 338 h 574"/>
                  <a:gd name="T48" fmla="*/ 574 w 574"/>
                  <a:gd name="T49" fmla="*/ 287 h 574"/>
                  <a:gd name="T50" fmla="*/ 537 w 574"/>
                  <a:gd name="T51" fmla="*/ 307 h 574"/>
                  <a:gd name="T52" fmla="*/ 479 w 574"/>
                  <a:gd name="T53" fmla="*/ 447 h 574"/>
                  <a:gd name="T54" fmla="*/ 400 w 574"/>
                  <a:gd name="T55" fmla="*/ 466 h 574"/>
                  <a:gd name="T56" fmla="*/ 310 w 574"/>
                  <a:gd name="T57" fmla="*/ 537 h 574"/>
                  <a:gd name="T58" fmla="*/ 173 w 574"/>
                  <a:gd name="T59" fmla="*/ 466 h 574"/>
                  <a:gd name="T60" fmla="*/ 94 w 574"/>
                  <a:gd name="T61" fmla="*/ 447 h 574"/>
                  <a:gd name="T62" fmla="*/ 37 w 574"/>
                  <a:gd name="T63" fmla="*/ 307 h 574"/>
                  <a:gd name="T64" fmla="*/ 37 w 574"/>
                  <a:gd name="T65" fmla="*/ 267 h 574"/>
                  <a:gd name="T66" fmla="*/ 95 w 574"/>
                  <a:gd name="T67" fmla="*/ 127 h 574"/>
                  <a:gd name="T68" fmla="*/ 174 w 574"/>
                  <a:gd name="T69" fmla="*/ 111 h 574"/>
                  <a:gd name="T70" fmla="*/ 244 w 574"/>
                  <a:gd name="T71" fmla="*/ 77 h 574"/>
                  <a:gd name="T72" fmla="*/ 310 w 574"/>
                  <a:gd name="T73" fmla="*/ 38 h 574"/>
                  <a:gd name="T74" fmla="*/ 451 w 574"/>
                  <a:gd name="T75" fmla="*/ 98 h 574"/>
                  <a:gd name="T76" fmla="*/ 476 w 574"/>
                  <a:gd name="T77" fmla="*/ 221 h 574"/>
                  <a:gd name="T78" fmla="*/ 538 w 574"/>
                  <a:gd name="T79" fmla="*/ 28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574">
                    <a:moveTo>
                      <a:pt x="571" y="252"/>
                    </a:moveTo>
                    <a:cubicBezTo>
                      <a:pt x="570" y="242"/>
                      <a:pt x="561" y="235"/>
                      <a:pt x="552" y="236"/>
                    </a:cubicBezTo>
                    <a:cubicBezTo>
                      <a:pt x="545" y="236"/>
                      <a:pt x="519" y="225"/>
                      <a:pt x="507" y="203"/>
                    </a:cubicBezTo>
                    <a:cubicBezTo>
                      <a:pt x="497" y="184"/>
                      <a:pt x="500" y="161"/>
                      <a:pt x="517" y="135"/>
                    </a:cubicBezTo>
                    <a:cubicBezTo>
                      <a:pt x="521" y="129"/>
                      <a:pt x="520" y="121"/>
                      <a:pt x="516" y="115"/>
                    </a:cubicBezTo>
                    <a:cubicBezTo>
                      <a:pt x="500" y="94"/>
                      <a:pt x="481" y="75"/>
                      <a:pt x="461" y="60"/>
                    </a:cubicBezTo>
                    <a:cubicBezTo>
                      <a:pt x="453" y="54"/>
                      <a:pt x="443" y="55"/>
                      <a:pt x="437" y="62"/>
                    </a:cubicBezTo>
                    <a:cubicBezTo>
                      <a:pt x="430" y="70"/>
                      <a:pt x="430" y="70"/>
                      <a:pt x="430" y="70"/>
                    </a:cubicBezTo>
                    <a:cubicBezTo>
                      <a:pt x="427" y="71"/>
                      <a:pt x="417" y="75"/>
                      <a:pt x="403" y="75"/>
                    </a:cubicBezTo>
                    <a:cubicBezTo>
                      <a:pt x="379" y="75"/>
                      <a:pt x="350" y="65"/>
                      <a:pt x="343" y="19"/>
                    </a:cubicBezTo>
                    <a:cubicBezTo>
                      <a:pt x="342" y="11"/>
                      <a:pt x="336" y="5"/>
                      <a:pt x="328" y="4"/>
                    </a:cubicBezTo>
                    <a:cubicBezTo>
                      <a:pt x="315" y="1"/>
                      <a:pt x="301" y="0"/>
                      <a:pt x="287" y="0"/>
                    </a:cubicBezTo>
                    <a:cubicBezTo>
                      <a:pt x="272" y="0"/>
                      <a:pt x="258" y="1"/>
                      <a:pt x="245" y="4"/>
                    </a:cubicBezTo>
                    <a:cubicBezTo>
                      <a:pt x="240" y="5"/>
                      <a:pt x="236" y="7"/>
                      <a:pt x="233" y="11"/>
                    </a:cubicBezTo>
                    <a:cubicBezTo>
                      <a:pt x="231" y="15"/>
                      <a:pt x="229" y="20"/>
                      <a:pt x="230" y="25"/>
                    </a:cubicBezTo>
                    <a:cubicBezTo>
                      <a:pt x="231" y="25"/>
                      <a:pt x="231" y="25"/>
                      <a:pt x="231" y="25"/>
                    </a:cubicBezTo>
                    <a:cubicBezTo>
                      <a:pt x="230" y="34"/>
                      <a:pt x="212" y="75"/>
                      <a:pt x="174" y="75"/>
                    </a:cubicBezTo>
                    <a:cubicBezTo>
                      <a:pt x="161" y="75"/>
                      <a:pt x="146" y="70"/>
                      <a:pt x="130" y="61"/>
                    </a:cubicBezTo>
                    <a:cubicBezTo>
                      <a:pt x="124" y="57"/>
                      <a:pt x="116" y="57"/>
                      <a:pt x="110" y="62"/>
                    </a:cubicBezTo>
                    <a:cubicBezTo>
                      <a:pt x="89" y="78"/>
                      <a:pt x="71" y="97"/>
                      <a:pt x="56" y="117"/>
                    </a:cubicBezTo>
                    <a:cubicBezTo>
                      <a:pt x="51" y="125"/>
                      <a:pt x="52" y="136"/>
                      <a:pt x="60" y="142"/>
                    </a:cubicBezTo>
                    <a:cubicBezTo>
                      <a:pt x="63" y="145"/>
                      <a:pt x="63" y="145"/>
                      <a:pt x="63" y="145"/>
                    </a:cubicBezTo>
                    <a:cubicBezTo>
                      <a:pt x="67" y="150"/>
                      <a:pt x="75" y="176"/>
                      <a:pt x="67" y="199"/>
                    </a:cubicBezTo>
                    <a:cubicBezTo>
                      <a:pt x="60" y="217"/>
                      <a:pt x="43" y="230"/>
                      <a:pt x="17" y="235"/>
                    </a:cubicBezTo>
                    <a:cubicBezTo>
                      <a:pt x="9" y="236"/>
                      <a:pt x="4" y="242"/>
                      <a:pt x="3" y="250"/>
                    </a:cubicBezTo>
                    <a:cubicBezTo>
                      <a:pt x="1" y="262"/>
                      <a:pt x="0" y="274"/>
                      <a:pt x="0" y="287"/>
                    </a:cubicBezTo>
                    <a:cubicBezTo>
                      <a:pt x="0" y="300"/>
                      <a:pt x="1" y="313"/>
                      <a:pt x="3" y="325"/>
                    </a:cubicBezTo>
                    <a:cubicBezTo>
                      <a:pt x="4" y="333"/>
                      <a:pt x="12" y="340"/>
                      <a:pt x="20" y="340"/>
                    </a:cubicBezTo>
                    <a:cubicBezTo>
                      <a:pt x="27" y="340"/>
                      <a:pt x="53" y="351"/>
                      <a:pt x="65" y="373"/>
                    </a:cubicBezTo>
                    <a:cubicBezTo>
                      <a:pt x="75" y="392"/>
                      <a:pt x="72" y="414"/>
                      <a:pt x="57" y="439"/>
                    </a:cubicBezTo>
                    <a:cubicBezTo>
                      <a:pt x="53" y="445"/>
                      <a:pt x="53" y="453"/>
                      <a:pt x="58" y="459"/>
                    </a:cubicBezTo>
                    <a:cubicBezTo>
                      <a:pt x="73" y="480"/>
                      <a:pt x="92" y="499"/>
                      <a:pt x="112" y="514"/>
                    </a:cubicBezTo>
                    <a:cubicBezTo>
                      <a:pt x="119" y="519"/>
                      <a:pt x="128" y="519"/>
                      <a:pt x="134" y="514"/>
                    </a:cubicBezTo>
                    <a:cubicBezTo>
                      <a:pt x="139" y="510"/>
                      <a:pt x="154" y="502"/>
                      <a:pt x="173" y="502"/>
                    </a:cubicBezTo>
                    <a:cubicBezTo>
                      <a:pt x="203" y="502"/>
                      <a:pt x="222" y="521"/>
                      <a:pt x="232" y="558"/>
                    </a:cubicBezTo>
                    <a:cubicBezTo>
                      <a:pt x="234" y="565"/>
                      <a:pt x="239" y="570"/>
                      <a:pt x="246" y="571"/>
                    </a:cubicBezTo>
                    <a:cubicBezTo>
                      <a:pt x="259" y="573"/>
                      <a:pt x="273" y="574"/>
                      <a:pt x="287" y="574"/>
                    </a:cubicBezTo>
                    <a:cubicBezTo>
                      <a:pt x="301" y="574"/>
                      <a:pt x="315" y="573"/>
                      <a:pt x="328" y="571"/>
                    </a:cubicBezTo>
                    <a:cubicBezTo>
                      <a:pt x="337" y="569"/>
                      <a:pt x="344" y="561"/>
                      <a:pt x="343" y="552"/>
                    </a:cubicBezTo>
                    <a:cubicBezTo>
                      <a:pt x="344" y="545"/>
                      <a:pt x="361" y="502"/>
                      <a:pt x="400" y="502"/>
                    </a:cubicBezTo>
                    <a:cubicBezTo>
                      <a:pt x="412" y="502"/>
                      <a:pt x="426" y="507"/>
                      <a:pt x="441" y="516"/>
                    </a:cubicBezTo>
                    <a:cubicBezTo>
                      <a:pt x="448" y="519"/>
                      <a:pt x="456" y="519"/>
                      <a:pt x="461" y="514"/>
                    </a:cubicBezTo>
                    <a:cubicBezTo>
                      <a:pt x="482" y="498"/>
                      <a:pt x="501" y="480"/>
                      <a:pt x="516" y="459"/>
                    </a:cubicBezTo>
                    <a:cubicBezTo>
                      <a:pt x="520" y="453"/>
                      <a:pt x="520" y="444"/>
                      <a:pt x="516" y="438"/>
                    </a:cubicBezTo>
                    <a:cubicBezTo>
                      <a:pt x="508" y="428"/>
                      <a:pt x="498" y="403"/>
                      <a:pt x="505" y="381"/>
                    </a:cubicBezTo>
                    <a:cubicBezTo>
                      <a:pt x="511" y="363"/>
                      <a:pt x="527" y="349"/>
                      <a:pt x="553" y="340"/>
                    </a:cubicBezTo>
                    <a:cubicBezTo>
                      <a:pt x="554" y="340"/>
                      <a:pt x="555" y="339"/>
                      <a:pt x="556" y="339"/>
                    </a:cubicBezTo>
                    <a:cubicBezTo>
                      <a:pt x="556" y="338"/>
                      <a:pt x="557" y="338"/>
                      <a:pt x="558" y="338"/>
                    </a:cubicBezTo>
                    <a:cubicBezTo>
                      <a:pt x="565" y="336"/>
                      <a:pt x="570" y="330"/>
                      <a:pt x="571" y="323"/>
                    </a:cubicBezTo>
                    <a:cubicBezTo>
                      <a:pt x="573" y="312"/>
                      <a:pt x="574" y="300"/>
                      <a:pt x="574" y="287"/>
                    </a:cubicBezTo>
                    <a:cubicBezTo>
                      <a:pt x="574" y="275"/>
                      <a:pt x="573" y="263"/>
                      <a:pt x="571" y="252"/>
                    </a:cubicBezTo>
                    <a:close/>
                    <a:moveTo>
                      <a:pt x="537" y="307"/>
                    </a:moveTo>
                    <a:cubicBezTo>
                      <a:pt x="494" y="324"/>
                      <a:pt x="477" y="350"/>
                      <a:pt x="471" y="370"/>
                    </a:cubicBezTo>
                    <a:cubicBezTo>
                      <a:pt x="462" y="397"/>
                      <a:pt x="469" y="427"/>
                      <a:pt x="479" y="447"/>
                    </a:cubicBezTo>
                    <a:cubicBezTo>
                      <a:pt x="470" y="459"/>
                      <a:pt x="460" y="469"/>
                      <a:pt x="449" y="479"/>
                    </a:cubicBezTo>
                    <a:cubicBezTo>
                      <a:pt x="432" y="470"/>
                      <a:pt x="415" y="466"/>
                      <a:pt x="400" y="466"/>
                    </a:cubicBezTo>
                    <a:cubicBezTo>
                      <a:pt x="376" y="466"/>
                      <a:pt x="353" y="476"/>
                      <a:pt x="336" y="494"/>
                    </a:cubicBezTo>
                    <a:cubicBezTo>
                      <a:pt x="323" y="508"/>
                      <a:pt x="314" y="524"/>
                      <a:pt x="310" y="537"/>
                    </a:cubicBezTo>
                    <a:cubicBezTo>
                      <a:pt x="295" y="538"/>
                      <a:pt x="278" y="538"/>
                      <a:pt x="263" y="537"/>
                    </a:cubicBezTo>
                    <a:cubicBezTo>
                      <a:pt x="243" y="476"/>
                      <a:pt x="199" y="466"/>
                      <a:pt x="173" y="466"/>
                    </a:cubicBezTo>
                    <a:cubicBezTo>
                      <a:pt x="155" y="466"/>
                      <a:pt x="137" y="471"/>
                      <a:pt x="124" y="478"/>
                    </a:cubicBezTo>
                    <a:cubicBezTo>
                      <a:pt x="113" y="468"/>
                      <a:pt x="103" y="458"/>
                      <a:pt x="94" y="447"/>
                    </a:cubicBezTo>
                    <a:cubicBezTo>
                      <a:pt x="114" y="406"/>
                      <a:pt x="107" y="375"/>
                      <a:pt x="96" y="356"/>
                    </a:cubicBezTo>
                    <a:cubicBezTo>
                      <a:pt x="82" y="331"/>
                      <a:pt x="57" y="314"/>
                      <a:pt x="37" y="307"/>
                    </a:cubicBezTo>
                    <a:cubicBezTo>
                      <a:pt x="36" y="301"/>
                      <a:pt x="36" y="294"/>
                      <a:pt x="36" y="287"/>
                    </a:cubicBezTo>
                    <a:cubicBezTo>
                      <a:pt x="36" y="280"/>
                      <a:pt x="36" y="274"/>
                      <a:pt x="37" y="267"/>
                    </a:cubicBezTo>
                    <a:cubicBezTo>
                      <a:pt x="84" y="253"/>
                      <a:pt x="99" y="220"/>
                      <a:pt x="104" y="201"/>
                    </a:cubicBezTo>
                    <a:cubicBezTo>
                      <a:pt x="110" y="174"/>
                      <a:pt x="105" y="144"/>
                      <a:pt x="95" y="127"/>
                    </a:cubicBezTo>
                    <a:cubicBezTo>
                      <a:pt x="103" y="116"/>
                      <a:pt x="112" y="107"/>
                      <a:pt x="123" y="98"/>
                    </a:cubicBezTo>
                    <a:cubicBezTo>
                      <a:pt x="140" y="107"/>
                      <a:pt x="157" y="111"/>
                      <a:pt x="174" y="111"/>
                    </a:cubicBezTo>
                    <a:cubicBezTo>
                      <a:pt x="174" y="111"/>
                      <a:pt x="174" y="111"/>
                      <a:pt x="174" y="111"/>
                    </a:cubicBezTo>
                    <a:cubicBezTo>
                      <a:pt x="200" y="111"/>
                      <a:pt x="225" y="99"/>
                      <a:pt x="244" y="77"/>
                    </a:cubicBezTo>
                    <a:cubicBezTo>
                      <a:pt x="254" y="65"/>
                      <a:pt x="261" y="50"/>
                      <a:pt x="265" y="37"/>
                    </a:cubicBezTo>
                    <a:cubicBezTo>
                      <a:pt x="279" y="36"/>
                      <a:pt x="296" y="36"/>
                      <a:pt x="310" y="38"/>
                    </a:cubicBezTo>
                    <a:cubicBezTo>
                      <a:pt x="322" y="84"/>
                      <a:pt x="356" y="111"/>
                      <a:pt x="403" y="111"/>
                    </a:cubicBezTo>
                    <a:cubicBezTo>
                      <a:pt x="419" y="111"/>
                      <a:pt x="440" y="107"/>
                      <a:pt x="451" y="98"/>
                    </a:cubicBezTo>
                    <a:cubicBezTo>
                      <a:pt x="461" y="107"/>
                      <a:pt x="471" y="117"/>
                      <a:pt x="480" y="127"/>
                    </a:cubicBezTo>
                    <a:cubicBezTo>
                      <a:pt x="458" y="169"/>
                      <a:pt x="465" y="201"/>
                      <a:pt x="476" y="221"/>
                    </a:cubicBezTo>
                    <a:cubicBezTo>
                      <a:pt x="491" y="247"/>
                      <a:pt x="517" y="264"/>
                      <a:pt x="537" y="270"/>
                    </a:cubicBezTo>
                    <a:cubicBezTo>
                      <a:pt x="537" y="275"/>
                      <a:pt x="538" y="281"/>
                      <a:pt x="538" y="287"/>
                    </a:cubicBezTo>
                    <a:cubicBezTo>
                      <a:pt x="538" y="294"/>
                      <a:pt x="537" y="301"/>
                      <a:pt x="537" y="307"/>
                    </a:cubicBez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grpSp>
      </p:grpSp>
      <p:sp>
        <p:nvSpPr>
          <p:cNvPr id="328" name="Freeform 327"/>
          <p:cNvSpPr>
            <a:spLocks noChangeAspect="1" noEditPoints="1"/>
          </p:cNvSpPr>
          <p:nvPr/>
        </p:nvSpPr>
        <p:spPr bwMode="auto">
          <a:xfrm>
            <a:off x="4791613" y="2074399"/>
            <a:ext cx="328699" cy="310941"/>
          </a:xfrm>
          <a:custGeom>
            <a:avLst/>
            <a:gdLst>
              <a:gd name="T0" fmla="*/ 744 w 1144"/>
              <a:gd name="T1" fmla="*/ 42 h 1079"/>
              <a:gd name="T2" fmla="*/ 654 w 1144"/>
              <a:gd name="T3" fmla="*/ 2 h 1079"/>
              <a:gd name="T4" fmla="*/ 644 w 1144"/>
              <a:gd name="T5" fmla="*/ 37 h 1079"/>
              <a:gd name="T6" fmla="*/ 694 w 1144"/>
              <a:gd name="T7" fmla="*/ 60 h 1079"/>
              <a:gd name="T8" fmla="*/ 755 w 1144"/>
              <a:gd name="T9" fmla="*/ 374 h 1079"/>
              <a:gd name="T10" fmla="*/ 569 w 1144"/>
              <a:gd name="T11" fmla="*/ 479 h 1079"/>
              <a:gd name="T12" fmla="*/ 382 w 1144"/>
              <a:gd name="T13" fmla="*/ 122 h 1079"/>
              <a:gd name="T14" fmla="*/ 505 w 1144"/>
              <a:gd name="T15" fmla="*/ 14 h 1079"/>
              <a:gd name="T16" fmla="*/ 310 w 1144"/>
              <a:gd name="T17" fmla="*/ 134 h 1079"/>
              <a:gd name="T18" fmla="*/ 0 w 1144"/>
              <a:gd name="T19" fmla="*/ 759 h 1079"/>
              <a:gd name="T20" fmla="*/ 31 w 1144"/>
              <a:gd name="T21" fmla="*/ 870 h 1079"/>
              <a:gd name="T22" fmla="*/ 46 w 1144"/>
              <a:gd name="T23" fmla="*/ 845 h 1079"/>
              <a:gd name="T24" fmla="*/ 265 w 1144"/>
              <a:gd name="T25" fmla="*/ 568 h 1079"/>
              <a:gd name="T26" fmla="*/ 265 w 1144"/>
              <a:gd name="T27" fmla="*/ 1019 h 1079"/>
              <a:gd name="T28" fmla="*/ 106 w 1144"/>
              <a:gd name="T29" fmla="*/ 983 h 1079"/>
              <a:gd name="T30" fmla="*/ 313 w 1144"/>
              <a:gd name="T31" fmla="*/ 1079 h 1079"/>
              <a:gd name="T32" fmla="*/ 831 w 1144"/>
              <a:gd name="T33" fmla="*/ 1079 h 1079"/>
              <a:gd name="T34" fmla="*/ 1038 w 1144"/>
              <a:gd name="T35" fmla="*/ 983 h 1079"/>
              <a:gd name="T36" fmla="*/ 879 w 1144"/>
              <a:gd name="T37" fmla="*/ 1019 h 1079"/>
              <a:gd name="T38" fmla="*/ 879 w 1144"/>
              <a:gd name="T39" fmla="*/ 568 h 1079"/>
              <a:gd name="T40" fmla="*/ 1097 w 1144"/>
              <a:gd name="T41" fmla="*/ 846 h 1079"/>
              <a:gd name="T42" fmla="*/ 1131 w 1144"/>
              <a:gd name="T43" fmla="*/ 858 h 1079"/>
              <a:gd name="T44" fmla="*/ 859 w 1144"/>
              <a:gd name="T45" fmla="*/ 441 h 1079"/>
              <a:gd name="T46" fmla="*/ 620 w 1144"/>
              <a:gd name="T47" fmla="*/ 796 h 1079"/>
              <a:gd name="T48" fmla="*/ 794 w 1144"/>
              <a:gd name="T49" fmla="*/ 1041 h 1079"/>
              <a:gd name="T50" fmla="*/ 572 w 1144"/>
              <a:gd name="T51" fmla="*/ 889 h 1079"/>
              <a:gd name="T52" fmla="*/ 556 w 1144"/>
              <a:gd name="T53" fmla="*/ 899 h 1079"/>
              <a:gd name="T54" fmla="*/ 447 w 1144"/>
              <a:gd name="T55" fmla="*/ 980 h 1079"/>
              <a:gd name="T56" fmla="*/ 265 w 1144"/>
              <a:gd name="T57" fmla="*/ 532 h 1079"/>
              <a:gd name="T58" fmla="*/ 313 w 1144"/>
              <a:gd name="T59" fmla="*/ 475 h 1079"/>
              <a:gd name="T60" fmla="*/ 329 w 1144"/>
              <a:gd name="T61" fmla="*/ 449 h 1079"/>
              <a:gd name="T62" fmla="*/ 429 w 1144"/>
              <a:gd name="T63" fmla="*/ 472 h 1079"/>
              <a:gd name="T64" fmla="*/ 569 w 1144"/>
              <a:gd name="T65" fmla="*/ 515 h 1079"/>
              <a:gd name="T66" fmla="*/ 823 w 1144"/>
              <a:gd name="T67" fmla="*/ 197 h 1079"/>
              <a:gd name="T68" fmla="*/ 815 w 1144"/>
              <a:gd name="T69" fmla="*/ 449 h 1079"/>
              <a:gd name="T70" fmla="*/ 831 w 1144"/>
              <a:gd name="T71" fmla="*/ 475 h 1079"/>
              <a:gd name="T72" fmla="*/ 879 w 1144"/>
              <a:gd name="T73" fmla="*/ 53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4" h="1079">
                <a:moveTo>
                  <a:pt x="859" y="441"/>
                </a:moveTo>
                <a:cubicBezTo>
                  <a:pt x="921" y="297"/>
                  <a:pt x="873" y="126"/>
                  <a:pt x="744" y="42"/>
                </a:cubicBezTo>
                <a:cubicBezTo>
                  <a:pt x="744" y="42"/>
                  <a:pt x="744" y="42"/>
                  <a:pt x="744" y="42"/>
                </a:cubicBezTo>
                <a:cubicBezTo>
                  <a:pt x="713" y="22"/>
                  <a:pt x="687" y="9"/>
                  <a:pt x="654" y="2"/>
                </a:cubicBezTo>
                <a:cubicBezTo>
                  <a:pt x="644" y="1"/>
                  <a:pt x="635" y="6"/>
                  <a:pt x="633" y="15"/>
                </a:cubicBezTo>
                <a:cubicBezTo>
                  <a:pt x="630" y="24"/>
                  <a:pt x="635" y="34"/>
                  <a:pt x="644" y="37"/>
                </a:cubicBezTo>
                <a:cubicBezTo>
                  <a:pt x="645" y="37"/>
                  <a:pt x="645" y="37"/>
                  <a:pt x="645" y="37"/>
                </a:cubicBezTo>
                <a:cubicBezTo>
                  <a:pt x="662" y="43"/>
                  <a:pt x="678" y="49"/>
                  <a:pt x="694" y="60"/>
                </a:cubicBezTo>
                <a:cubicBezTo>
                  <a:pt x="794" y="128"/>
                  <a:pt x="822" y="272"/>
                  <a:pt x="756" y="374"/>
                </a:cubicBezTo>
                <a:cubicBezTo>
                  <a:pt x="755" y="374"/>
                  <a:pt x="755" y="374"/>
                  <a:pt x="755" y="374"/>
                </a:cubicBezTo>
                <a:cubicBezTo>
                  <a:pt x="715" y="440"/>
                  <a:pt x="645" y="479"/>
                  <a:pt x="569" y="479"/>
                </a:cubicBezTo>
                <a:cubicBezTo>
                  <a:pt x="569" y="479"/>
                  <a:pt x="569" y="479"/>
                  <a:pt x="569" y="479"/>
                </a:cubicBezTo>
                <a:cubicBezTo>
                  <a:pt x="526" y="479"/>
                  <a:pt x="485" y="467"/>
                  <a:pt x="449" y="443"/>
                </a:cubicBezTo>
                <a:cubicBezTo>
                  <a:pt x="347" y="373"/>
                  <a:pt x="317" y="229"/>
                  <a:pt x="382" y="122"/>
                </a:cubicBezTo>
                <a:cubicBezTo>
                  <a:pt x="409" y="84"/>
                  <a:pt x="448" y="55"/>
                  <a:pt x="494" y="37"/>
                </a:cubicBezTo>
                <a:cubicBezTo>
                  <a:pt x="503" y="33"/>
                  <a:pt x="508" y="24"/>
                  <a:pt x="505" y="14"/>
                </a:cubicBezTo>
                <a:cubicBezTo>
                  <a:pt x="502" y="5"/>
                  <a:pt x="492" y="0"/>
                  <a:pt x="483" y="3"/>
                </a:cubicBezTo>
                <a:cubicBezTo>
                  <a:pt x="410" y="23"/>
                  <a:pt x="347" y="71"/>
                  <a:pt x="310" y="134"/>
                </a:cubicBezTo>
                <a:cubicBezTo>
                  <a:pt x="248" y="226"/>
                  <a:pt x="239" y="339"/>
                  <a:pt x="284" y="441"/>
                </a:cubicBezTo>
                <a:cubicBezTo>
                  <a:pt x="125" y="456"/>
                  <a:pt x="0" y="593"/>
                  <a:pt x="0" y="759"/>
                </a:cubicBezTo>
                <a:cubicBezTo>
                  <a:pt x="0" y="791"/>
                  <a:pt x="0" y="824"/>
                  <a:pt x="13" y="858"/>
                </a:cubicBezTo>
                <a:cubicBezTo>
                  <a:pt x="16" y="866"/>
                  <a:pt x="23" y="870"/>
                  <a:pt x="31" y="870"/>
                </a:cubicBezTo>
                <a:cubicBezTo>
                  <a:pt x="40" y="869"/>
                  <a:pt x="48" y="861"/>
                  <a:pt x="48" y="852"/>
                </a:cubicBezTo>
                <a:cubicBezTo>
                  <a:pt x="48" y="849"/>
                  <a:pt x="47" y="847"/>
                  <a:pt x="46" y="845"/>
                </a:cubicBezTo>
                <a:cubicBezTo>
                  <a:pt x="42" y="829"/>
                  <a:pt x="42" y="813"/>
                  <a:pt x="42" y="796"/>
                </a:cubicBezTo>
                <a:cubicBezTo>
                  <a:pt x="42" y="668"/>
                  <a:pt x="140" y="568"/>
                  <a:pt x="265" y="568"/>
                </a:cubicBezTo>
                <a:cubicBezTo>
                  <a:pt x="390" y="568"/>
                  <a:pt x="488" y="668"/>
                  <a:pt x="488" y="796"/>
                </a:cubicBezTo>
                <a:cubicBezTo>
                  <a:pt x="488" y="921"/>
                  <a:pt x="390" y="1019"/>
                  <a:pt x="265" y="1019"/>
                </a:cubicBezTo>
                <a:cubicBezTo>
                  <a:pt x="211" y="1019"/>
                  <a:pt x="167" y="1006"/>
                  <a:pt x="131" y="979"/>
                </a:cubicBezTo>
                <a:cubicBezTo>
                  <a:pt x="123" y="973"/>
                  <a:pt x="112" y="975"/>
                  <a:pt x="106" y="983"/>
                </a:cubicBezTo>
                <a:cubicBezTo>
                  <a:pt x="100" y="990"/>
                  <a:pt x="101" y="1001"/>
                  <a:pt x="109" y="1008"/>
                </a:cubicBezTo>
                <a:cubicBezTo>
                  <a:pt x="168" y="1054"/>
                  <a:pt x="238" y="1079"/>
                  <a:pt x="313" y="1079"/>
                </a:cubicBezTo>
                <a:cubicBezTo>
                  <a:pt x="417" y="1079"/>
                  <a:pt x="516" y="1026"/>
                  <a:pt x="572" y="942"/>
                </a:cubicBezTo>
                <a:cubicBezTo>
                  <a:pt x="628" y="1026"/>
                  <a:pt x="726" y="1079"/>
                  <a:pt x="831" y="1079"/>
                </a:cubicBezTo>
                <a:cubicBezTo>
                  <a:pt x="905" y="1079"/>
                  <a:pt x="976" y="1054"/>
                  <a:pt x="1035" y="1008"/>
                </a:cubicBezTo>
                <a:cubicBezTo>
                  <a:pt x="1042" y="1001"/>
                  <a:pt x="1044" y="990"/>
                  <a:pt x="1038" y="983"/>
                </a:cubicBezTo>
                <a:cubicBezTo>
                  <a:pt x="1032" y="975"/>
                  <a:pt x="1021" y="973"/>
                  <a:pt x="1013" y="979"/>
                </a:cubicBezTo>
                <a:cubicBezTo>
                  <a:pt x="976" y="1006"/>
                  <a:pt x="933" y="1019"/>
                  <a:pt x="879" y="1019"/>
                </a:cubicBezTo>
                <a:cubicBezTo>
                  <a:pt x="754" y="1019"/>
                  <a:pt x="656" y="921"/>
                  <a:pt x="656" y="796"/>
                </a:cubicBezTo>
                <a:cubicBezTo>
                  <a:pt x="656" y="668"/>
                  <a:pt x="754" y="568"/>
                  <a:pt x="879" y="568"/>
                </a:cubicBezTo>
                <a:cubicBezTo>
                  <a:pt x="1004" y="568"/>
                  <a:pt x="1102" y="668"/>
                  <a:pt x="1102" y="796"/>
                </a:cubicBezTo>
                <a:cubicBezTo>
                  <a:pt x="1102" y="814"/>
                  <a:pt x="1102" y="830"/>
                  <a:pt x="1097" y="846"/>
                </a:cubicBezTo>
                <a:cubicBezTo>
                  <a:pt x="1094" y="855"/>
                  <a:pt x="1099" y="865"/>
                  <a:pt x="1108" y="869"/>
                </a:cubicBezTo>
                <a:cubicBezTo>
                  <a:pt x="1117" y="872"/>
                  <a:pt x="1127" y="867"/>
                  <a:pt x="1131" y="858"/>
                </a:cubicBezTo>
                <a:cubicBezTo>
                  <a:pt x="1144" y="824"/>
                  <a:pt x="1144" y="791"/>
                  <a:pt x="1144" y="759"/>
                </a:cubicBezTo>
                <a:cubicBezTo>
                  <a:pt x="1144" y="593"/>
                  <a:pt x="1018" y="455"/>
                  <a:pt x="859" y="441"/>
                </a:cubicBezTo>
                <a:close/>
                <a:moveTo>
                  <a:pt x="879" y="532"/>
                </a:moveTo>
                <a:cubicBezTo>
                  <a:pt x="734" y="532"/>
                  <a:pt x="620" y="648"/>
                  <a:pt x="620" y="796"/>
                </a:cubicBezTo>
                <a:cubicBezTo>
                  <a:pt x="620" y="866"/>
                  <a:pt x="647" y="932"/>
                  <a:pt x="696" y="980"/>
                </a:cubicBezTo>
                <a:cubicBezTo>
                  <a:pt x="724" y="1008"/>
                  <a:pt x="758" y="1028"/>
                  <a:pt x="794" y="1041"/>
                </a:cubicBezTo>
                <a:cubicBezTo>
                  <a:pt x="707" y="1029"/>
                  <a:pt x="627" y="975"/>
                  <a:pt x="588" y="899"/>
                </a:cubicBezTo>
                <a:cubicBezTo>
                  <a:pt x="585" y="893"/>
                  <a:pt x="579" y="889"/>
                  <a:pt x="572" y="889"/>
                </a:cubicBezTo>
                <a:cubicBezTo>
                  <a:pt x="572" y="889"/>
                  <a:pt x="572" y="889"/>
                  <a:pt x="572" y="889"/>
                </a:cubicBezTo>
                <a:cubicBezTo>
                  <a:pt x="565" y="889"/>
                  <a:pt x="559" y="893"/>
                  <a:pt x="556" y="899"/>
                </a:cubicBezTo>
                <a:cubicBezTo>
                  <a:pt x="516" y="975"/>
                  <a:pt x="436" y="1029"/>
                  <a:pt x="350" y="1041"/>
                </a:cubicBezTo>
                <a:cubicBezTo>
                  <a:pt x="386" y="1028"/>
                  <a:pt x="419" y="1008"/>
                  <a:pt x="447" y="980"/>
                </a:cubicBezTo>
                <a:cubicBezTo>
                  <a:pt x="497" y="932"/>
                  <a:pt x="524" y="866"/>
                  <a:pt x="524" y="796"/>
                </a:cubicBezTo>
                <a:cubicBezTo>
                  <a:pt x="524" y="648"/>
                  <a:pt x="410" y="532"/>
                  <a:pt x="265" y="532"/>
                </a:cubicBezTo>
                <a:cubicBezTo>
                  <a:pt x="188" y="532"/>
                  <a:pt x="121" y="564"/>
                  <a:pt x="74" y="616"/>
                </a:cubicBezTo>
                <a:cubicBezTo>
                  <a:pt x="122" y="532"/>
                  <a:pt x="211" y="475"/>
                  <a:pt x="313" y="475"/>
                </a:cubicBezTo>
                <a:cubicBezTo>
                  <a:pt x="319" y="475"/>
                  <a:pt x="325" y="472"/>
                  <a:pt x="328" y="467"/>
                </a:cubicBezTo>
                <a:cubicBezTo>
                  <a:pt x="332" y="461"/>
                  <a:pt x="332" y="454"/>
                  <a:pt x="329" y="449"/>
                </a:cubicBezTo>
                <a:cubicBezTo>
                  <a:pt x="284" y="368"/>
                  <a:pt x="280" y="276"/>
                  <a:pt x="316" y="196"/>
                </a:cubicBezTo>
                <a:cubicBezTo>
                  <a:pt x="297" y="300"/>
                  <a:pt x="339" y="411"/>
                  <a:pt x="429" y="472"/>
                </a:cubicBezTo>
                <a:cubicBezTo>
                  <a:pt x="471" y="501"/>
                  <a:pt x="519" y="515"/>
                  <a:pt x="569" y="515"/>
                </a:cubicBezTo>
                <a:cubicBezTo>
                  <a:pt x="569" y="515"/>
                  <a:pt x="569" y="515"/>
                  <a:pt x="569" y="515"/>
                </a:cubicBezTo>
                <a:cubicBezTo>
                  <a:pt x="657" y="515"/>
                  <a:pt x="738" y="470"/>
                  <a:pt x="786" y="393"/>
                </a:cubicBezTo>
                <a:cubicBezTo>
                  <a:pt x="823" y="336"/>
                  <a:pt x="836" y="266"/>
                  <a:pt x="823" y="197"/>
                </a:cubicBezTo>
                <a:cubicBezTo>
                  <a:pt x="822" y="190"/>
                  <a:pt x="820" y="183"/>
                  <a:pt x="818" y="176"/>
                </a:cubicBezTo>
                <a:cubicBezTo>
                  <a:pt x="860" y="259"/>
                  <a:pt x="862" y="361"/>
                  <a:pt x="815" y="449"/>
                </a:cubicBezTo>
                <a:cubicBezTo>
                  <a:pt x="812" y="455"/>
                  <a:pt x="812" y="461"/>
                  <a:pt x="815" y="467"/>
                </a:cubicBezTo>
                <a:cubicBezTo>
                  <a:pt x="819" y="472"/>
                  <a:pt x="825" y="475"/>
                  <a:pt x="831" y="475"/>
                </a:cubicBezTo>
                <a:cubicBezTo>
                  <a:pt x="933" y="475"/>
                  <a:pt x="1022" y="532"/>
                  <a:pt x="1070" y="616"/>
                </a:cubicBezTo>
                <a:cubicBezTo>
                  <a:pt x="1023" y="564"/>
                  <a:pt x="955" y="532"/>
                  <a:pt x="879" y="5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a:solidFill>
                <a:srgbClr val="676767"/>
              </a:solidFill>
              <a:latin typeface="Arial"/>
            </a:endParaRPr>
          </a:p>
        </p:txBody>
      </p:sp>
      <p:grpSp>
        <p:nvGrpSpPr>
          <p:cNvPr id="329" name="Group 328"/>
          <p:cNvGrpSpPr/>
          <p:nvPr/>
        </p:nvGrpSpPr>
        <p:grpSpPr>
          <a:xfrm>
            <a:off x="1096172" y="4551718"/>
            <a:ext cx="404179" cy="312159"/>
            <a:chOff x="5613163" y="3263135"/>
            <a:chExt cx="296969" cy="213990"/>
          </a:xfrm>
        </p:grpSpPr>
        <p:sp>
          <p:nvSpPr>
            <p:cNvPr id="330" name="Freeform 329"/>
            <p:cNvSpPr>
              <a:spLocks/>
            </p:cNvSpPr>
            <p:nvPr/>
          </p:nvSpPr>
          <p:spPr bwMode="auto">
            <a:xfrm>
              <a:off x="5729654" y="3311198"/>
              <a:ext cx="5743" cy="80208"/>
            </a:xfrm>
            <a:custGeom>
              <a:avLst/>
              <a:gdLst>
                <a:gd name="T0" fmla="*/ 6 w 12"/>
                <a:gd name="T1" fmla="*/ 0 h 177"/>
                <a:gd name="T2" fmla="*/ 0 w 12"/>
                <a:gd name="T3" fmla="*/ 6 h 177"/>
                <a:gd name="T4" fmla="*/ 0 w 12"/>
                <a:gd name="T5" fmla="*/ 172 h 177"/>
                <a:gd name="T6" fmla="*/ 12 w 12"/>
                <a:gd name="T7" fmla="*/ 177 h 177"/>
                <a:gd name="T8" fmla="*/ 12 w 12"/>
                <a:gd name="T9" fmla="*/ 6 h 177"/>
                <a:gd name="T10" fmla="*/ 6 w 12"/>
                <a:gd name="T11" fmla="*/ 0 h 177"/>
              </a:gdLst>
              <a:ahLst/>
              <a:cxnLst>
                <a:cxn ang="0">
                  <a:pos x="T0" y="T1"/>
                </a:cxn>
                <a:cxn ang="0">
                  <a:pos x="T2" y="T3"/>
                </a:cxn>
                <a:cxn ang="0">
                  <a:pos x="T4" y="T5"/>
                </a:cxn>
                <a:cxn ang="0">
                  <a:pos x="T6" y="T7"/>
                </a:cxn>
                <a:cxn ang="0">
                  <a:pos x="T8" y="T9"/>
                </a:cxn>
                <a:cxn ang="0">
                  <a:pos x="T10" y="T11"/>
                </a:cxn>
              </a:cxnLst>
              <a:rect l="0" t="0" r="r" b="b"/>
              <a:pathLst>
                <a:path w="12" h="177">
                  <a:moveTo>
                    <a:pt x="6" y="0"/>
                  </a:moveTo>
                  <a:cubicBezTo>
                    <a:pt x="3" y="0"/>
                    <a:pt x="0" y="3"/>
                    <a:pt x="0" y="6"/>
                  </a:cubicBezTo>
                  <a:cubicBezTo>
                    <a:pt x="0" y="172"/>
                    <a:pt x="0" y="172"/>
                    <a:pt x="0" y="172"/>
                  </a:cubicBezTo>
                  <a:cubicBezTo>
                    <a:pt x="4" y="174"/>
                    <a:pt x="8" y="176"/>
                    <a:pt x="12" y="177"/>
                  </a:cubicBezTo>
                  <a:cubicBezTo>
                    <a:pt x="12" y="6"/>
                    <a:pt x="12" y="6"/>
                    <a:pt x="12" y="6"/>
                  </a:cubicBezTo>
                  <a:cubicBezTo>
                    <a:pt x="12" y="3"/>
                    <a:pt x="10" y="0"/>
                    <a:pt x="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74">
                <a:defRPr/>
              </a:pPr>
              <a:endParaRPr lang="en-US" sz="1200">
                <a:solidFill>
                  <a:srgbClr val="FFFFFF"/>
                </a:solidFill>
                <a:latin typeface="Arial"/>
              </a:endParaRPr>
            </a:p>
          </p:txBody>
        </p:sp>
        <p:sp>
          <p:nvSpPr>
            <p:cNvPr id="331" name="Freeform 6"/>
            <p:cNvSpPr>
              <a:spLocks noEditPoints="1"/>
            </p:cNvSpPr>
            <p:nvPr/>
          </p:nvSpPr>
          <p:spPr bwMode="auto">
            <a:xfrm>
              <a:off x="5736873" y="3313954"/>
              <a:ext cx="57261" cy="47145"/>
            </a:xfrm>
            <a:custGeom>
              <a:avLst/>
              <a:gdLst>
                <a:gd name="T0" fmla="*/ 0 w 118"/>
                <a:gd name="T1" fmla="*/ 104 h 104"/>
                <a:gd name="T2" fmla="*/ 118 w 118"/>
                <a:gd name="T3" fmla="*/ 60 h 104"/>
                <a:gd name="T4" fmla="*/ 0 w 118"/>
                <a:gd name="T5" fmla="*/ 0 h 104"/>
                <a:gd name="T6" fmla="*/ 0 w 118"/>
                <a:gd name="T7" fmla="*/ 104 h 104"/>
                <a:gd name="T8" fmla="*/ 19 w 118"/>
                <a:gd name="T9" fmla="*/ 33 h 104"/>
                <a:gd name="T10" fmla="*/ 24 w 118"/>
                <a:gd name="T11" fmla="*/ 28 h 104"/>
                <a:gd name="T12" fmla="*/ 29 w 118"/>
                <a:gd name="T13" fmla="*/ 33 h 104"/>
                <a:gd name="T14" fmla="*/ 29 w 118"/>
                <a:gd name="T15" fmla="*/ 54 h 104"/>
                <a:gd name="T16" fmla="*/ 24 w 118"/>
                <a:gd name="T17" fmla="*/ 59 h 104"/>
                <a:gd name="T18" fmla="*/ 19 w 118"/>
                <a:gd name="T19" fmla="*/ 54 h 104"/>
                <a:gd name="T20" fmla="*/ 19 w 118"/>
                <a:gd name="T21" fmla="*/ 33 h 104"/>
                <a:gd name="T22" fmla="*/ 24 w 118"/>
                <a:gd name="T23" fmla="*/ 68 h 104"/>
                <a:gd name="T24" fmla="*/ 31 w 118"/>
                <a:gd name="T25" fmla="*/ 75 h 104"/>
                <a:gd name="T26" fmla="*/ 24 w 118"/>
                <a:gd name="T27" fmla="*/ 82 h 104"/>
                <a:gd name="T28" fmla="*/ 17 w 118"/>
                <a:gd name="T29" fmla="*/ 75 h 104"/>
                <a:gd name="T30" fmla="*/ 24 w 118"/>
                <a:gd name="T3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04">
                  <a:moveTo>
                    <a:pt x="0" y="104"/>
                  </a:moveTo>
                  <a:cubicBezTo>
                    <a:pt x="118" y="60"/>
                    <a:pt x="118" y="60"/>
                    <a:pt x="118" y="60"/>
                  </a:cubicBezTo>
                  <a:cubicBezTo>
                    <a:pt x="0" y="0"/>
                    <a:pt x="0" y="0"/>
                    <a:pt x="0" y="0"/>
                  </a:cubicBezTo>
                  <a:lnTo>
                    <a:pt x="0" y="104"/>
                  </a:lnTo>
                  <a:close/>
                  <a:moveTo>
                    <a:pt x="19" y="33"/>
                  </a:moveTo>
                  <a:cubicBezTo>
                    <a:pt x="19" y="30"/>
                    <a:pt x="21" y="28"/>
                    <a:pt x="24" y="28"/>
                  </a:cubicBezTo>
                  <a:cubicBezTo>
                    <a:pt x="27" y="28"/>
                    <a:pt x="29" y="30"/>
                    <a:pt x="29" y="33"/>
                  </a:cubicBezTo>
                  <a:cubicBezTo>
                    <a:pt x="29" y="54"/>
                    <a:pt x="29" y="54"/>
                    <a:pt x="29" y="54"/>
                  </a:cubicBezTo>
                  <a:cubicBezTo>
                    <a:pt x="29" y="57"/>
                    <a:pt x="27" y="59"/>
                    <a:pt x="24" y="59"/>
                  </a:cubicBezTo>
                  <a:cubicBezTo>
                    <a:pt x="21" y="59"/>
                    <a:pt x="19" y="57"/>
                    <a:pt x="19" y="54"/>
                  </a:cubicBezTo>
                  <a:cubicBezTo>
                    <a:pt x="19" y="33"/>
                    <a:pt x="19" y="33"/>
                    <a:pt x="19" y="33"/>
                  </a:cubicBezTo>
                  <a:close/>
                  <a:moveTo>
                    <a:pt x="24" y="68"/>
                  </a:moveTo>
                  <a:cubicBezTo>
                    <a:pt x="28" y="68"/>
                    <a:pt x="31" y="71"/>
                    <a:pt x="31" y="75"/>
                  </a:cubicBezTo>
                  <a:cubicBezTo>
                    <a:pt x="31" y="79"/>
                    <a:pt x="28" y="82"/>
                    <a:pt x="24" y="82"/>
                  </a:cubicBezTo>
                  <a:cubicBezTo>
                    <a:pt x="20" y="82"/>
                    <a:pt x="17" y="79"/>
                    <a:pt x="17" y="75"/>
                  </a:cubicBezTo>
                  <a:cubicBezTo>
                    <a:pt x="17" y="71"/>
                    <a:pt x="20" y="68"/>
                    <a:pt x="24"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74">
                <a:defRPr/>
              </a:pPr>
              <a:endParaRPr lang="en-US" sz="1200">
                <a:solidFill>
                  <a:srgbClr val="FFFFFF"/>
                </a:solidFill>
                <a:latin typeface="Arial"/>
              </a:endParaRPr>
            </a:p>
          </p:txBody>
        </p:sp>
        <p:sp>
          <p:nvSpPr>
            <p:cNvPr id="332" name="Freeform 8"/>
            <p:cNvSpPr>
              <a:spLocks noEditPoints="1"/>
            </p:cNvSpPr>
            <p:nvPr/>
          </p:nvSpPr>
          <p:spPr bwMode="auto">
            <a:xfrm>
              <a:off x="5613163" y="3274003"/>
              <a:ext cx="225598" cy="203122"/>
            </a:xfrm>
            <a:custGeom>
              <a:avLst/>
              <a:gdLst>
                <a:gd name="T0" fmla="*/ 360 w 465"/>
                <a:gd name="T1" fmla="*/ 248 h 448"/>
                <a:gd name="T2" fmla="*/ 281 w 465"/>
                <a:gd name="T3" fmla="*/ 281 h 448"/>
                <a:gd name="T4" fmla="*/ 199 w 465"/>
                <a:gd name="T5" fmla="*/ 248 h 448"/>
                <a:gd name="T6" fmla="*/ 199 w 465"/>
                <a:gd name="T7" fmla="*/ 87 h 448"/>
                <a:gd name="T8" fmla="*/ 281 w 465"/>
                <a:gd name="T9" fmla="*/ 53 h 448"/>
                <a:gd name="T10" fmla="*/ 360 w 465"/>
                <a:gd name="T11" fmla="*/ 87 h 448"/>
                <a:gd name="T12" fmla="*/ 394 w 465"/>
                <a:gd name="T13" fmla="*/ 168 h 448"/>
                <a:gd name="T14" fmla="*/ 360 w 465"/>
                <a:gd name="T15" fmla="*/ 248 h 448"/>
                <a:gd name="T16" fmla="*/ 398 w 465"/>
                <a:gd name="T17" fmla="*/ 49 h 448"/>
                <a:gd name="T18" fmla="*/ 281 w 465"/>
                <a:gd name="T19" fmla="*/ 0 h 448"/>
                <a:gd name="T20" fmla="*/ 160 w 465"/>
                <a:gd name="T21" fmla="*/ 49 h 448"/>
                <a:gd name="T22" fmla="*/ 137 w 465"/>
                <a:gd name="T23" fmla="*/ 257 h 448"/>
                <a:gd name="T24" fmla="*/ 11 w 465"/>
                <a:gd name="T25" fmla="*/ 385 h 448"/>
                <a:gd name="T26" fmla="*/ 11 w 465"/>
                <a:gd name="T27" fmla="*/ 423 h 448"/>
                <a:gd name="T28" fmla="*/ 25 w 465"/>
                <a:gd name="T29" fmla="*/ 437 h 448"/>
                <a:gd name="T30" fmla="*/ 63 w 465"/>
                <a:gd name="T31" fmla="*/ 437 h 448"/>
                <a:gd name="T32" fmla="*/ 191 w 465"/>
                <a:gd name="T33" fmla="*/ 310 h 448"/>
                <a:gd name="T34" fmla="*/ 281 w 465"/>
                <a:gd name="T35" fmla="*/ 335 h 448"/>
                <a:gd name="T36" fmla="*/ 398 w 465"/>
                <a:gd name="T37" fmla="*/ 287 h 448"/>
                <a:gd name="T38" fmla="*/ 398 w 465"/>
                <a:gd name="T39" fmla="*/ 4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 h="448">
                  <a:moveTo>
                    <a:pt x="360" y="248"/>
                  </a:moveTo>
                  <a:cubicBezTo>
                    <a:pt x="339" y="269"/>
                    <a:pt x="310" y="281"/>
                    <a:pt x="281" y="281"/>
                  </a:cubicBezTo>
                  <a:cubicBezTo>
                    <a:pt x="250" y="281"/>
                    <a:pt x="221" y="269"/>
                    <a:pt x="199" y="248"/>
                  </a:cubicBezTo>
                  <a:cubicBezTo>
                    <a:pt x="155" y="203"/>
                    <a:pt x="155" y="131"/>
                    <a:pt x="199" y="87"/>
                  </a:cubicBezTo>
                  <a:cubicBezTo>
                    <a:pt x="221" y="65"/>
                    <a:pt x="250" y="53"/>
                    <a:pt x="281" y="53"/>
                  </a:cubicBezTo>
                  <a:cubicBezTo>
                    <a:pt x="310" y="53"/>
                    <a:pt x="339" y="65"/>
                    <a:pt x="360" y="87"/>
                  </a:cubicBezTo>
                  <a:cubicBezTo>
                    <a:pt x="382" y="108"/>
                    <a:pt x="394" y="137"/>
                    <a:pt x="394" y="168"/>
                  </a:cubicBezTo>
                  <a:cubicBezTo>
                    <a:pt x="394" y="197"/>
                    <a:pt x="382" y="226"/>
                    <a:pt x="360" y="248"/>
                  </a:cubicBezTo>
                  <a:close/>
                  <a:moveTo>
                    <a:pt x="398" y="49"/>
                  </a:moveTo>
                  <a:cubicBezTo>
                    <a:pt x="365" y="16"/>
                    <a:pt x="323" y="0"/>
                    <a:pt x="281" y="0"/>
                  </a:cubicBezTo>
                  <a:cubicBezTo>
                    <a:pt x="238" y="0"/>
                    <a:pt x="194" y="16"/>
                    <a:pt x="160" y="49"/>
                  </a:cubicBezTo>
                  <a:cubicBezTo>
                    <a:pt x="104" y="106"/>
                    <a:pt x="98" y="192"/>
                    <a:pt x="137" y="257"/>
                  </a:cubicBezTo>
                  <a:cubicBezTo>
                    <a:pt x="137" y="257"/>
                    <a:pt x="137" y="257"/>
                    <a:pt x="11" y="385"/>
                  </a:cubicBezTo>
                  <a:cubicBezTo>
                    <a:pt x="0" y="394"/>
                    <a:pt x="0" y="412"/>
                    <a:pt x="11" y="423"/>
                  </a:cubicBezTo>
                  <a:cubicBezTo>
                    <a:pt x="11" y="423"/>
                    <a:pt x="11" y="423"/>
                    <a:pt x="25" y="437"/>
                  </a:cubicBezTo>
                  <a:cubicBezTo>
                    <a:pt x="36" y="448"/>
                    <a:pt x="54" y="448"/>
                    <a:pt x="63" y="437"/>
                  </a:cubicBezTo>
                  <a:cubicBezTo>
                    <a:pt x="63" y="437"/>
                    <a:pt x="63" y="437"/>
                    <a:pt x="191" y="310"/>
                  </a:cubicBezTo>
                  <a:cubicBezTo>
                    <a:pt x="219" y="327"/>
                    <a:pt x="249" y="335"/>
                    <a:pt x="281" y="335"/>
                  </a:cubicBezTo>
                  <a:cubicBezTo>
                    <a:pt x="323" y="335"/>
                    <a:pt x="365" y="319"/>
                    <a:pt x="398" y="287"/>
                  </a:cubicBezTo>
                  <a:cubicBezTo>
                    <a:pt x="465" y="221"/>
                    <a:pt x="465" y="114"/>
                    <a:pt x="398"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74">
                <a:defRPr/>
              </a:pPr>
              <a:endParaRPr lang="en-US" sz="1200">
                <a:solidFill>
                  <a:srgbClr val="FFFFFF"/>
                </a:solidFill>
                <a:latin typeface="Arial"/>
              </a:endParaRPr>
            </a:p>
          </p:txBody>
        </p:sp>
        <p:sp>
          <p:nvSpPr>
            <p:cNvPr id="333" name="Freeform 9"/>
            <p:cNvSpPr>
              <a:spLocks noEditPoints="1"/>
            </p:cNvSpPr>
            <p:nvPr/>
          </p:nvSpPr>
          <p:spPr bwMode="auto">
            <a:xfrm>
              <a:off x="5785438" y="3263135"/>
              <a:ext cx="124694" cy="155059"/>
            </a:xfrm>
            <a:custGeom>
              <a:avLst/>
              <a:gdLst>
                <a:gd name="T0" fmla="*/ 85 w 257"/>
                <a:gd name="T1" fmla="*/ 0 h 342"/>
                <a:gd name="T2" fmla="*/ 0 w 257"/>
                <a:gd name="T3" fmla="*/ 22 h 342"/>
                <a:gd name="T4" fmla="*/ 16 w 257"/>
                <a:gd name="T5" fmla="*/ 31 h 342"/>
                <a:gd name="T6" fmla="*/ 81 w 257"/>
                <a:gd name="T7" fmla="*/ 15 h 342"/>
                <a:gd name="T8" fmla="*/ 43 w 257"/>
                <a:gd name="T9" fmla="*/ 49 h 342"/>
                <a:gd name="T10" fmla="*/ 46 w 257"/>
                <a:gd name="T11" fmla="*/ 52 h 342"/>
                <a:gd name="T12" fmla="*/ 88 w 257"/>
                <a:gd name="T13" fmla="*/ 15 h 342"/>
                <a:gd name="T14" fmla="*/ 147 w 257"/>
                <a:gd name="T15" fmla="*/ 27 h 342"/>
                <a:gd name="T16" fmla="*/ 145 w 257"/>
                <a:gd name="T17" fmla="*/ 86 h 342"/>
                <a:gd name="T18" fmla="*/ 59 w 257"/>
                <a:gd name="T19" fmla="*/ 65 h 342"/>
                <a:gd name="T20" fmla="*/ 63 w 257"/>
                <a:gd name="T21" fmla="*/ 69 h 342"/>
                <a:gd name="T22" fmla="*/ 144 w 257"/>
                <a:gd name="T23" fmla="*/ 90 h 342"/>
                <a:gd name="T24" fmla="*/ 110 w 257"/>
                <a:gd name="T25" fmla="*/ 196 h 342"/>
                <a:gd name="T26" fmla="*/ 109 w 257"/>
                <a:gd name="T27" fmla="*/ 206 h 342"/>
                <a:gd name="T28" fmla="*/ 148 w 257"/>
                <a:gd name="T29" fmla="*/ 92 h 342"/>
                <a:gd name="T30" fmla="*/ 188 w 257"/>
                <a:gd name="T31" fmla="*/ 118 h 342"/>
                <a:gd name="T32" fmla="*/ 166 w 257"/>
                <a:gd name="T33" fmla="*/ 164 h 342"/>
                <a:gd name="T34" fmla="*/ 106 w 257"/>
                <a:gd name="T35" fmla="*/ 229 h 342"/>
                <a:gd name="T36" fmla="*/ 105 w 257"/>
                <a:gd name="T37" fmla="*/ 235 h 342"/>
                <a:gd name="T38" fmla="*/ 170 w 257"/>
                <a:gd name="T39" fmla="*/ 166 h 342"/>
                <a:gd name="T40" fmla="*/ 192 w 257"/>
                <a:gd name="T41" fmla="*/ 120 h 342"/>
                <a:gd name="T42" fmla="*/ 235 w 257"/>
                <a:gd name="T43" fmla="*/ 166 h 342"/>
                <a:gd name="T44" fmla="*/ 126 w 257"/>
                <a:gd name="T45" fmla="*/ 257 h 342"/>
                <a:gd name="T46" fmla="*/ 99 w 257"/>
                <a:gd name="T47" fmla="*/ 254 h 342"/>
                <a:gd name="T48" fmla="*/ 98 w 257"/>
                <a:gd name="T49" fmla="*/ 259 h 342"/>
                <a:gd name="T50" fmla="*/ 123 w 257"/>
                <a:gd name="T51" fmla="*/ 261 h 342"/>
                <a:gd name="T52" fmla="*/ 84 w 257"/>
                <a:gd name="T53" fmla="*/ 327 h 342"/>
                <a:gd name="T54" fmla="*/ 54 w 257"/>
                <a:gd name="T55" fmla="*/ 324 h 342"/>
                <a:gd name="T56" fmla="*/ 41 w 257"/>
                <a:gd name="T57" fmla="*/ 336 h 342"/>
                <a:gd name="T58" fmla="*/ 85 w 257"/>
                <a:gd name="T59" fmla="*/ 342 h 342"/>
                <a:gd name="T60" fmla="*/ 257 w 257"/>
                <a:gd name="T61" fmla="*/ 171 h 342"/>
                <a:gd name="T62" fmla="*/ 85 w 257"/>
                <a:gd name="T63" fmla="*/ 0 h 342"/>
                <a:gd name="T64" fmla="*/ 190 w 257"/>
                <a:gd name="T65" fmla="*/ 113 h 342"/>
                <a:gd name="T66" fmla="*/ 149 w 257"/>
                <a:gd name="T67" fmla="*/ 88 h 342"/>
                <a:gd name="T68" fmla="*/ 151 w 257"/>
                <a:gd name="T69" fmla="*/ 29 h 342"/>
                <a:gd name="T70" fmla="*/ 201 w 257"/>
                <a:gd name="T71" fmla="*/ 66 h 342"/>
                <a:gd name="T72" fmla="*/ 190 w 257"/>
                <a:gd name="T73" fmla="*/ 113 h 342"/>
                <a:gd name="T74" fmla="*/ 193 w 257"/>
                <a:gd name="T75" fmla="*/ 116 h 342"/>
                <a:gd name="T76" fmla="*/ 205 w 257"/>
                <a:gd name="T77" fmla="*/ 70 h 342"/>
                <a:gd name="T78" fmla="*/ 242 w 257"/>
                <a:gd name="T79" fmla="*/ 163 h 342"/>
                <a:gd name="T80" fmla="*/ 239 w 257"/>
                <a:gd name="T81" fmla="*/ 164 h 342"/>
                <a:gd name="T82" fmla="*/ 193 w 257"/>
                <a:gd name="T83" fmla="*/ 116 h 342"/>
                <a:gd name="T84" fmla="*/ 88 w 257"/>
                <a:gd name="T85" fmla="*/ 327 h 342"/>
                <a:gd name="T86" fmla="*/ 128 w 257"/>
                <a:gd name="T87" fmla="*/ 261 h 342"/>
                <a:gd name="T88" fmla="*/ 136 w 257"/>
                <a:gd name="T89" fmla="*/ 261 h 342"/>
                <a:gd name="T90" fmla="*/ 222 w 257"/>
                <a:gd name="T91" fmla="*/ 247 h 342"/>
                <a:gd name="T92" fmla="*/ 88 w 257"/>
                <a:gd name="T93" fmla="*/ 327 h 342"/>
                <a:gd name="T94" fmla="*/ 132 w 257"/>
                <a:gd name="T95" fmla="*/ 257 h 342"/>
                <a:gd name="T96" fmla="*/ 238 w 257"/>
                <a:gd name="T97" fmla="*/ 170 h 342"/>
                <a:gd name="T98" fmla="*/ 242 w 257"/>
                <a:gd name="T99" fmla="*/ 175 h 342"/>
                <a:gd name="T100" fmla="*/ 225 w 257"/>
                <a:gd name="T101" fmla="*/ 241 h 342"/>
                <a:gd name="T102" fmla="*/ 132 w 257"/>
                <a:gd name="T103" fmla="*/ 25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 h="342">
                  <a:moveTo>
                    <a:pt x="85" y="0"/>
                  </a:moveTo>
                  <a:cubicBezTo>
                    <a:pt x="54" y="0"/>
                    <a:pt x="25" y="8"/>
                    <a:pt x="0" y="22"/>
                  </a:cubicBezTo>
                  <a:cubicBezTo>
                    <a:pt x="6" y="25"/>
                    <a:pt x="11" y="28"/>
                    <a:pt x="16" y="31"/>
                  </a:cubicBezTo>
                  <a:cubicBezTo>
                    <a:pt x="36" y="21"/>
                    <a:pt x="58" y="15"/>
                    <a:pt x="81" y="15"/>
                  </a:cubicBezTo>
                  <a:cubicBezTo>
                    <a:pt x="72" y="22"/>
                    <a:pt x="58" y="33"/>
                    <a:pt x="43" y="49"/>
                  </a:cubicBezTo>
                  <a:cubicBezTo>
                    <a:pt x="44" y="50"/>
                    <a:pt x="45" y="51"/>
                    <a:pt x="46" y="52"/>
                  </a:cubicBezTo>
                  <a:cubicBezTo>
                    <a:pt x="63" y="33"/>
                    <a:pt x="79" y="21"/>
                    <a:pt x="88" y="15"/>
                  </a:cubicBezTo>
                  <a:cubicBezTo>
                    <a:pt x="109" y="15"/>
                    <a:pt x="129" y="19"/>
                    <a:pt x="147" y="27"/>
                  </a:cubicBezTo>
                  <a:cubicBezTo>
                    <a:pt x="148" y="47"/>
                    <a:pt x="147" y="67"/>
                    <a:pt x="145" y="86"/>
                  </a:cubicBezTo>
                  <a:cubicBezTo>
                    <a:pt x="114" y="72"/>
                    <a:pt x="84" y="66"/>
                    <a:pt x="59" y="65"/>
                  </a:cubicBezTo>
                  <a:cubicBezTo>
                    <a:pt x="60" y="66"/>
                    <a:pt x="62" y="68"/>
                    <a:pt x="63" y="69"/>
                  </a:cubicBezTo>
                  <a:cubicBezTo>
                    <a:pt x="87" y="71"/>
                    <a:pt x="115" y="77"/>
                    <a:pt x="144" y="90"/>
                  </a:cubicBezTo>
                  <a:cubicBezTo>
                    <a:pt x="138" y="128"/>
                    <a:pt x="125" y="164"/>
                    <a:pt x="110" y="196"/>
                  </a:cubicBezTo>
                  <a:cubicBezTo>
                    <a:pt x="110" y="199"/>
                    <a:pt x="110" y="203"/>
                    <a:pt x="109" y="206"/>
                  </a:cubicBezTo>
                  <a:cubicBezTo>
                    <a:pt x="126" y="173"/>
                    <a:pt x="141" y="134"/>
                    <a:pt x="148" y="92"/>
                  </a:cubicBezTo>
                  <a:cubicBezTo>
                    <a:pt x="161" y="99"/>
                    <a:pt x="175" y="107"/>
                    <a:pt x="188" y="118"/>
                  </a:cubicBezTo>
                  <a:cubicBezTo>
                    <a:pt x="183" y="132"/>
                    <a:pt x="176" y="148"/>
                    <a:pt x="166" y="164"/>
                  </a:cubicBezTo>
                  <a:cubicBezTo>
                    <a:pt x="153" y="185"/>
                    <a:pt x="134" y="209"/>
                    <a:pt x="106" y="229"/>
                  </a:cubicBezTo>
                  <a:cubicBezTo>
                    <a:pt x="106" y="231"/>
                    <a:pt x="105" y="233"/>
                    <a:pt x="105" y="235"/>
                  </a:cubicBezTo>
                  <a:cubicBezTo>
                    <a:pt x="135" y="214"/>
                    <a:pt x="156" y="189"/>
                    <a:pt x="170" y="166"/>
                  </a:cubicBezTo>
                  <a:cubicBezTo>
                    <a:pt x="179" y="151"/>
                    <a:pt x="186" y="135"/>
                    <a:pt x="192" y="120"/>
                  </a:cubicBezTo>
                  <a:cubicBezTo>
                    <a:pt x="207" y="133"/>
                    <a:pt x="222" y="148"/>
                    <a:pt x="235" y="166"/>
                  </a:cubicBezTo>
                  <a:cubicBezTo>
                    <a:pt x="214" y="178"/>
                    <a:pt x="166" y="208"/>
                    <a:pt x="126" y="257"/>
                  </a:cubicBezTo>
                  <a:cubicBezTo>
                    <a:pt x="116" y="257"/>
                    <a:pt x="107" y="256"/>
                    <a:pt x="99" y="254"/>
                  </a:cubicBezTo>
                  <a:cubicBezTo>
                    <a:pt x="99" y="256"/>
                    <a:pt x="98" y="257"/>
                    <a:pt x="98" y="259"/>
                  </a:cubicBezTo>
                  <a:cubicBezTo>
                    <a:pt x="105" y="260"/>
                    <a:pt x="113" y="261"/>
                    <a:pt x="123" y="261"/>
                  </a:cubicBezTo>
                  <a:cubicBezTo>
                    <a:pt x="108" y="280"/>
                    <a:pt x="94" y="302"/>
                    <a:pt x="84" y="327"/>
                  </a:cubicBezTo>
                  <a:cubicBezTo>
                    <a:pt x="74" y="327"/>
                    <a:pt x="64" y="326"/>
                    <a:pt x="54" y="324"/>
                  </a:cubicBezTo>
                  <a:cubicBezTo>
                    <a:pt x="50" y="328"/>
                    <a:pt x="45" y="332"/>
                    <a:pt x="41" y="336"/>
                  </a:cubicBezTo>
                  <a:cubicBezTo>
                    <a:pt x="55" y="340"/>
                    <a:pt x="70" y="342"/>
                    <a:pt x="85" y="342"/>
                  </a:cubicBezTo>
                  <a:cubicBezTo>
                    <a:pt x="180" y="342"/>
                    <a:pt x="257" y="265"/>
                    <a:pt x="257" y="171"/>
                  </a:cubicBezTo>
                  <a:cubicBezTo>
                    <a:pt x="257" y="76"/>
                    <a:pt x="180" y="0"/>
                    <a:pt x="85" y="0"/>
                  </a:cubicBezTo>
                  <a:close/>
                  <a:moveTo>
                    <a:pt x="190" y="113"/>
                  </a:moveTo>
                  <a:cubicBezTo>
                    <a:pt x="176" y="103"/>
                    <a:pt x="162" y="94"/>
                    <a:pt x="149" y="88"/>
                  </a:cubicBezTo>
                  <a:cubicBezTo>
                    <a:pt x="151" y="69"/>
                    <a:pt x="152" y="49"/>
                    <a:pt x="151" y="29"/>
                  </a:cubicBezTo>
                  <a:cubicBezTo>
                    <a:pt x="170" y="38"/>
                    <a:pt x="187" y="50"/>
                    <a:pt x="201" y="66"/>
                  </a:cubicBezTo>
                  <a:cubicBezTo>
                    <a:pt x="200" y="74"/>
                    <a:pt x="197" y="92"/>
                    <a:pt x="190" y="113"/>
                  </a:cubicBezTo>
                  <a:close/>
                  <a:moveTo>
                    <a:pt x="193" y="116"/>
                  </a:moveTo>
                  <a:cubicBezTo>
                    <a:pt x="200" y="96"/>
                    <a:pt x="203" y="80"/>
                    <a:pt x="205" y="70"/>
                  </a:cubicBezTo>
                  <a:cubicBezTo>
                    <a:pt x="226" y="95"/>
                    <a:pt x="240" y="128"/>
                    <a:pt x="242" y="163"/>
                  </a:cubicBezTo>
                  <a:cubicBezTo>
                    <a:pt x="241" y="163"/>
                    <a:pt x="240" y="164"/>
                    <a:pt x="239" y="164"/>
                  </a:cubicBezTo>
                  <a:cubicBezTo>
                    <a:pt x="225" y="145"/>
                    <a:pt x="209" y="129"/>
                    <a:pt x="193" y="116"/>
                  </a:cubicBezTo>
                  <a:close/>
                  <a:moveTo>
                    <a:pt x="88" y="327"/>
                  </a:moveTo>
                  <a:cubicBezTo>
                    <a:pt x="99" y="302"/>
                    <a:pt x="113" y="280"/>
                    <a:pt x="128" y="261"/>
                  </a:cubicBezTo>
                  <a:cubicBezTo>
                    <a:pt x="131" y="261"/>
                    <a:pt x="134" y="261"/>
                    <a:pt x="136" y="261"/>
                  </a:cubicBezTo>
                  <a:cubicBezTo>
                    <a:pt x="161" y="261"/>
                    <a:pt x="191" y="258"/>
                    <a:pt x="222" y="247"/>
                  </a:cubicBezTo>
                  <a:cubicBezTo>
                    <a:pt x="196" y="294"/>
                    <a:pt x="146" y="326"/>
                    <a:pt x="88" y="327"/>
                  </a:cubicBezTo>
                  <a:close/>
                  <a:moveTo>
                    <a:pt x="132" y="257"/>
                  </a:moveTo>
                  <a:cubicBezTo>
                    <a:pt x="171" y="210"/>
                    <a:pt x="217" y="181"/>
                    <a:pt x="238" y="170"/>
                  </a:cubicBezTo>
                  <a:cubicBezTo>
                    <a:pt x="239" y="171"/>
                    <a:pt x="241" y="173"/>
                    <a:pt x="242" y="175"/>
                  </a:cubicBezTo>
                  <a:cubicBezTo>
                    <a:pt x="241" y="198"/>
                    <a:pt x="235" y="221"/>
                    <a:pt x="225" y="241"/>
                  </a:cubicBezTo>
                  <a:cubicBezTo>
                    <a:pt x="191" y="254"/>
                    <a:pt x="158" y="257"/>
                    <a:pt x="132" y="25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685874">
                <a:defRPr/>
              </a:pPr>
              <a:endParaRPr lang="en-US" sz="1200">
                <a:solidFill>
                  <a:srgbClr val="FFFFFF"/>
                </a:solidFill>
                <a:latin typeface="Arial"/>
              </a:endParaRPr>
            </a:p>
          </p:txBody>
        </p:sp>
      </p:grpSp>
      <p:sp>
        <p:nvSpPr>
          <p:cNvPr id="334" name="Freeform 333"/>
          <p:cNvSpPr>
            <a:spLocks noChangeAspect="1" noEditPoints="1"/>
          </p:cNvSpPr>
          <p:nvPr/>
        </p:nvSpPr>
        <p:spPr bwMode="auto">
          <a:xfrm>
            <a:off x="2399913" y="4542296"/>
            <a:ext cx="328699" cy="310941"/>
          </a:xfrm>
          <a:custGeom>
            <a:avLst/>
            <a:gdLst>
              <a:gd name="T0" fmla="*/ 744 w 1144"/>
              <a:gd name="T1" fmla="*/ 42 h 1079"/>
              <a:gd name="T2" fmla="*/ 654 w 1144"/>
              <a:gd name="T3" fmla="*/ 2 h 1079"/>
              <a:gd name="T4" fmla="*/ 644 w 1144"/>
              <a:gd name="T5" fmla="*/ 37 h 1079"/>
              <a:gd name="T6" fmla="*/ 694 w 1144"/>
              <a:gd name="T7" fmla="*/ 60 h 1079"/>
              <a:gd name="T8" fmla="*/ 755 w 1144"/>
              <a:gd name="T9" fmla="*/ 374 h 1079"/>
              <a:gd name="T10" fmla="*/ 569 w 1144"/>
              <a:gd name="T11" fmla="*/ 479 h 1079"/>
              <a:gd name="T12" fmla="*/ 382 w 1144"/>
              <a:gd name="T13" fmla="*/ 122 h 1079"/>
              <a:gd name="T14" fmla="*/ 505 w 1144"/>
              <a:gd name="T15" fmla="*/ 14 h 1079"/>
              <a:gd name="T16" fmla="*/ 310 w 1144"/>
              <a:gd name="T17" fmla="*/ 134 h 1079"/>
              <a:gd name="T18" fmla="*/ 0 w 1144"/>
              <a:gd name="T19" fmla="*/ 759 h 1079"/>
              <a:gd name="T20" fmla="*/ 31 w 1144"/>
              <a:gd name="T21" fmla="*/ 870 h 1079"/>
              <a:gd name="T22" fmla="*/ 46 w 1144"/>
              <a:gd name="T23" fmla="*/ 845 h 1079"/>
              <a:gd name="T24" fmla="*/ 265 w 1144"/>
              <a:gd name="T25" fmla="*/ 568 h 1079"/>
              <a:gd name="T26" fmla="*/ 265 w 1144"/>
              <a:gd name="T27" fmla="*/ 1019 h 1079"/>
              <a:gd name="T28" fmla="*/ 106 w 1144"/>
              <a:gd name="T29" fmla="*/ 983 h 1079"/>
              <a:gd name="T30" fmla="*/ 313 w 1144"/>
              <a:gd name="T31" fmla="*/ 1079 h 1079"/>
              <a:gd name="T32" fmla="*/ 831 w 1144"/>
              <a:gd name="T33" fmla="*/ 1079 h 1079"/>
              <a:gd name="T34" fmla="*/ 1038 w 1144"/>
              <a:gd name="T35" fmla="*/ 983 h 1079"/>
              <a:gd name="T36" fmla="*/ 879 w 1144"/>
              <a:gd name="T37" fmla="*/ 1019 h 1079"/>
              <a:gd name="T38" fmla="*/ 879 w 1144"/>
              <a:gd name="T39" fmla="*/ 568 h 1079"/>
              <a:gd name="T40" fmla="*/ 1097 w 1144"/>
              <a:gd name="T41" fmla="*/ 846 h 1079"/>
              <a:gd name="T42" fmla="*/ 1131 w 1144"/>
              <a:gd name="T43" fmla="*/ 858 h 1079"/>
              <a:gd name="T44" fmla="*/ 859 w 1144"/>
              <a:gd name="T45" fmla="*/ 441 h 1079"/>
              <a:gd name="T46" fmla="*/ 620 w 1144"/>
              <a:gd name="T47" fmla="*/ 796 h 1079"/>
              <a:gd name="T48" fmla="*/ 794 w 1144"/>
              <a:gd name="T49" fmla="*/ 1041 h 1079"/>
              <a:gd name="T50" fmla="*/ 572 w 1144"/>
              <a:gd name="T51" fmla="*/ 889 h 1079"/>
              <a:gd name="T52" fmla="*/ 556 w 1144"/>
              <a:gd name="T53" fmla="*/ 899 h 1079"/>
              <a:gd name="T54" fmla="*/ 447 w 1144"/>
              <a:gd name="T55" fmla="*/ 980 h 1079"/>
              <a:gd name="T56" fmla="*/ 265 w 1144"/>
              <a:gd name="T57" fmla="*/ 532 h 1079"/>
              <a:gd name="T58" fmla="*/ 313 w 1144"/>
              <a:gd name="T59" fmla="*/ 475 h 1079"/>
              <a:gd name="T60" fmla="*/ 329 w 1144"/>
              <a:gd name="T61" fmla="*/ 449 h 1079"/>
              <a:gd name="T62" fmla="*/ 429 w 1144"/>
              <a:gd name="T63" fmla="*/ 472 h 1079"/>
              <a:gd name="T64" fmla="*/ 569 w 1144"/>
              <a:gd name="T65" fmla="*/ 515 h 1079"/>
              <a:gd name="T66" fmla="*/ 823 w 1144"/>
              <a:gd name="T67" fmla="*/ 197 h 1079"/>
              <a:gd name="T68" fmla="*/ 815 w 1144"/>
              <a:gd name="T69" fmla="*/ 449 h 1079"/>
              <a:gd name="T70" fmla="*/ 831 w 1144"/>
              <a:gd name="T71" fmla="*/ 475 h 1079"/>
              <a:gd name="T72" fmla="*/ 879 w 1144"/>
              <a:gd name="T73" fmla="*/ 53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4" h="1079">
                <a:moveTo>
                  <a:pt x="859" y="441"/>
                </a:moveTo>
                <a:cubicBezTo>
                  <a:pt x="921" y="297"/>
                  <a:pt x="873" y="126"/>
                  <a:pt x="744" y="42"/>
                </a:cubicBezTo>
                <a:cubicBezTo>
                  <a:pt x="744" y="42"/>
                  <a:pt x="744" y="42"/>
                  <a:pt x="744" y="42"/>
                </a:cubicBezTo>
                <a:cubicBezTo>
                  <a:pt x="713" y="22"/>
                  <a:pt x="687" y="9"/>
                  <a:pt x="654" y="2"/>
                </a:cubicBezTo>
                <a:cubicBezTo>
                  <a:pt x="644" y="1"/>
                  <a:pt x="635" y="6"/>
                  <a:pt x="633" y="15"/>
                </a:cubicBezTo>
                <a:cubicBezTo>
                  <a:pt x="630" y="24"/>
                  <a:pt x="635" y="34"/>
                  <a:pt x="644" y="37"/>
                </a:cubicBezTo>
                <a:cubicBezTo>
                  <a:pt x="645" y="37"/>
                  <a:pt x="645" y="37"/>
                  <a:pt x="645" y="37"/>
                </a:cubicBezTo>
                <a:cubicBezTo>
                  <a:pt x="662" y="43"/>
                  <a:pt x="678" y="49"/>
                  <a:pt x="694" y="60"/>
                </a:cubicBezTo>
                <a:cubicBezTo>
                  <a:pt x="794" y="128"/>
                  <a:pt x="822" y="272"/>
                  <a:pt x="756" y="374"/>
                </a:cubicBezTo>
                <a:cubicBezTo>
                  <a:pt x="755" y="374"/>
                  <a:pt x="755" y="374"/>
                  <a:pt x="755" y="374"/>
                </a:cubicBezTo>
                <a:cubicBezTo>
                  <a:pt x="715" y="440"/>
                  <a:pt x="645" y="479"/>
                  <a:pt x="569" y="479"/>
                </a:cubicBezTo>
                <a:cubicBezTo>
                  <a:pt x="569" y="479"/>
                  <a:pt x="569" y="479"/>
                  <a:pt x="569" y="479"/>
                </a:cubicBezTo>
                <a:cubicBezTo>
                  <a:pt x="526" y="479"/>
                  <a:pt x="485" y="467"/>
                  <a:pt x="449" y="443"/>
                </a:cubicBezTo>
                <a:cubicBezTo>
                  <a:pt x="347" y="373"/>
                  <a:pt x="317" y="229"/>
                  <a:pt x="382" y="122"/>
                </a:cubicBezTo>
                <a:cubicBezTo>
                  <a:pt x="409" y="84"/>
                  <a:pt x="448" y="55"/>
                  <a:pt x="494" y="37"/>
                </a:cubicBezTo>
                <a:cubicBezTo>
                  <a:pt x="503" y="33"/>
                  <a:pt x="508" y="24"/>
                  <a:pt x="505" y="14"/>
                </a:cubicBezTo>
                <a:cubicBezTo>
                  <a:pt x="502" y="5"/>
                  <a:pt x="492" y="0"/>
                  <a:pt x="483" y="3"/>
                </a:cubicBezTo>
                <a:cubicBezTo>
                  <a:pt x="410" y="23"/>
                  <a:pt x="347" y="71"/>
                  <a:pt x="310" y="134"/>
                </a:cubicBezTo>
                <a:cubicBezTo>
                  <a:pt x="248" y="226"/>
                  <a:pt x="239" y="339"/>
                  <a:pt x="284" y="441"/>
                </a:cubicBezTo>
                <a:cubicBezTo>
                  <a:pt x="125" y="456"/>
                  <a:pt x="0" y="593"/>
                  <a:pt x="0" y="759"/>
                </a:cubicBezTo>
                <a:cubicBezTo>
                  <a:pt x="0" y="791"/>
                  <a:pt x="0" y="824"/>
                  <a:pt x="13" y="858"/>
                </a:cubicBezTo>
                <a:cubicBezTo>
                  <a:pt x="16" y="866"/>
                  <a:pt x="23" y="870"/>
                  <a:pt x="31" y="870"/>
                </a:cubicBezTo>
                <a:cubicBezTo>
                  <a:pt x="40" y="869"/>
                  <a:pt x="48" y="861"/>
                  <a:pt x="48" y="852"/>
                </a:cubicBezTo>
                <a:cubicBezTo>
                  <a:pt x="48" y="849"/>
                  <a:pt x="47" y="847"/>
                  <a:pt x="46" y="845"/>
                </a:cubicBezTo>
                <a:cubicBezTo>
                  <a:pt x="42" y="829"/>
                  <a:pt x="42" y="813"/>
                  <a:pt x="42" y="796"/>
                </a:cubicBezTo>
                <a:cubicBezTo>
                  <a:pt x="42" y="668"/>
                  <a:pt x="140" y="568"/>
                  <a:pt x="265" y="568"/>
                </a:cubicBezTo>
                <a:cubicBezTo>
                  <a:pt x="390" y="568"/>
                  <a:pt x="488" y="668"/>
                  <a:pt x="488" y="796"/>
                </a:cubicBezTo>
                <a:cubicBezTo>
                  <a:pt x="488" y="921"/>
                  <a:pt x="390" y="1019"/>
                  <a:pt x="265" y="1019"/>
                </a:cubicBezTo>
                <a:cubicBezTo>
                  <a:pt x="211" y="1019"/>
                  <a:pt x="167" y="1006"/>
                  <a:pt x="131" y="979"/>
                </a:cubicBezTo>
                <a:cubicBezTo>
                  <a:pt x="123" y="973"/>
                  <a:pt x="112" y="975"/>
                  <a:pt x="106" y="983"/>
                </a:cubicBezTo>
                <a:cubicBezTo>
                  <a:pt x="100" y="990"/>
                  <a:pt x="101" y="1001"/>
                  <a:pt x="109" y="1008"/>
                </a:cubicBezTo>
                <a:cubicBezTo>
                  <a:pt x="168" y="1054"/>
                  <a:pt x="238" y="1079"/>
                  <a:pt x="313" y="1079"/>
                </a:cubicBezTo>
                <a:cubicBezTo>
                  <a:pt x="417" y="1079"/>
                  <a:pt x="516" y="1026"/>
                  <a:pt x="572" y="942"/>
                </a:cubicBezTo>
                <a:cubicBezTo>
                  <a:pt x="628" y="1026"/>
                  <a:pt x="726" y="1079"/>
                  <a:pt x="831" y="1079"/>
                </a:cubicBezTo>
                <a:cubicBezTo>
                  <a:pt x="905" y="1079"/>
                  <a:pt x="976" y="1054"/>
                  <a:pt x="1035" y="1008"/>
                </a:cubicBezTo>
                <a:cubicBezTo>
                  <a:pt x="1042" y="1001"/>
                  <a:pt x="1044" y="990"/>
                  <a:pt x="1038" y="983"/>
                </a:cubicBezTo>
                <a:cubicBezTo>
                  <a:pt x="1032" y="975"/>
                  <a:pt x="1021" y="973"/>
                  <a:pt x="1013" y="979"/>
                </a:cubicBezTo>
                <a:cubicBezTo>
                  <a:pt x="976" y="1006"/>
                  <a:pt x="933" y="1019"/>
                  <a:pt x="879" y="1019"/>
                </a:cubicBezTo>
                <a:cubicBezTo>
                  <a:pt x="754" y="1019"/>
                  <a:pt x="656" y="921"/>
                  <a:pt x="656" y="796"/>
                </a:cubicBezTo>
                <a:cubicBezTo>
                  <a:pt x="656" y="668"/>
                  <a:pt x="754" y="568"/>
                  <a:pt x="879" y="568"/>
                </a:cubicBezTo>
                <a:cubicBezTo>
                  <a:pt x="1004" y="568"/>
                  <a:pt x="1102" y="668"/>
                  <a:pt x="1102" y="796"/>
                </a:cubicBezTo>
                <a:cubicBezTo>
                  <a:pt x="1102" y="814"/>
                  <a:pt x="1102" y="830"/>
                  <a:pt x="1097" y="846"/>
                </a:cubicBezTo>
                <a:cubicBezTo>
                  <a:pt x="1094" y="855"/>
                  <a:pt x="1099" y="865"/>
                  <a:pt x="1108" y="869"/>
                </a:cubicBezTo>
                <a:cubicBezTo>
                  <a:pt x="1117" y="872"/>
                  <a:pt x="1127" y="867"/>
                  <a:pt x="1131" y="858"/>
                </a:cubicBezTo>
                <a:cubicBezTo>
                  <a:pt x="1144" y="824"/>
                  <a:pt x="1144" y="791"/>
                  <a:pt x="1144" y="759"/>
                </a:cubicBezTo>
                <a:cubicBezTo>
                  <a:pt x="1144" y="593"/>
                  <a:pt x="1018" y="455"/>
                  <a:pt x="859" y="441"/>
                </a:cubicBezTo>
                <a:close/>
                <a:moveTo>
                  <a:pt x="879" y="532"/>
                </a:moveTo>
                <a:cubicBezTo>
                  <a:pt x="734" y="532"/>
                  <a:pt x="620" y="648"/>
                  <a:pt x="620" y="796"/>
                </a:cubicBezTo>
                <a:cubicBezTo>
                  <a:pt x="620" y="866"/>
                  <a:pt x="647" y="932"/>
                  <a:pt x="696" y="980"/>
                </a:cubicBezTo>
                <a:cubicBezTo>
                  <a:pt x="724" y="1008"/>
                  <a:pt x="758" y="1028"/>
                  <a:pt x="794" y="1041"/>
                </a:cubicBezTo>
                <a:cubicBezTo>
                  <a:pt x="707" y="1029"/>
                  <a:pt x="627" y="975"/>
                  <a:pt x="588" y="899"/>
                </a:cubicBezTo>
                <a:cubicBezTo>
                  <a:pt x="585" y="893"/>
                  <a:pt x="579" y="889"/>
                  <a:pt x="572" y="889"/>
                </a:cubicBezTo>
                <a:cubicBezTo>
                  <a:pt x="572" y="889"/>
                  <a:pt x="572" y="889"/>
                  <a:pt x="572" y="889"/>
                </a:cubicBezTo>
                <a:cubicBezTo>
                  <a:pt x="565" y="889"/>
                  <a:pt x="559" y="893"/>
                  <a:pt x="556" y="899"/>
                </a:cubicBezTo>
                <a:cubicBezTo>
                  <a:pt x="516" y="975"/>
                  <a:pt x="436" y="1029"/>
                  <a:pt x="350" y="1041"/>
                </a:cubicBezTo>
                <a:cubicBezTo>
                  <a:pt x="386" y="1028"/>
                  <a:pt x="419" y="1008"/>
                  <a:pt x="447" y="980"/>
                </a:cubicBezTo>
                <a:cubicBezTo>
                  <a:pt x="497" y="932"/>
                  <a:pt x="524" y="866"/>
                  <a:pt x="524" y="796"/>
                </a:cubicBezTo>
                <a:cubicBezTo>
                  <a:pt x="524" y="648"/>
                  <a:pt x="410" y="532"/>
                  <a:pt x="265" y="532"/>
                </a:cubicBezTo>
                <a:cubicBezTo>
                  <a:pt x="188" y="532"/>
                  <a:pt x="121" y="564"/>
                  <a:pt x="74" y="616"/>
                </a:cubicBezTo>
                <a:cubicBezTo>
                  <a:pt x="122" y="532"/>
                  <a:pt x="211" y="475"/>
                  <a:pt x="313" y="475"/>
                </a:cubicBezTo>
                <a:cubicBezTo>
                  <a:pt x="319" y="475"/>
                  <a:pt x="325" y="472"/>
                  <a:pt x="328" y="467"/>
                </a:cubicBezTo>
                <a:cubicBezTo>
                  <a:pt x="332" y="461"/>
                  <a:pt x="332" y="454"/>
                  <a:pt x="329" y="449"/>
                </a:cubicBezTo>
                <a:cubicBezTo>
                  <a:pt x="284" y="368"/>
                  <a:pt x="280" y="276"/>
                  <a:pt x="316" y="196"/>
                </a:cubicBezTo>
                <a:cubicBezTo>
                  <a:pt x="297" y="300"/>
                  <a:pt x="339" y="411"/>
                  <a:pt x="429" y="472"/>
                </a:cubicBezTo>
                <a:cubicBezTo>
                  <a:pt x="471" y="501"/>
                  <a:pt x="519" y="515"/>
                  <a:pt x="569" y="515"/>
                </a:cubicBezTo>
                <a:cubicBezTo>
                  <a:pt x="569" y="515"/>
                  <a:pt x="569" y="515"/>
                  <a:pt x="569" y="515"/>
                </a:cubicBezTo>
                <a:cubicBezTo>
                  <a:pt x="657" y="515"/>
                  <a:pt x="738" y="470"/>
                  <a:pt x="786" y="393"/>
                </a:cubicBezTo>
                <a:cubicBezTo>
                  <a:pt x="823" y="336"/>
                  <a:pt x="836" y="266"/>
                  <a:pt x="823" y="197"/>
                </a:cubicBezTo>
                <a:cubicBezTo>
                  <a:pt x="822" y="190"/>
                  <a:pt x="820" y="183"/>
                  <a:pt x="818" y="176"/>
                </a:cubicBezTo>
                <a:cubicBezTo>
                  <a:pt x="860" y="259"/>
                  <a:pt x="862" y="361"/>
                  <a:pt x="815" y="449"/>
                </a:cubicBezTo>
                <a:cubicBezTo>
                  <a:pt x="812" y="455"/>
                  <a:pt x="812" y="461"/>
                  <a:pt x="815" y="467"/>
                </a:cubicBezTo>
                <a:cubicBezTo>
                  <a:pt x="819" y="472"/>
                  <a:pt x="825" y="475"/>
                  <a:pt x="831" y="475"/>
                </a:cubicBezTo>
                <a:cubicBezTo>
                  <a:pt x="933" y="475"/>
                  <a:pt x="1022" y="532"/>
                  <a:pt x="1070" y="616"/>
                </a:cubicBezTo>
                <a:cubicBezTo>
                  <a:pt x="1023" y="564"/>
                  <a:pt x="955" y="532"/>
                  <a:pt x="879" y="5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a:solidFill>
                <a:srgbClr val="676767"/>
              </a:solidFill>
              <a:latin typeface="Arial"/>
            </a:endParaRPr>
          </a:p>
        </p:txBody>
      </p:sp>
      <p:grpSp>
        <p:nvGrpSpPr>
          <p:cNvPr id="6" name="Group 5"/>
          <p:cNvGrpSpPr/>
          <p:nvPr/>
        </p:nvGrpSpPr>
        <p:grpSpPr>
          <a:xfrm>
            <a:off x="9688180" y="4557209"/>
            <a:ext cx="294635" cy="261455"/>
            <a:chOff x="9674596" y="4607270"/>
            <a:chExt cx="294635" cy="261454"/>
          </a:xfrm>
        </p:grpSpPr>
        <p:sp>
          <p:nvSpPr>
            <p:cNvPr id="336" name="Freeform 87"/>
            <p:cNvSpPr>
              <a:spLocks/>
            </p:cNvSpPr>
            <p:nvPr/>
          </p:nvSpPr>
          <p:spPr bwMode="auto">
            <a:xfrm>
              <a:off x="9696647" y="4669042"/>
              <a:ext cx="250534" cy="155142"/>
            </a:xfrm>
            <a:custGeom>
              <a:avLst/>
              <a:gdLst>
                <a:gd name="T0" fmla="*/ 2035 w 4008"/>
                <a:gd name="T1" fmla="*/ 2125 h 2144"/>
                <a:gd name="T2" fmla="*/ 1705 w 4008"/>
                <a:gd name="T3" fmla="*/ 241 h 2144"/>
                <a:gd name="T4" fmla="*/ 1678 w 4008"/>
                <a:gd name="T5" fmla="*/ 227 h 2144"/>
                <a:gd name="T6" fmla="*/ 1645 w 4008"/>
                <a:gd name="T7" fmla="*/ 247 h 2144"/>
                <a:gd name="T8" fmla="*/ 1341 w 4008"/>
                <a:gd name="T9" fmla="*/ 1323 h 2144"/>
                <a:gd name="T10" fmla="*/ 1307 w 4008"/>
                <a:gd name="T11" fmla="*/ 1328 h 2144"/>
                <a:gd name="T12" fmla="*/ 1175 w 4008"/>
                <a:gd name="T13" fmla="*/ 973 h 2144"/>
                <a:gd name="T14" fmla="*/ 1147 w 4008"/>
                <a:gd name="T15" fmla="*/ 949 h 2144"/>
                <a:gd name="T16" fmla="*/ 1119 w 4008"/>
                <a:gd name="T17" fmla="*/ 957 h 2144"/>
                <a:gd name="T18" fmla="*/ 985 w 4008"/>
                <a:gd name="T19" fmla="*/ 1415 h 2144"/>
                <a:gd name="T20" fmla="*/ 947 w 4008"/>
                <a:gd name="T21" fmla="*/ 1442 h 2144"/>
                <a:gd name="T22" fmla="*/ 917 w 4008"/>
                <a:gd name="T23" fmla="*/ 1410 h 2144"/>
                <a:gd name="T24" fmla="*/ 714 w 4008"/>
                <a:gd name="T25" fmla="*/ 583 h 2144"/>
                <a:gd name="T26" fmla="*/ 686 w 4008"/>
                <a:gd name="T27" fmla="*/ 575 h 2144"/>
                <a:gd name="T28" fmla="*/ 658 w 4008"/>
                <a:gd name="T29" fmla="*/ 596 h 2144"/>
                <a:gd name="T30" fmla="*/ 421 w 4008"/>
                <a:gd name="T31" fmla="*/ 1116 h 2144"/>
                <a:gd name="T32" fmla="*/ 361 w 4008"/>
                <a:gd name="T33" fmla="*/ 1089 h 2144"/>
                <a:gd name="T34" fmla="*/ 410 w 4008"/>
                <a:gd name="T35" fmla="*/ 1064 h 2144"/>
                <a:gd name="T36" fmla="*/ 675 w 4008"/>
                <a:gd name="T37" fmla="*/ 442 h 2144"/>
                <a:gd name="T38" fmla="*/ 709 w 4008"/>
                <a:gd name="T39" fmla="*/ 429 h 2144"/>
                <a:gd name="T40" fmla="*/ 743 w 4008"/>
                <a:gd name="T41" fmla="*/ 471 h 2144"/>
                <a:gd name="T42" fmla="*/ 938 w 4008"/>
                <a:gd name="T43" fmla="*/ 1244 h 2144"/>
                <a:gd name="T44" fmla="*/ 967 w 4008"/>
                <a:gd name="T45" fmla="*/ 1246 h 2144"/>
                <a:gd name="T46" fmla="*/ 1098 w 4008"/>
                <a:gd name="T47" fmla="*/ 830 h 2144"/>
                <a:gd name="T48" fmla="*/ 1126 w 4008"/>
                <a:gd name="T49" fmla="*/ 792 h 2144"/>
                <a:gd name="T50" fmla="*/ 1162 w 4008"/>
                <a:gd name="T51" fmla="*/ 802 h 2144"/>
                <a:gd name="T52" fmla="*/ 1287 w 4008"/>
                <a:gd name="T53" fmla="*/ 1156 h 2144"/>
                <a:gd name="T54" fmla="*/ 1317 w 4008"/>
                <a:gd name="T55" fmla="*/ 1171 h 2144"/>
                <a:gd name="T56" fmla="*/ 1345 w 4008"/>
                <a:gd name="T57" fmla="*/ 1155 h 2144"/>
                <a:gd name="T58" fmla="*/ 1663 w 4008"/>
                <a:gd name="T59" fmla="*/ 16 h 2144"/>
                <a:gd name="T60" fmla="*/ 1696 w 4008"/>
                <a:gd name="T61" fmla="*/ 0 h 2144"/>
                <a:gd name="T62" fmla="*/ 1724 w 4008"/>
                <a:gd name="T63" fmla="*/ 43 h 2144"/>
                <a:gd name="T64" fmla="*/ 2043 w 4008"/>
                <a:gd name="T65" fmla="*/ 1835 h 2144"/>
                <a:gd name="T66" fmla="*/ 2074 w 4008"/>
                <a:gd name="T67" fmla="*/ 1838 h 2144"/>
                <a:gd name="T68" fmla="*/ 2286 w 4008"/>
                <a:gd name="T69" fmla="*/ 716 h 2144"/>
                <a:gd name="T70" fmla="*/ 2313 w 4008"/>
                <a:gd name="T71" fmla="*/ 673 h 2144"/>
                <a:gd name="T72" fmla="*/ 2348 w 4008"/>
                <a:gd name="T73" fmla="*/ 691 h 2144"/>
                <a:gd name="T74" fmla="*/ 2446 w 4008"/>
                <a:gd name="T75" fmla="*/ 1071 h 2144"/>
                <a:gd name="T76" fmla="*/ 3745 w 4008"/>
                <a:gd name="T77" fmla="*/ 1089 h 2144"/>
                <a:gd name="T78" fmla="*/ 3775 w 4008"/>
                <a:gd name="T79" fmla="*/ 1072 h 2144"/>
                <a:gd name="T80" fmla="*/ 3821 w 4008"/>
                <a:gd name="T81" fmla="*/ 1013 h 2144"/>
                <a:gd name="T82" fmla="*/ 3900 w 4008"/>
                <a:gd name="T83" fmla="*/ 993 h 2144"/>
                <a:gd name="T84" fmla="*/ 3974 w 4008"/>
                <a:gd name="T85" fmla="*/ 1028 h 2144"/>
                <a:gd name="T86" fmla="*/ 4008 w 4008"/>
                <a:gd name="T87" fmla="*/ 1100 h 2144"/>
                <a:gd name="T88" fmla="*/ 3994 w 4008"/>
                <a:gd name="T89" fmla="*/ 1170 h 2144"/>
                <a:gd name="T90" fmla="*/ 3935 w 4008"/>
                <a:gd name="T91" fmla="*/ 1223 h 2144"/>
                <a:gd name="T92" fmla="*/ 3870 w 4008"/>
                <a:gd name="T93" fmla="*/ 1231 h 2144"/>
                <a:gd name="T94" fmla="*/ 3778 w 4008"/>
                <a:gd name="T95" fmla="*/ 1157 h 2144"/>
                <a:gd name="T96" fmla="*/ 3755 w 4008"/>
                <a:gd name="T97" fmla="*/ 1137 h 2144"/>
                <a:gd name="T98" fmla="*/ 2458 w 4008"/>
                <a:gd name="T99" fmla="*/ 1133 h 2144"/>
                <a:gd name="T100" fmla="*/ 2391 w 4008"/>
                <a:gd name="T101" fmla="*/ 1075 h 2144"/>
                <a:gd name="T102" fmla="*/ 2355 w 4008"/>
                <a:gd name="T103" fmla="*/ 938 h 2144"/>
                <a:gd name="T104" fmla="*/ 2327 w 4008"/>
                <a:gd name="T105" fmla="*/ 926 h 2144"/>
                <a:gd name="T106" fmla="*/ 2295 w 4008"/>
                <a:gd name="T107" fmla="*/ 949 h 2144"/>
                <a:gd name="T108" fmla="*/ 2077 w 4008"/>
                <a:gd name="T109" fmla="*/ 2138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8" h="2144">
                  <a:moveTo>
                    <a:pt x="2061" y="2144"/>
                  </a:moveTo>
                  <a:lnTo>
                    <a:pt x="2061" y="2144"/>
                  </a:lnTo>
                  <a:lnTo>
                    <a:pt x="2054" y="2143"/>
                  </a:lnTo>
                  <a:lnTo>
                    <a:pt x="2050" y="2141"/>
                  </a:lnTo>
                  <a:lnTo>
                    <a:pt x="2044" y="2138"/>
                  </a:lnTo>
                  <a:lnTo>
                    <a:pt x="2040" y="2133"/>
                  </a:lnTo>
                  <a:lnTo>
                    <a:pt x="2035" y="2125"/>
                  </a:lnTo>
                  <a:lnTo>
                    <a:pt x="2031" y="2114"/>
                  </a:lnTo>
                  <a:lnTo>
                    <a:pt x="2027" y="2100"/>
                  </a:lnTo>
                  <a:lnTo>
                    <a:pt x="1712" y="257"/>
                  </a:lnTo>
                  <a:lnTo>
                    <a:pt x="1712" y="257"/>
                  </a:lnTo>
                  <a:lnTo>
                    <a:pt x="1711" y="251"/>
                  </a:lnTo>
                  <a:lnTo>
                    <a:pt x="1709" y="245"/>
                  </a:lnTo>
                  <a:lnTo>
                    <a:pt x="1705" y="241"/>
                  </a:lnTo>
                  <a:lnTo>
                    <a:pt x="1701" y="236"/>
                  </a:lnTo>
                  <a:lnTo>
                    <a:pt x="1696" y="233"/>
                  </a:lnTo>
                  <a:lnTo>
                    <a:pt x="1691" y="229"/>
                  </a:lnTo>
                  <a:lnTo>
                    <a:pt x="1685" y="228"/>
                  </a:lnTo>
                  <a:lnTo>
                    <a:pt x="1679" y="227"/>
                  </a:lnTo>
                  <a:lnTo>
                    <a:pt x="1678" y="227"/>
                  </a:lnTo>
                  <a:lnTo>
                    <a:pt x="1678" y="227"/>
                  </a:lnTo>
                  <a:lnTo>
                    <a:pt x="1671" y="227"/>
                  </a:lnTo>
                  <a:lnTo>
                    <a:pt x="1665" y="229"/>
                  </a:lnTo>
                  <a:lnTo>
                    <a:pt x="1661" y="232"/>
                  </a:lnTo>
                  <a:lnTo>
                    <a:pt x="1655" y="234"/>
                  </a:lnTo>
                  <a:lnTo>
                    <a:pt x="1651" y="238"/>
                  </a:lnTo>
                  <a:lnTo>
                    <a:pt x="1648" y="243"/>
                  </a:lnTo>
                  <a:lnTo>
                    <a:pt x="1645" y="247"/>
                  </a:lnTo>
                  <a:lnTo>
                    <a:pt x="1643" y="253"/>
                  </a:lnTo>
                  <a:lnTo>
                    <a:pt x="1359" y="1290"/>
                  </a:lnTo>
                  <a:lnTo>
                    <a:pt x="1359" y="1290"/>
                  </a:lnTo>
                  <a:lnTo>
                    <a:pt x="1356" y="1301"/>
                  </a:lnTo>
                  <a:lnTo>
                    <a:pt x="1351" y="1310"/>
                  </a:lnTo>
                  <a:lnTo>
                    <a:pt x="1347" y="1317"/>
                  </a:lnTo>
                  <a:lnTo>
                    <a:pt x="1341" y="1323"/>
                  </a:lnTo>
                  <a:lnTo>
                    <a:pt x="1336" y="1326"/>
                  </a:lnTo>
                  <a:lnTo>
                    <a:pt x="1331" y="1329"/>
                  </a:lnTo>
                  <a:lnTo>
                    <a:pt x="1326" y="1330"/>
                  </a:lnTo>
                  <a:lnTo>
                    <a:pt x="1320" y="1330"/>
                  </a:lnTo>
                  <a:lnTo>
                    <a:pt x="1320" y="1330"/>
                  </a:lnTo>
                  <a:lnTo>
                    <a:pt x="1312" y="1329"/>
                  </a:lnTo>
                  <a:lnTo>
                    <a:pt x="1307" y="1328"/>
                  </a:lnTo>
                  <a:lnTo>
                    <a:pt x="1301" y="1325"/>
                  </a:lnTo>
                  <a:lnTo>
                    <a:pt x="1296" y="1320"/>
                  </a:lnTo>
                  <a:lnTo>
                    <a:pt x="1290" y="1314"/>
                  </a:lnTo>
                  <a:lnTo>
                    <a:pt x="1285" y="1304"/>
                  </a:lnTo>
                  <a:lnTo>
                    <a:pt x="1280" y="1291"/>
                  </a:lnTo>
                  <a:lnTo>
                    <a:pt x="1175" y="973"/>
                  </a:lnTo>
                  <a:lnTo>
                    <a:pt x="1175" y="973"/>
                  </a:lnTo>
                  <a:lnTo>
                    <a:pt x="1172" y="968"/>
                  </a:lnTo>
                  <a:lnTo>
                    <a:pt x="1169" y="963"/>
                  </a:lnTo>
                  <a:lnTo>
                    <a:pt x="1166" y="959"/>
                  </a:lnTo>
                  <a:lnTo>
                    <a:pt x="1161" y="956"/>
                  </a:lnTo>
                  <a:lnTo>
                    <a:pt x="1157" y="952"/>
                  </a:lnTo>
                  <a:lnTo>
                    <a:pt x="1152" y="951"/>
                  </a:lnTo>
                  <a:lnTo>
                    <a:pt x="1147" y="949"/>
                  </a:lnTo>
                  <a:lnTo>
                    <a:pt x="1141" y="949"/>
                  </a:lnTo>
                  <a:lnTo>
                    <a:pt x="1140" y="949"/>
                  </a:lnTo>
                  <a:lnTo>
                    <a:pt x="1140" y="949"/>
                  </a:lnTo>
                  <a:lnTo>
                    <a:pt x="1135" y="950"/>
                  </a:lnTo>
                  <a:lnTo>
                    <a:pt x="1129" y="951"/>
                  </a:lnTo>
                  <a:lnTo>
                    <a:pt x="1124" y="953"/>
                  </a:lnTo>
                  <a:lnTo>
                    <a:pt x="1119" y="957"/>
                  </a:lnTo>
                  <a:lnTo>
                    <a:pt x="1115" y="960"/>
                  </a:lnTo>
                  <a:lnTo>
                    <a:pt x="1111" y="964"/>
                  </a:lnTo>
                  <a:lnTo>
                    <a:pt x="1109" y="970"/>
                  </a:lnTo>
                  <a:lnTo>
                    <a:pt x="1107" y="976"/>
                  </a:lnTo>
                  <a:lnTo>
                    <a:pt x="989" y="1401"/>
                  </a:lnTo>
                  <a:lnTo>
                    <a:pt x="989" y="1401"/>
                  </a:lnTo>
                  <a:lnTo>
                    <a:pt x="985" y="1415"/>
                  </a:lnTo>
                  <a:lnTo>
                    <a:pt x="980" y="1423"/>
                  </a:lnTo>
                  <a:lnTo>
                    <a:pt x="975" y="1431"/>
                  </a:lnTo>
                  <a:lnTo>
                    <a:pt x="969" y="1436"/>
                  </a:lnTo>
                  <a:lnTo>
                    <a:pt x="963" y="1439"/>
                  </a:lnTo>
                  <a:lnTo>
                    <a:pt x="957" y="1441"/>
                  </a:lnTo>
                  <a:lnTo>
                    <a:pt x="947" y="1442"/>
                  </a:lnTo>
                  <a:lnTo>
                    <a:pt x="947" y="1442"/>
                  </a:lnTo>
                  <a:lnTo>
                    <a:pt x="941" y="1441"/>
                  </a:lnTo>
                  <a:lnTo>
                    <a:pt x="937" y="1439"/>
                  </a:lnTo>
                  <a:lnTo>
                    <a:pt x="933" y="1436"/>
                  </a:lnTo>
                  <a:lnTo>
                    <a:pt x="928" y="1431"/>
                  </a:lnTo>
                  <a:lnTo>
                    <a:pt x="924" y="1426"/>
                  </a:lnTo>
                  <a:lnTo>
                    <a:pt x="920" y="1418"/>
                  </a:lnTo>
                  <a:lnTo>
                    <a:pt x="917" y="1410"/>
                  </a:lnTo>
                  <a:lnTo>
                    <a:pt x="915" y="1400"/>
                  </a:lnTo>
                  <a:lnTo>
                    <a:pt x="726" y="602"/>
                  </a:lnTo>
                  <a:lnTo>
                    <a:pt x="726" y="602"/>
                  </a:lnTo>
                  <a:lnTo>
                    <a:pt x="724" y="596"/>
                  </a:lnTo>
                  <a:lnTo>
                    <a:pt x="722" y="592"/>
                  </a:lnTo>
                  <a:lnTo>
                    <a:pt x="718" y="588"/>
                  </a:lnTo>
                  <a:lnTo>
                    <a:pt x="714" y="583"/>
                  </a:lnTo>
                  <a:lnTo>
                    <a:pt x="709" y="580"/>
                  </a:lnTo>
                  <a:lnTo>
                    <a:pt x="705" y="578"/>
                  </a:lnTo>
                  <a:lnTo>
                    <a:pt x="699" y="576"/>
                  </a:lnTo>
                  <a:lnTo>
                    <a:pt x="694" y="575"/>
                  </a:lnTo>
                  <a:lnTo>
                    <a:pt x="692" y="575"/>
                  </a:lnTo>
                  <a:lnTo>
                    <a:pt x="692" y="575"/>
                  </a:lnTo>
                  <a:lnTo>
                    <a:pt x="686" y="575"/>
                  </a:lnTo>
                  <a:lnTo>
                    <a:pt x="681" y="576"/>
                  </a:lnTo>
                  <a:lnTo>
                    <a:pt x="676" y="579"/>
                  </a:lnTo>
                  <a:lnTo>
                    <a:pt x="672" y="581"/>
                  </a:lnTo>
                  <a:lnTo>
                    <a:pt x="667" y="584"/>
                  </a:lnTo>
                  <a:lnTo>
                    <a:pt x="664" y="588"/>
                  </a:lnTo>
                  <a:lnTo>
                    <a:pt x="661" y="592"/>
                  </a:lnTo>
                  <a:lnTo>
                    <a:pt x="658" y="596"/>
                  </a:lnTo>
                  <a:lnTo>
                    <a:pt x="463" y="1066"/>
                  </a:lnTo>
                  <a:lnTo>
                    <a:pt x="463" y="1066"/>
                  </a:lnTo>
                  <a:lnTo>
                    <a:pt x="460" y="1074"/>
                  </a:lnTo>
                  <a:lnTo>
                    <a:pt x="455" y="1081"/>
                  </a:lnTo>
                  <a:lnTo>
                    <a:pt x="445" y="1094"/>
                  </a:lnTo>
                  <a:lnTo>
                    <a:pt x="434" y="1105"/>
                  </a:lnTo>
                  <a:lnTo>
                    <a:pt x="421" y="1116"/>
                  </a:lnTo>
                  <a:lnTo>
                    <a:pt x="406" y="1124"/>
                  </a:lnTo>
                  <a:lnTo>
                    <a:pt x="391" y="1131"/>
                  </a:lnTo>
                  <a:lnTo>
                    <a:pt x="374" y="1134"/>
                  </a:lnTo>
                  <a:lnTo>
                    <a:pt x="366" y="1135"/>
                  </a:lnTo>
                  <a:lnTo>
                    <a:pt x="359" y="1136"/>
                  </a:lnTo>
                  <a:lnTo>
                    <a:pt x="0" y="1112"/>
                  </a:lnTo>
                  <a:lnTo>
                    <a:pt x="361" y="1089"/>
                  </a:lnTo>
                  <a:lnTo>
                    <a:pt x="361" y="1089"/>
                  </a:lnTo>
                  <a:lnTo>
                    <a:pt x="370" y="1088"/>
                  </a:lnTo>
                  <a:lnTo>
                    <a:pt x="377" y="1085"/>
                  </a:lnTo>
                  <a:lnTo>
                    <a:pt x="386" y="1081"/>
                  </a:lnTo>
                  <a:lnTo>
                    <a:pt x="395" y="1076"/>
                  </a:lnTo>
                  <a:lnTo>
                    <a:pt x="402" y="1071"/>
                  </a:lnTo>
                  <a:lnTo>
                    <a:pt x="410" y="1064"/>
                  </a:lnTo>
                  <a:lnTo>
                    <a:pt x="415" y="1056"/>
                  </a:lnTo>
                  <a:lnTo>
                    <a:pt x="419" y="1049"/>
                  </a:lnTo>
                  <a:lnTo>
                    <a:pt x="662" y="464"/>
                  </a:lnTo>
                  <a:lnTo>
                    <a:pt x="662" y="464"/>
                  </a:lnTo>
                  <a:lnTo>
                    <a:pt x="666" y="456"/>
                  </a:lnTo>
                  <a:lnTo>
                    <a:pt x="671" y="448"/>
                  </a:lnTo>
                  <a:lnTo>
                    <a:pt x="675" y="442"/>
                  </a:lnTo>
                  <a:lnTo>
                    <a:pt x="681" y="437"/>
                  </a:lnTo>
                  <a:lnTo>
                    <a:pt x="685" y="433"/>
                  </a:lnTo>
                  <a:lnTo>
                    <a:pt x="692" y="430"/>
                  </a:lnTo>
                  <a:lnTo>
                    <a:pt x="698" y="428"/>
                  </a:lnTo>
                  <a:lnTo>
                    <a:pt x="705" y="428"/>
                  </a:lnTo>
                  <a:lnTo>
                    <a:pt x="705" y="428"/>
                  </a:lnTo>
                  <a:lnTo>
                    <a:pt x="709" y="429"/>
                  </a:lnTo>
                  <a:lnTo>
                    <a:pt x="715" y="430"/>
                  </a:lnTo>
                  <a:lnTo>
                    <a:pt x="721" y="433"/>
                  </a:lnTo>
                  <a:lnTo>
                    <a:pt x="726" y="437"/>
                  </a:lnTo>
                  <a:lnTo>
                    <a:pt x="732" y="442"/>
                  </a:lnTo>
                  <a:lnTo>
                    <a:pt x="736" y="450"/>
                  </a:lnTo>
                  <a:lnTo>
                    <a:pt x="741" y="459"/>
                  </a:lnTo>
                  <a:lnTo>
                    <a:pt x="743" y="471"/>
                  </a:lnTo>
                  <a:lnTo>
                    <a:pt x="920" y="1221"/>
                  </a:lnTo>
                  <a:lnTo>
                    <a:pt x="920" y="1221"/>
                  </a:lnTo>
                  <a:lnTo>
                    <a:pt x="923" y="1227"/>
                  </a:lnTo>
                  <a:lnTo>
                    <a:pt x="925" y="1232"/>
                  </a:lnTo>
                  <a:lnTo>
                    <a:pt x="929" y="1236"/>
                  </a:lnTo>
                  <a:lnTo>
                    <a:pt x="933" y="1241"/>
                  </a:lnTo>
                  <a:lnTo>
                    <a:pt x="938" y="1244"/>
                  </a:lnTo>
                  <a:lnTo>
                    <a:pt x="943" y="1246"/>
                  </a:lnTo>
                  <a:lnTo>
                    <a:pt x="948" y="1248"/>
                  </a:lnTo>
                  <a:lnTo>
                    <a:pt x="955" y="1248"/>
                  </a:lnTo>
                  <a:lnTo>
                    <a:pt x="955" y="1248"/>
                  </a:lnTo>
                  <a:lnTo>
                    <a:pt x="955" y="1248"/>
                  </a:lnTo>
                  <a:lnTo>
                    <a:pt x="961" y="1248"/>
                  </a:lnTo>
                  <a:lnTo>
                    <a:pt x="967" y="1246"/>
                  </a:lnTo>
                  <a:lnTo>
                    <a:pt x="971" y="1244"/>
                  </a:lnTo>
                  <a:lnTo>
                    <a:pt x="977" y="1242"/>
                  </a:lnTo>
                  <a:lnTo>
                    <a:pt x="981" y="1237"/>
                  </a:lnTo>
                  <a:lnTo>
                    <a:pt x="985" y="1233"/>
                  </a:lnTo>
                  <a:lnTo>
                    <a:pt x="987" y="1228"/>
                  </a:lnTo>
                  <a:lnTo>
                    <a:pt x="989" y="1223"/>
                  </a:lnTo>
                  <a:lnTo>
                    <a:pt x="1098" y="830"/>
                  </a:lnTo>
                  <a:lnTo>
                    <a:pt x="1098" y="830"/>
                  </a:lnTo>
                  <a:lnTo>
                    <a:pt x="1101" y="819"/>
                  </a:lnTo>
                  <a:lnTo>
                    <a:pt x="1106" y="810"/>
                  </a:lnTo>
                  <a:lnTo>
                    <a:pt x="1110" y="803"/>
                  </a:lnTo>
                  <a:lnTo>
                    <a:pt x="1116" y="797"/>
                  </a:lnTo>
                  <a:lnTo>
                    <a:pt x="1120" y="794"/>
                  </a:lnTo>
                  <a:lnTo>
                    <a:pt x="1126" y="792"/>
                  </a:lnTo>
                  <a:lnTo>
                    <a:pt x="1131" y="789"/>
                  </a:lnTo>
                  <a:lnTo>
                    <a:pt x="1136" y="789"/>
                  </a:lnTo>
                  <a:lnTo>
                    <a:pt x="1136" y="789"/>
                  </a:lnTo>
                  <a:lnTo>
                    <a:pt x="1146" y="792"/>
                  </a:lnTo>
                  <a:lnTo>
                    <a:pt x="1151" y="794"/>
                  </a:lnTo>
                  <a:lnTo>
                    <a:pt x="1157" y="797"/>
                  </a:lnTo>
                  <a:lnTo>
                    <a:pt x="1162" y="802"/>
                  </a:lnTo>
                  <a:lnTo>
                    <a:pt x="1167" y="808"/>
                  </a:lnTo>
                  <a:lnTo>
                    <a:pt x="1172" y="817"/>
                  </a:lnTo>
                  <a:lnTo>
                    <a:pt x="1177" y="828"/>
                  </a:lnTo>
                  <a:lnTo>
                    <a:pt x="1281" y="1146"/>
                  </a:lnTo>
                  <a:lnTo>
                    <a:pt x="1281" y="1146"/>
                  </a:lnTo>
                  <a:lnTo>
                    <a:pt x="1283" y="1152"/>
                  </a:lnTo>
                  <a:lnTo>
                    <a:pt x="1287" y="1156"/>
                  </a:lnTo>
                  <a:lnTo>
                    <a:pt x="1290" y="1161"/>
                  </a:lnTo>
                  <a:lnTo>
                    <a:pt x="1295" y="1164"/>
                  </a:lnTo>
                  <a:lnTo>
                    <a:pt x="1299" y="1167"/>
                  </a:lnTo>
                  <a:lnTo>
                    <a:pt x="1305" y="1168"/>
                  </a:lnTo>
                  <a:lnTo>
                    <a:pt x="1310" y="1171"/>
                  </a:lnTo>
                  <a:lnTo>
                    <a:pt x="1316" y="1171"/>
                  </a:lnTo>
                  <a:lnTo>
                    <a:pt x="1317" y="1171"/>
                  </a:lnTo>
                  <a:lnTo>
                    <a:pt x="1317" y="1171"/>
                  </a:lnTo>
                  <a:lnTo>
                    <a:pt x="1322" y="1170"/>
                  </a:lnTo>
                  <a:lnTo>
                    <a:pt x="1328" y="1168"/>
                  </a:lnTo>
                  <a:lnTo>
                    <a:pt x="1332" y="1166"/>
                  </a:lnTo>
                  <a:lnTo>
                    <a:pt x="1338" y="1163"/>
                  </a:lnTo>
                  <a:lnTo>
                    <a:pt x="1341" y="1160"/>
                  </a:lnTo>
                  <a:lnTo>
                    <a:pt x="1345" y="1155"/>
                  </a:lnTo>
                  <a:lnTo>
                    <a:pt x="1348" y="1150"/>
                  </a:lnTo>
                  <a:lnTo>
                    <a:pt x="1350" y="1145"/>
                  </a:lnTo>
                  <a:lnTo>
                    <a:pt x="1652" y="40"/>
                  </a:lnTo>
                  <a:lnTo>
                    <a:pt x="1652" y="40"/>
                  </a:lnTo>
                  <a:lnTo>
                    <a:pt x="1655" y="31"/>
                  </a:lnTo>
                  <a:lnTo>
                    <a:pt x="1659" y="22"/>
                  </a:lnTo>
                  <a:lnTo>
                    <a:pt x="1663" y="16"/>
                  </a:lnTo>
                  <a:lnTo>
                    <a:pt x="1668" y="10"/>
                  </a:lnTo>
                  <a:lnTo>
                    <a:pt x="1672" y="6"/>
                  </a:lnTo>
                  <a:lnTo>
                    <a:pt x="1678" y="2"/>
                  </a:lnTo>
                  <a:lnTo>
                    <a:pt x="1683" y="0"/>
                  </a:lnTo>
                  <a:lnTo>
                    <a:pt x="1690" y="0"/>
                  </a:lnTo>
                  <a:lnTo>
                    <a:pt x="1690" y="0"/>
                  </a:lnTo>
                  <a:lnTo>
                    <a:pt x="1696" y="0"/>
                  </a:lnTo>
                  <a:lnTo>
                    <a:pt x="1702" y="3"/>
                  </a:lnTo>
                  <a:lnTo>
                    <a:pt x="1708" y="7"/>
                  </a:lnTo>
                  <a:lnTo>
                    <a:pt x="1712" y="11"/>
                  </a:lnTo>
                  <a:lnTo>
                    <a:pt x="1716" y="18"/>
                  </a:lnTo>
                  <a:lnTo>
                    <a:pt x="1720" y="25"/>
                  </a:lnTo>
                  <a:lnTo>
                    <a:pt x="1722" y="33"/>
                  </a:lnTo>
                  <a:lnTo>
                    <a:pt x="1724" y="43"/>
                  </a:lnTo>
                  <a:lnTo>
                    <a:pt x="2026" y="1810"/>
                  </a:lnTo>
                  <a:lnTo>
                    <a:pt x="2026" y="1810"/>
                  </a:lnTo>
                  <a:lnTo>
                    <a:pt x="2028" y="1817"/>
                  </a:lnTo>
                  <a:lnTo>
                    <a:pt x="2031" y="1823"/>
                  </a:lnTo>
                  <a:lnTo>
                    <a:pt x="2034" y="1827"/>
                  </a:lnTo>
                  <a:lnTo>
                    <a:pt x="2038" y="1831"/>
                  </a:lnTo>
                  <a:lnTo>
                    <a:pt x="2043" y="1835"/>
                  </a:lnTo>
                  <a:lnTo>
                    <a:pt x="2048" y="1838"/>
                  </a:lnTo>
                  <a:lnTo>
                    <a:pt x="2055" y="1839"/>
                  </a:lnTo>
                  <a:lnTo>
                    <a:pt x="2061" y="1840"/>
                  </a:lnTo>
                  <a:lnTo>
                    <a:pt x="2061" y="1840"/>
                  </a:lnTo>
                  <a:lnTo>
                    <a:pt x="2061" y="1840"/>
                  </a:lnTo>
                  <a:lnTo>
                    <a:pt x="2067" y="1839"/>
                  </a:lnTo>
                  <a:lnTo>
                    <a:pt x="2074" y="1838"/>
                  </a:lnTo>
                  <a:lnTo>
                    <a:pt x="2079" y="1835"/>
                  </a:lnTo>
                  <a:lnTo>
                    <a:pt x="2084" y="1831"/>
                  </a:lnTo>
                  <a:lnTo>
                    <a:pt x="2088" y="1827"/>
                  </a:lnTo>
                  <a:lnTo>
                    <a:pt x="2092" y="1823"/>
                  </a:lnTo>
                  <a:lnTo>
                    <a:pt x="2095" y="1817"/>
                  </a:lnTo>
                  <a:lnTo>
                    <a:pt x="2096" y="1810"/>
                  </a:lnTo>
                  <a:lnTo>
                    <a:pt x="2286" y="716"/>
                  </a:lnTo>
                  <a:lnTo>
                    <a:pt x="2286" y="716"/>
                  </a:lnTo>
                  <a:lnTo>
                    <a:pt x="2289" y="702"/>
                  </a:lnTo>
                  <a:lnTo>
                    <a:pt x="2294" y="691"/>
                  </a:lnTo>
                  <a:lnTo>
                    <a:pt x="2298" y="683"/>
                  </a:lnTo>
                  <a:lnTo>
                    <a:pt x="2304" y="678"/>
                  </a:lnTo>
                  <a:lnTo>
                    <a:pt x="2308" y="675"/>
                  </a:lnTo>
                  <a:lnTo>
                    <a:pt x="2313" y="673"/>
                  </a:lnTo>
                  <a:lnTo>
                    <a:pt x="2320" y="672"/>
                  </a:lnTo>
                  <a:lnTo>
                    <a:pt x="2320" y="672"/>
                  </a:lnTo>
                  <a:lnTo>
                    <a:pt x="2328" y="674"/>
                  </a:lnTo>
                  <a:lnTo>
                    <a:pt x="2333" y="675"/>
                  </a:lnTo>
                  <a:lnTo>
                    <a:pt x="2338" y="678"/>
                  </a:lnTo>
                  <a:lnTo>
                    <a:pt x="2344" y="684"/>
                  </a:lnTo>
                  <a:lnTo>
                    <a:pt x="2348" y="691"/>
                  </a:lnTo>
                  <a:lnTo>
                    <a:pt x="2353" y="701"/>
                  </a:lnTo>
                  <a:lnTo>
                    <a:pt x="2356" y="714"/>
                  </a:lnTo>
                  <a:lnTo>
                    <a:pt x="2434" y="1050"/>
                  </a:lnTo>
                  <a:lnTo>
                    <a:pt x="2434" y="1050"/>
                  </a:lnTo>
                  <a:lnTo>
                    <a:pt x="2436" y="1058"/>
                  </a:lnTo>
                  <a:lnTo>
                    <a:pt x="2440" y="1064"/>
                  </a:lnTo>
                  <a:lnTo>
                    <a:pt x="2446" y="1071"/>
                  </a:lnTo>
                  <a:lnTo>
                    <a:pt x="2451" y="1078"/>
                  </a:lnTo>
                  <a:lnTo>
                    <a:pt x="2459" y="1082"/>
                  </a:lnTo>
                  <a:lnTo>
                    <a:pt x="2467" y="1085"/>
                  </a:lnTo>
                  <a:lnTo>
                    <a:pt x="2475" y="1088"/>
                  </a:lnTo>
                  <a:lnTo>
                    <a:pt x="2483" y="1089"/>
                  </a:lnTo>
                  <a:lnTo>
                    <a:pt x="3745" y="1089"/>
                  </a:lnTo>
                  <a:lnTo>
                    <a:pt x="3745" y="1089"/>
                  </a:lnTo>
                  <a:lnTo>
                    <a:pt x="3750" y="1089"/>
                  </a:lnTo>
                  <a:lnTo>
                    <a:pt x="3755" y="1088"/>
                  </a:lnTo>
                  <a:lnTo>
                    <a:pt x="3760" y="1085"/>
                  </a:lnTo>
                  <a:lnTo>
                    <a:pt x="3765" y="1083"/>
                  </a:lnTo>
                  <a:lnTo>
                    <a:pt x="3769" y="1080"/>
                  </a:lnTo>
                  <a:lnTo>
                    <a:pt x="3773" y="1076"/>
                  </a:lnTo>
                  <a:lnTo>
                    <a:pt x="3775" y="1072"/>
                  </a:lnTo>
                  <a:lnTo>
                    <a:pt x="3778" y="1066"/>
                  </a:lnTo>
                  <a:lnTo>
                    <a:pt x="3778" y="1066"/>
                  </a:lnTo>
                  <a:lnTo>
                    <a:pt x="3782" y="1059"/>
                  </a:lnTo>
                  <a:lnTo>
                    <a:pt x="3786" y="1051"/>
                  </a:lnTo>
                  <a:lnTo>
                    <a:pt x="3796" y="1037"/>
                  </a:lnTo>
                  <a:lnTo>
                    <a:pt x="3808" y="1023"/>
                  </a:lnTo>
                  <a:lnTo>
                    <a:pt x="3821" y="1013"/>
                  </a:lnTo>
                  <a:lnTo>
                    <a:pt x="3837" y="1004"/>
                  </a:lnTo>
                  <a:lnTo>
                    <a:pt x="3854" y="998"/>
                  </a:lnTo>
                  <a:lnTo>
                    <a:pt x="3870" y="994"/>
                  </a:lnTo>
                  <a:lnTo>
                    <a:pt x="3879" y="993"/>
                  </a:lnTo>
                  <a:lnTo>
                    <a:pt x="3888" y="992"/>
                  </a:lnTo>
                  <a:lnTo>
                    <a:pt x="3888" y="992"/>
                  </a:lnTo>
                  <a:lnTo>
                    <a:pt x="3900" y="993"/>
                  </a:lnTo>
                  <a:lnTo>
                    <a:pt x="3913" y="996"/>
                  </a:lnTo>
                  <a:lnTo>
                    <a:pt x="3924" y="998"/>
                  </a:lnTo>
                  <a:lnTo>
                    <a:pt x="3935" y="1002"/>
                  </a:lnTo>
                  <a:lnTo>
                    <a:pt x="3946" y="1007"/>
                  </a:lnTo>
                  <a:lnTo>
                    <a:pt x="3956" y="1013"/>
                  </a:lnTo>
                  <a:lnTo>
                    <a:pt x="3965" y="1020"/>
                  </a:lnTo>
                  <a:lnTo>
                    <a:pt x="3974" y="1028"/>
                  </a:lnTo>
                  <a:lnTo>
                    <a:pt x="3981" y="1037"/>
                  </a:lnTo>
                  <a:lnTo>
                    <a:pt x="3988" y="1045"/>
                  </a:lnTo>
                  <a:lnTo>
                    <a:pt x="3994" y="1055"/>
                  </a:lnTo>
                  <a:lnTo>
                    <a:pt x="3999" y="1065"/>
                  </a:lnTo>
                  <a:lnTo>
                    <a:pt x="4004" y="1076"/>
                  </a:lnTo>
                  <a:lnTo>
                    <a:pt x="4006" y="1089"/>
                  </a:lnTo>
                  <a:lnTo>
                    <a:pt x="4008" y="1100"/>
                  </a:lnTo>
                  <a:lnTo>
                    <a:pt x="4008" y="1112"/>
                  </a:lnTo>
                  <a:lnTo>
                    <a:pt x="4008" y="1112"/>
                  </a:lnTo>
                  <a:lnTo>
                    <a:pt x="4008" y="1124"/>
                  </a:lnTo>
                  <a:lnTo>
                    <a:pt x="4006" y="1136"/>
                  </a:lnTo>
                  <a:lnTo>
                    <a:pt x="4004" y="1147"/>
                  </a:lnTo>
                  <a:lnTo>
                    <a:pt x="3999" y="1158"/>
                  </a:lnTo>
                  <a:lnTo>
                    <a:pt x="3994" y="1170"/>
                  </a:lnTo>
                  <a:lnTo>
                    <a:pt x="3988" y="1180"/>
                  </a:lnTo>
                  <a:lnTo>
                    <a:pt x="3981" y="1188"/>
                  </a:lnTo>
                  <a:lnTo>
                    <a:pt x="3974" y="1197"/>
                  </a:lnTo>
                  <a:lnTo>
                    <a:pt x="3965" y="1205"/>
                  </a:lnTo>
                  <a:lnTo>
                    <a:pt x="3956" y="1212"/>
                  </a:lnTo>
                  <a:lnTo>
                    <a:pt x="3946" y="1217"/>
                  </a:lnTo>
                  <a:lnTo>
                    <a:pt x="3935" y="1223"/>
                  </a:lnTo>
                  <a:lnTo>
                    <a:pt x="3924" y="1227"/>
                  </a:lnTo>
                  <a:lnTo>
                    <a:pt x="3913" y="1229"/>
                  </a:lnTo>
                  <a:lnTo>
                    <a:pt x="3900" y="1232"/>
                  </a:lnTo>
                  <a:lnTo>
                    <a:pt x="3888" y="1232"/>
                  </a:lnTo>
                  <a:lnTo>
                    <a:pt x="3888" y="1232"/>
                  </a:lnTo>
                  <a:lnTo>
                    <a:pt x="3879" y="1232"/>
                  </a:lnTo>
                  <a:lnTo>
                    <a:pt x="3870" y="1231"/>
                  </a:lnTo>
                  <a:lnTo>
                    <a:pt x="3854" y="1227"/>
                  </a:lnTo>
                  <a:lnTo>
                    <a:pt x="3837" y="1221"/>
                  </a:lnTo>
                  <a:lnTo>
                    <a:pt x="3821" y="1212"/>
                  </a:lnTo>
                  <a:lnTo>
                    <a:pt x="3808" y="1201"/>
                  </a:lnTo>
                  <a:lnTo>
                    <a:pt x="3796" y="1188"/>
                  </a:lnTo>
                  <a:lnTo>
                    <a:pt x="3786" y="1174"/>
                  </a:lnTo>
                  <a:lnTo>
                    <a:pt x="3778" y="1157"/>
                  </a:lnTo>
                  <a:lnTo>
                    <a:pt x="3778" y="1157"/>
                  </a:lnTo>
                  <a:lnTo>
                    <a:pt x="3775" y="1153"/>
                  </a:lnTo>
                  <a:lnTo>
                    <a:pt x="3773" y="1148"/>
                  </a:lnTo>
                  <a:lnTo>
                    <a:pt x="3769" y="1145"/>
                  </a:lnTo>
                  <a:lnTo>
                    <a:pt x="3765" y="1142"/>
                  </a:lnTo>
                  <a:lnTo>
                    <a:pt x="3760" y="1140"/>
                  </a:lnTo>
                  <a:lnTo>
                    <a:pt x="3755" y="1137"/>
                  </a:lnTo>
                  <a:lnTo>
                    <a:pt x="3750" y="1136"/>
                  </a:lnTo>
                  <a:lnTo>
                    <a:pt x="3745" y="1136"/>
                  </a:lnTo>
                  <a:lnTo>
                    <a:pt x="2483" y="1136"/>
                  </a:lnTo>
                  <a:lnTo>
                    <a:pt x="2483" y="1136"/>
                  </a:lnTo>
                  <a:lnTo>
                    <a:pt x="2475" y="1135"/>
                  </a:lnTo>
                  <a:lnTo>
                    <a:pt x="2466" y="1134"/>
                  </a:lnTo>
                  <a:lnTo>
                    <a:pt x="2458" y="1133"/>
                  </a:lnTo>
                  <a:lnTo>
                    <a:pt x="2450" y="1130"/>
                  </a:lnTo>
                  <a:lnTo>
                    <a:pt x="2436" y="1123"/>
                  </a:lnTo>
                  <a:lnTo>
                    <a:pt x="2421" y="1114"/>
                  </a:lnTo>
                  <a:lnTo>
                    <a:pt x="2410" y="1103"/>
                  </a:lnTo>
                  <a:lnTo>
                    <a:pt x="2399" y="1090"/>
                  </a:lnTo>
                  <a:lnTo>
                    <a:pt x="2396" y="1083"/>
                  </a:lnTo>
                  <a:lnTo>
                    <a:pt x="2391" y="1075"/>
                  </a:lnTo>
                  <a:lnTo>
                    <a:pt x="2389" y="1068"/>
                  </a:lnTo>
                  <a:lnTo>
                    <a:pt x="2387" y="1060"/>
                  </a:lnTo>
                  <a:lnTo>
                    <a:pt x="2363" y="953"/>
                  </a:lnTo>
                  <a:lnTo>
                    <a:pt x="2363" y="953"/>
                  </a:lnTo>
                  <a:lnTo>
                    <a:pt x="2360" y="948"/>
                  </a:lnTo>
                  <a:lnTo>
                    <a:pt x="2358" y="942"/>
                  </a:lnTo>
                  <a:lnTo>
                    <a:pt x="2355" y="938"/>
                  </a:lnTo>
                  <a:lnTo>
                    <a:pt x="2350" y="933"/>
                  </a:lnTo>
                  <a:lnTo>
                    <a:pt x="2345" y="930"/>
                  </a:lnTo>
                  <a:lnTo>
                    <a:pt x="2339" y="928"/>
                  </a:lnTo>
                  <a:lnTo>
                    <a:pt x="2334" y="927"/>
                  </a:lnTo>
                  <a:lnTo>
                    <a:pt x="2328" y="926"/>
                  </a:lnTo>
                  <a:lnTo>
                    <a:pt x="2327" y="926"/>
                  </a:lnTo>
                  <a:lnTo>
                    <a:pt x="2327" y="926"/>
                  </a:lnTo>
                  <a:lnTo>
                    <a:pt x="2320" y="927"/>
                  </a:lnTo>
                  <a:lnTo>
                    <a:pt x="2315" y="929"/>
                  </a:lnTo>
                  <a:lnTo>
                    <a:pt x="2309" y="931"/>
                  </a:lnTo>
                  <a:lnTo>
                    <a:pt x="2305" y="935"/>
                  </a:lnTo>
                  <a:lnTo>
                    <a:pt x="2300" y="939"/>
                  </a:lnTo>
                  <a:lnTo>
                    <a:pt x="2297" y="943"/>
                  </a:lnTo>
                  <a:lnTo>
                    <a:pt x="2295" y="949"/>
                  </a:lnTo>
                  <a:lnTo>
                    <a:pt x="2293" y="956"/>
                  </a:lnTo>
                  <a:lnTo>
                    <a:pt x="2094" y="2100"/>
                  </a:lnTo>
                  <a:lnTo>
                    <a:pt x="2094" y="2100"/>
                  </a:lnTo>
                  <a:lnTo>
                    <a:pt x="2091" y="2114"/>
                  </a:lnTo>
                  <a:lnTo>
                    <a:pt x="2086" y="2125"/>
                  </a:lnTo>
                  <a:lnTo>
                    <a:pt x="2082" y="2133"/>
                  </a:lnTo>
                  <a:lnTo>
                    <a:pt x="2077" y="2138"/>
                  </a:lnTo>
                  <a:lnTo>
                    <a:pt x="2072" y="2141"/>
                  </a:lnTo>
                  <a:lnTo>
                    <a:pt x="2067" y="2143"/>
                  </a:lnTo>
                  <a:lnTo>
                    <a:pt x="2061" y="2144"/>
                  </a:lnTo>
                  <a:lnTo>
                    <a:pt x="2061" y="2144"/>
                  </a:lnTo>
                  <a:close/>
                </a:path>
              </a:pathLst>
            </a:custGeom>
            <a:solidFill>
              <a:schemeClr val="bg1"/>
            </a:solidFill>
            <a:ln w="3175">
              <a:solidFill>
                <a:schemeClr val="bg1">
                  <a:lumMod val="50000"/>
                </a:scheme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2000">
                <a:solidFill>
                  <a:srgbClr val="676767"/>
                </a:solidFill>
                <a:latin typeface="Arial"/>
              </a:endParaRPr>
            </a:p>
          </p:txBody>
        </p:sp>
        <p:sp>
          <p:nvSpPr>
            <p:cNvPr id="337" name="Rounded Rectangle 88"/>
            <p:cNvSpPr/>
            <p:nvPr/>
          </p:nvSpPr>
          <p:spPr>
            <a:xfrm>
              <a:off x="9674596" y="4607270"/>
              <a:ext cx="294635" cy="261454"/>
            </a:xfrm>
            <a:prstGeom prst="round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endParaRPr lang="en-US" sz="2000" dirty="0">
                <a:solidFill>
                  <a:srgbClr val="FFFFFF"/>
                </a:solidFill>
                <a:latin typeface="Arial"/>
              </a:endParaRPr>
            </a:p>
          </p:txBody>
        </p:sp>
      </p:grpSp>
      <p:sp>
        <p:nvSpPr>
          <p:cNvPr id="339" name="Freeform 338"/>
          <p:cNvSpPr>
            <a:spLocks noChangeAspect="1"/>
          </p:cNvSpPr>
          <p:nvPr/>
        </p:nvSpPr>
        <p:spPr bwMode="auto">
          <a:xfrm>
            <a:off x="3595512" y="4554019"/>
            <a:ext cx="261533" cy="313252"/>
          </a:xfrm>
          <a:custGeom>
            <a:avLst/>
            <a:gdLst>
              <a:gd name="connsiteX0" fmla="*/ 1400249 w 2801938"/>
              <a:gd name="connsiteY0" fmla="*/ 128588 h 3355975"/>
              <a:gd name="connsiteX1" fmla="*/ 122238 w 2801938"/>
              <a:gd name="connsiteY1" fmla="*/ 517588 h 3355975"/>
              <a:gd name="connsiteX2" fmla="*/ 122238 w 2801938"/>
              <a:gd name="connsiteY2" fmla="*/ 1487049 h 3355975"/>
              <a:gd name="connsiteX3" fmla="*/ 1400249 w 2801938"/>
              <a:gd name="connsiteY3" fmla="*/ 3216276 h 3355975"/>
              <a:gd name="connsiteX4" fmla="*/ 2681288 w 2801938"/>
              <a:gd name="connsiteY4" fmla="*/ 1487049 h 3355975"/>
              <a:gd name="connsiteX5" fmla="*/ 2681288 w 2801938"/>
              <a:gd name="connsiteY5" fmla="*/ 517588 h 3355975"/>
              <a:gd name="connsiteX6" fmla="*/ 1400249 w 2801938"/>
              <a:gd name="connsiteY6" fmla="*/ 128588 h 3355975"/>
              <a:gd name="connsiteX7" fmla="*/ 1399455 w 2801938"/>
              <a:gd name="connsiteY7" fmla="*/ 0 h 3355975"/>
              <a:gd name="connsiteX8" fmla="*/ 2801938 w 2801938"/>
              <a:gd name="connsiteY8" fmla="*/ 425577 h 3355975"/>
              <a:gd name="connsiteX9" fmla="*/ 2801938 w 2801938"/>
              <a:gd name="connsiteY9" fmla="*/ 1486478 h 3355975"/>
              <a:gd name="connsiteX10" fmla="*/ 2417240 w 2801938"/>
              <a:gd name="connsiteY10" fmla="*/ 2510902 h 3355975"/>
              <a:gd name="connsiteX11" fmla="*/ 1429746 w 2801938"/>
              <a:gd name="connsiteY11" fmla="*/ 3340776 h 3355975"/>
              <a:gd name="connsiteX12" fmla="*/ 1399455 w 2801938"/>
              <a:gd name="connsiteY12" fmla="*/ 3355975 h 3355975"/>
              <a:gd name="connsiteX13" fmla="*/ 1372193 w 2801938"/>
              <a:gd name="connsiteY13" fmla="*/ 3340776 h 3355975"/>
              <a:gd name="connsiteX14" fmla="*/ 384699 w 2801938"/>
              <a:gd name="connsiteY14" fmla="*/ 2510902 h 3355975"/>
              <a:gd name="connsiteX15" fmla="*/ 0 w 2801938"/>
              <a:gd name="connsiteY15" fmla="*/ 1486478 h 3355975"/>
              <a:gd name="connsiteX16" fmla="*/ 0 w 2801938"/>
              <a:gd name="connsiteY16" fmla="*/ 425577 h 3355975"/>
              <a:gd name="connsiteX17" fmla="*/ 1399455 w 2801938"/>
              <a:gd name="connsiteY17" fmla="*/ 0 h 335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1938" h="3355975">
                <a:moveTo>
                  <a:pt x="1400249" y="128588"/>
                </a:moveTo>
                <a:lnTo>
                  <a:pt x="122238" y="517588"/>
                </a:lnTo>
                <a:cubicBezTo>
                  <a:pt x="122238" y="1487049"/>
                  <a:pt x="122238" y="1487049"/>
                  <a:pt x="122238" y="1487049"/>
                </a:cubicBezTo>
                <a:cubicBezTo>
                  <a:pt x="122238" y="2107018"/>
                  <a:pt x="634048" y="2799924"/>
                  <a:pt x="1400249" y="3216276"/>
                </a:cubicBezTo>
                <a:cubicBezTo>
                  <a:pt x="2166450" y="2799924"/>
                  <a:pt x="2681288" y="2107018"/>
                  <a:pt x="2681288" y="1487049"/>
                </a:cubicBezTo>
                <a:cubicBezTo>
                  <a:pt x="2681288" y="517588"/>
                  <a:pt x="2681288" y="517588"/>
                  <a:pt x="2681288" y="517588"/>
                </a:cubicBezTo>
                <a:cubicBezTo>
                  <a:pt x="1400249" y="128588"/>
                  <a:pt x="1400249" y="128588"/>
                  <a:pt x="1400249" y="128588"/>
                </a:cubicBezTo>
                <a:close/>
                <a:moveTo>
                  <a:pt x="1399455" y="0"/>
                </a:moveTo>
                <a:cubicBezTo>
                  <a:pt x="2801938" y="425577"/>
                  <a:pt x="2801938" y="425577"/>
                  <a:pt x="2801938" y="425577"/>
                </a:cubicBezTo>
                <a:cubicBezTo>
                  <a:pt x="2801938" y="1486478"/>
                  <a:pt x="2801938" y="1486478"/>
                  <a:pt x="2801938" y="1486478"/>
                </a:cubicBezTo>
                <a:cubicBezTo>
                  <a:pt x="2801938" y="1820860"/>
                  <a:pt x="2668657" y="2176520"/>
                  <a:pt x="2417240" y="2510902"/>
                </a:cubicBezTo>
                <a:cubicBezTo>
                  <a:pt x="2171881" y="2839204"/>
                  <a:pt x="1829590" y="3127988"/>
                  <a:pt x="1429746" y="3340776"/>
                </a:cubicBezTo>
                <a:lnTo>
                  <a:pt x="1399455" y="3355975"/>
                </a:lnTo>
                <a:cubicBezTo>
                  <a:pt x="1372193" y="3340776"/>
                  <a:pt x="1372193" y="3340776"/>
                  <a:pt x="1372193" y="3340776"/>
                </a:cubicBezTo>
                <a:cubicBezTo>
                  <a:pt x="972348" y="3127988"/>
                  <a:pt x="630058" y="2839204"/>
                  <a:pt x="384699" y="2510902"/>
                </a:cubicBezTo>
                <a:cubicBezTo>
                  <a:pt x="133282" y="2176520"/>
                  <a:pt x="0" y="1820860"/>
                  <a:pt x="0" y="1486478"/>
                </a:cubicBezTo>
                <a:cubicBezTo>
                  <a:pt x="0" y="425577"/>
                  <a:pt x="0" y="425577"/>
                  <a:pt x="0" y="425577"/>
                </a:cubicBezTo>
                <a:cubicBezTo>
                  <a:pt x="1399455" y="0"/>
                  <a:pt x="1399455" y="0"/>
                  <a:pt x="1399455" y="0"/>
                </a:cubicBezTo>
                <a:close/>
              </a:path>
            </a:pathLst>
          </a:custGeom>
          <a:solidFill>
            <a:schemeClr val="tx1"/>
          </a:solidFill>
          <a:ln w="6350">
            <a:solidFill>
              <a:schemeClr val="tx1"/>
            </a:solidFill>
            <a:round/>
            <a:headEnd/>
            <a:tailEnd/>
          </a:ln>
          <a:extLst/>
        </p:spPr>
        <p:txBody>
          <a:bodyPr vert="horz" wrap="square" lIns="91440" tIns="45720" rIns="91440" bIns="45720" numCol="1" anchor="t" anchorCtr="0" compatLnSpc="1">
            <a:prstTxWarp prst="textNoShape">
              <a:avLst/>
            </a:prstTxWarp>
            <a:noAutofit/>
          </a:bodyPr>
          <a:lstStyle/>
          <a:p>
            <a:pPr defTabSz="914377">
              <a:defRPr/>
            </a:pPr>
            <a:endParaRPr lang="en-US">
              <a:solidFill>
                <a:srgbClr val="676767"/>
              </a:solidFill>
              <a:latin typeface="Arial"/>
            </a:endParaRPr>
          </a:p>
        </p:txBody>
      </p:sp>
      <p:sp>
        <p:nvSpPr>
          <p:cNvPr id="340" name="Freeform 339"/>
          <p:cNvSpPr>
            <a:spLocks noChangeAspect="1"/>
          </p:cNvSpPr>
          <p:nvPr/>
        </p:nvSpPr>
        <p:spPr bwMode="auto">
          <a:xfrm>
            <a:off x="3614198" y="4581675"/>
            <a:ext cx="94889" cy="232663"/>
          </a:xfrm>
          <a:custGeom>
            <a:avLst/>
            <a:gdLst>
              <a:gd name="connsiteX0" fmla="*/ 1063626 w 1184275"/>
              <a:gd name="connsiteY0" fmla="*/ 163513 h 2903538"/>
              <a:gd name="connsiteX1" fmla="*/ 122238 w 1184275"/>
              <a:gd name="connsiteY1" fmla="*/ 446352 h 2903538"/>
              <a:gd name="connsiteX2" fmla="*/ 122238 w 1184275"/>
              <a:gd name="connsiteY2" fmla="*/ 1267496 h 2903538"/>
              <a:gd name="connsiteX3" fmla="*/ 1063626 w 1184275"/>
              <a:gd name="connsiteY3" fmla="*/ 2690813 h 2903538"/>
              <a:gd name="connsiteX4" fmla="*/ 1063626 w 1184275"/>
              <a:gd name="connsiteY4" fmla="*/ 163513 h 2903538"/>
              <a:gd name="connsiteX5" fmla="*/ 1184275 w 1184275"/>
              <a:gd name="connsiteY5" fmla="*/ 0 h 2903538"/>
              <a:gd name="connsiteX6" fmla="*/ 1184275 w 1184275"/>
              <a:gd name="connsiteY6" fmla="*/ 2903538 h 2903538"/>
              <a:gd name="connsiteX7" fmla="*/ 1093410 w 1184275"/>
              <a:gd name="connsiteY7" fmla="*/ 2851852 h 2903538"/>
              <a:gd name="connsiteX8" fmla="*/ 0 w 1184275"/>
              <a:gd name="connsiteY8" fmla="*/ 1267828 h 2903538"/>
              <a:gd name="connsiteX9" fmla="*/ 0 w 1184275"/>
              <a:gd name="connsiteY9" fmla="*/ 358762 h 2903538"/>
              <a:gd name="connsiteX10" fmla="*/ 1184275 w 1184275"/>
              <a:gd name="connsiteY10" fmla="*/ 0 h 290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4275" h="2903538">
                <a:moveTo>
                  <a:pt x="1063626" y="163513"/>
                </a:moveTo>
                <a:lnTo>
                  <a:pt x="122238" y="446352"/>
                </a:lnTo>
                <a:cubicBezTo>
                  <a:pt x="122238" y="1267496"/>
                  <a:pt x="122238" y="1267496"/>
                  <a:pt x="122238" y="1267496"/>
                </a:cubicBezTo>
                <a:cubicBezTo>
                  <a:pt x="122238" y="1790596"/>
                  <a:pt x="473367" y="2319778"/>
                  <a:pt x="1063626" y="2690813"/>
                </a:cubicBezTo>
                <a:cubicBezTo>
                  <a:pt x="1063626" y="163513"/>
                  <a:pt x="1063626" y="163513"/>
                  <a:pt x="1063626" y="163513"/>
                </a:cubicBezTo>
                <a:close/>
                <a:moveTo>
                  <a:pt x="1184275" y="0"/>
                </a:moveTo>
                <a:lnTo>
                  <a:pt x="1184275" y="2903538"/>
                </a:lnTo>
                <a:cubicBezTo>
                  <a:pt x="1093410" y="2851852"/>
                  <a:pt x="1093410" y="2851852"/>
                  <a:pt x="1093410" y="2851852"/>
                </a:cubicBezTo>
                <a:cubicBezTo>
                  <a:pt x="408893" y="2453566"/>
                  <a:pt x="0" y="1860697"/>
                  <a:pt x="0" y="1267828"/>
                </a:cubicBezTo>
                <a:cubicBezTo>
                  <a:pt x="0" y="358762"/>
                  <a:pt x="0" y="358762"/>
                  <a:pt x="0" y="358762"/>
                </a:cubicBezTo>
                <a:cubicBezTo>
                  <a:pt x="1184275" y="0"/>
                  <a:pt x="1184275" y="0"/>
                  <a:pt x="1184275" y="0"/>
                </a:cubicBezTo>
                <a:close/>
              </a:path>
            </a:pathLst>
          </a:custGeom>
          <a:solidFill>
            <a:schemeClr val="tx1"/>
          </a:solidFill>
          <a:ln w="6350">
            <a:solidFill>
              <a:schemeClr val="tx1"/>
            </a:solidFill>
            <a:round/>
            <a:headEnd/>
            <a:tailEnd/>
          </a:ln>
          <a:extLst/>
        </p:spPr>
        <p:txBody>
          <a:bodyPr vert="horz" wrap="square" lIns="91440" tIns="45720" rIns="91440" bIns="45720" numCol="1" anchor="t" anchorCtr="0" compatLnSpc="1">
            <a:prstTxWarp prst="textNoShape">
              <a:avLst/>
            </a:prstTxWarp>
            <a:noAutofit/>
          </a:bodyPr>
          <a:lstStyle/>
          <a:p>
            <a:pPr defTabSz="914377">
              <a:defRPr/>
            </a:pPr>
            <a:endParaRPr lang="en-US">
              <a:solidFill>
                <a:srgbClr val="676767"/>
              </a:solidFill>
              <a:latin typeface="Arial"/>
            </a:endParaRPr>
          </a:p>
        </p:txBody>
      </p:sp>
      <p:grpSp>
        <p:nvGrpSpPr>
          <p:cNvPr id="341" name="Group 340"/>
          <p:cNvGrpSpPr>
            <a:grpSpLocks noChangeAspect="1"/>
          </p:cNvGrpSpPr>
          <p:nvPr/>
        </p:nvGrpSpPr>
        <p:grpSpPr>
          <a:xfrm>
            <a:off x="10847538" y="4578649"/>
            <a:ext cx="306041" cy="189044"/>
            <a:chOff x="6848148" y="3853646"/>
            <a:chExt cx="749871" cy="463206"/>
          </a:xfrm>
          <a:solidFill>
            <a:schemeClr val="tx1">
              <a:lumMod val="60000"/>
              <a:lumOff val="40000"/>
            </a:schemeClr>
          </a:solidFill>
        </p:grpSpPr>
        <p:sp>
          <p:nvSpPr>
            <p:cNvPr id="342" name="Freeform 123"/>
            <p:cNvSpPr>
              <a:spLocks noEditPoints="1"/>
            </p:cNvSpPr>
            <p:nvPr/>
          </p:nvSpPr>
          <p:spPr bwMode="auto">
            <a:xfrm>
              <a:off x="6983926" y="3853646"/>
              <a:ext cx="614093" cy="463206"/>
            </a:xfrm>
            <a:custGeom>
              <a:avLst/>
              <a:gdLst>
                <a:gd name="T0" fmla="*/ 1066 w 1137"/>
                <a:gd name="T1" fmla="*/ 857 h 857"/>
                <a:gd name="T2" fmla="*/ 88 w 1137"/>
                <a:gd name="T3" fmla="*/ 857 h 857"/>
                <a:gd name="T4" fmla="*/ 70 w 1137"/>
                <a:gd name="T5" fmla="*/ 839 h 857"/>
                <a:gd name="T6" fmla="*/ 88 w 1137"/>
                <a:gd name="T7" fmla="*/ 821 h 857"/>
                <a:gd name="T8" fmla="*/ 1066 w 1137"/>
                <a:gd name="T9" fmla="*/ 821 h 857"/>
                <a:gd name="T10" fmla="*/ 1101 w 1137"/>
                <a:gd name="T11" fmla="*/ 786 h 857"/>
                <a:gd name="T12" fmla="*/ 1101 w 1137"/>
                <a:gd name="T13" fmla="*/ 71 h 857"/>
                <a:gd name="T14" fmla="*/ 1101 w 1137"/>
                <a:gd name="T15" fmla="*/ 68 h 857"/>
                <a:gd name="T16" fmla="*/ 589 w 1137"/>
                <a:gd name="T17" fmla="*/ 439 h 857"/>
                <a:gd name="T18" fmla="*/ 568 w 1137"/>
                <a:gd name="T19" fmla="*/ 439 h 857"/>
                <a:gd name="T20" fmla="*/ 35 w 1137"/>
                <a:gd name="T21" fmla="*/ 54 h 857"/>
                <a:gd name="T22" fmla="*/ 34 w 1137"/>
                <a:gd name="T23" fmla="*/ 53 h 857"/>
                <a:gd name="T24" fmla="*/ 8 w 1137"/>
                <a:gd name="T25" fmla="*/ 32 h 857"/>
                <a:gd name="T26" fmla="*/ 2 w 1137"/>
                <a:gd name="T27" fmla="*/ 12 h 857"/>
                <a:gd name="T28" fmla="*/ 19 w 1137"/>
                <a:gd name="T29" fmla="*/ 0 h 857"/>
                <a:gd name="T30" fmla="*/ 1066 w 1137"/>
                <a:gd name="T31" fmla="*/ 0 h 857"/>
                <a:gd name="T32" fmla="*/ 1119 w 1137"/>
                <a:gd name="T33" fmla="*/ 23 h 857"/>
                <a:gd name="T34" fmla="*/ 1125 w 1137"/>
                <a:gd name="T35" fmla="*/ 28 h 857"/>
                <a:gd name="T36" fmla="*/ 1128 w 1137"/>
                <a:gd name="T37" fmla="*/ 36 h 857"/>
                <a:gd name="T38" fmla="*/ 1137 w 1137"/>
                <a:gd name="T39" fmla="*/ 71 h 857"/>
                <a:gd name="T40" fmla="*/ 1137 w 1137"/>
                <a:gd name="T41" fmla="*/ 786 h 857"/>
                <a:gd name="T42" fmla="*/ 1066 w 1137"/>
                <a:gd name="T43" fmla="*/ 857 h 857"/>
                <a:gd name="T44" fmla="*/ 72 w 1137"/>
                <a:gd name="T45" fmla="*/ 36 h 857"/>
                <a:gd name="T46" fmla="*/ 578 w 1137"/>
                <a:gd name="T47" fmla="*/ 402 h 857"/>
                <a:gd name="T48" fmla="*/ 1080 w 1137"/>
                <a:gd name="T49" fmla="*/ 39 h 857"/>
                <a:gd name="T50" fmla="*/ 1066 w 1137"/>
                <a:gd name="T51" fmla="*/ 36 h 857"/>
                <a:gd name="T52" fmla="*/ 72 w 1137"/>
                <a:gd name="T53" fmla="*/ 3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7" h="857">
                  <a:moveTo>
                    <a:pt x="1066" y="857"/>
                  </a:moveTo>
                  <a:cubicBezTo>
                    <a:pt x="88" y="857"/>
                    <a:pt x="88" y="857"/>
                    <a:pt x="88" y="857"/>
                  </a:cubicBezTo>
                  <a:cubicBezTo>
                    <a:pt x="78" y="857"/>
                    <a:pt x="70" y="849"/>
                    <a:pt x="70" y="839"/>
                  </a:cubicBezTo>
                  <a:cubicBezTo>
                    <a:pt x="70" y="829"/>
                    <a:pt x="78" y="821"/>
                    <a:pt x="88" y="821"/>
                  </a:cubicBezTo>
                  <a:cubicBezTo>
                    <a:pt x="1066" y="821"/>
                    <a:pt x="1066" y="821"/>
                    <a:pt x="1066" y="821"/>
                  </a:cubicBezTo>
                  <a:cubicBezTo>
                    <a:pt x="1086" y="821"/>
                    <a:pt x="1101" y="805"/>
                    <a:pt x="1101" y="786"/>
                  </a:cubicBezTo>
                  <a:cubicBezTo>
                    <a:pt x="1101" y="71"/>
                    <a:pt x="1101" y="71"/>
                    <a:pt x="1101" y="71"/>
                  </a:cubicBezTo>
                  <a:cubicBezTo>
                    <a:pt x="1101" y="70"/>
                    <a:pt x="1101" y="69"/>
                    <a:pt x="1101" y="68"/>
                  </a:cubicBezTo>
                  <a:cubicBezTo>
                    <a:pt x="589" y="439"/>
                    <a:pt x="589" y="439"/>
                    <a:pt x="589" y="439"/>
                  </a:cubicBezTo>
                  <a:cubicBezTo>
                    <a:pt x="582" y="444"/>
                    <a:pt x="574" y="444"/>
                    <a:pt x="568" y="439"/>
                  </a:cubicBezTo>
                  <a:cubicBezTo>
                    <a:pt x="35" y="54"/>
                    <a:pt x="35" y="54"/>
                    <a:pt x="35" y="54"/>
                  </a:cubicBezTo>
                  <a:cubicBezTo>
                    <a:pt x="35" y="53"/>
                    <a:pt x="35" y="53"/>
                    <a:pt x="34" y="53"/>
                  </a:cubicBezTo>
                  <a:cubicBezTo>
                    <a:pt x="8" y="32"/>
                    <a:pt x="8" y="32"/>
                    <a:pt x="8" y="32"/>
                  </a:cubicBezTo>
                  <a:cubicBezTo>
                    <a:pt x="2" y="27"/>
                    <a:pt x="0" y="19"/>
                    <a:pt x="2" y="12"/>
                  </a:cubicBezTo>
                  <a:cubicBezTo>
                    <a:pt x="5" y="4"/>
                    <a:pt x="11" y="0"/>
                    <a:pt x="19" y="0"/>
                  </a:cubicBezTo>
                  <a:cubicBezTo>
                    <a:pt x="1066" y="0"/>
                    <a:pt x="1066" y="0"/>
                    <a:pt x="1066" y="0"/>
                  </a:cubicBezTo>
                  <a:cubicBezTo>
                    <a:pt x="1087" y="0"/>
                    <a:pt x="1106" y="9"/>
                    <a:pt x="1119" y="23"/>
                  </a:cubicBezTo>
                  <a:cubicBezTo>
                    <a:pt x="1121" y="24"/>
                    <a:pt x="1123" y="26"/>
                    <a:pt x="1125" y="28"/>
                  </a:cubicBezTo>
                  <a:cubicBezTo>
                    <a:pt x="1127" y="31"/>
                    <a:pt x="1128" y="33"/>
                    <a:pt x="1128" y="36"/>
                  </a:cubicBezTo>
                  <a:cubicBezTo>
                    <a:pt x="1134" y="46"/>
                    <a:pt x="1137" y="58"/>
                    <a:pt x="1137" y="71"/>
                  </a:cubicBezTo>
                  <a:cubicBezTo>
                    <a:pt x="1137" y="786"/>
                    <a:pt x="1137" y="786"/>
                    <a:pt x="1137" y="786"/>
                  </a:cubicBezTo>
                  <a:cubicBezTo>
                    <a:pt x="1137" y="825"/>
                    <a:pt x="1105" y="857"/>
                    <a:pt x="1066" y="857"/>
                  </a:cubicBezTo>
                  <a:close/>
                  <a:moveTo>
                    <a:pt x="72" y="36"/>
                  </a:moveTo>
                  <a:cubicBezTo>
                    <a:pt x="578" y="402"/>
                    <a:pt x="578" y="402"/>
                    <a:pt x="578" y="402"/>
                  </a:cubicBezTo>
                  <a:cubicBezTo>
                    <a:pt x="1080" y="39"/>
                    <a:pt x="1080" y="39"/>
                    <a:pt x="1080" y="39"/>
                  </a:cubicBezTo>
                  <a:cubicBezTo>
                    <a:pt x="1076" y="37"/>
                    <a:pt x="1071" y="36"/>
                    <a:pt x="1066" y="36"/>
                  </a:cubicBezTo>
                  <a:lnTo>
                    <a:pt x="72" y="36"/>
                  </a:lnTo>
                  <a:close/>
                </a:path>
              </a:pathLst>
            </a:custGeom>
            <a:grpFill/>
            <a:ln>
              <a:solidFill>
                <a:schemeClr val="tx1"/>
              </a:solidFill>
            </a:ln>
            <a:extLst/>
          </p:spPr>
          <p:txBody>
            <a:bodyPr vert="horz" wrap="square" lIns="91440" tIns="45720" rIns="91440" bIns="45720" numCol="1" anchor="t" anchorCtr="0" compatLnSpc="1">
              <a:prstTxWarp prst="textNoShape">
                <a:avLst/>
              </a:prstTxWarp>
              <a:noAutofit/>
            </a:bodyPr>
            <a:lstStyle/>
            <a:p>
              <a:pPr defTabSz="914377">
                <a:defRPr/>
              </a:pPr>
              <a:endParaRPr lang="en-US" dirty="0">
                <a:solidFill>
                  <a:srgbClr val="676767"/>
                </a:solidFill>
                <a:latin typeface="Arial"/>
              </a:endParaRPr>
            </a:p>
          </p:txBody>
        </p:sp>
        <p:sp>
          <p:nvSpPr>
            <p:cNvPr id="343" name="Freeform 124"/>
            <p:cNvSpPr>
              <a:spLocks/>
            </p:cNvSpPr>
            <p:nvPr/>
          </p:nvSpPr>
          <p:spPr bwMode="auto">
            <a:xfrm>
              <a:off x="6848148" y="4048270"/>
              <a:ext cx="184319" cy="19462"/>
            </a:xfrm>
            <a:custGeom>
              <a:avLst/>
              <a:gdLst>
                <a:gd name="T0" fmla="*/ 323 w 341"/>
                <a:gd name="T1" fmla="*/ 36 h 36"/>
                <a:gd name="T2" fmla="*/ 18 w 341"/>
                <a:gd name="T3" fmla="*/ 36 h 36"/>
                <a:gd name="T4" fmla="*/ 0 w 341"/>
                <a:gd name="T5" fmla="*/ 18 h 36"/>
                <a:gd name="T6" fmla="*/ 18 w 341"/>
                <a:gd name="T7" fmla="*/ 0 h 36"/>
                <a:gd name="T8" fmla="*/ 323 w 341"/>
                <a:gd name="T9" fmla="*/ 0 h 36"/>
                <a:gd name="T10" fmla="*/ 341 w 341"/>
                <a:gd name="T11" fmla="*/ 18 h 36"/>
                <a:gd name="T12" fmla="*/ 323 w 34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1" h="36">
                  <a:moveTo>
                    <a:pt x="323" y="36"/>
                  </a:moveTo>
                  <a:cubicBezTo>
                    <a:pt x="18" y="36"/>
                    <a:pt x="18" y="36"/>
                    <a:pt x="18" y="36"/>
                  </a:cubicBezTo>
                  <a:cubicBezTo>
                    <a:pt x="8" y="36"/>
                    <a:pt x="0" y="28"/>
                    <a:pt x="0" y="18"/>
                  </a:cubicBezTo>
                  <a:cubicBezTo>
                    <a:pt x="0" y="9"/>
                    <a:pt x="8" y="0"/>
                    <a:pt x="18" y="0"/>
                  </a:cubicBezTo>
                  <a:cubicBezTo>
                    <a:pt x="323" y="0"/>
                    <a:pt x="323" y="0"/>
                    <a:pt x="323" y="0"/>
                  </a:cubicBezTo>
                  <a:cubicBezTo>
                    <a:pt x="333" y="0"/>
                    <a:pt x="341" y="9"/>
                    <a:pt x="341" y="18"/>
                  </a:cubicBezTo>
                  <a:cubicBezTo>
                    <a:pt x="341" y="28"/>
                    <a:pt x="333" y="36"/>
                    <a:pt x="323" y="36"/>
                  </a:cubicBezTo>
                  <a:close/>
                </a:path>
              </a:pathLst>
            </a:custGeom>
            <a:grpFill/>
            <a:ln>
              <a:solidFill>
                <a:schemeClr val="tx1"/>
              </a:solidFill>
            </a:ln>
            <a:extLst/>
          </p:spPr>
          <p:txBody>
            <a:bodyPr vert="horz" wrap="square" lIns="91440" tIns="45720" rIns="91440" bIns="45720" numCol="1" anchor="t" anchorCtr="0" compatLnSpc="1">
              <a:prstTxWarp prst="textNoShape">
                <a:avLst/>
              </a:prstTxWarp>
              <a:noAutofit/>
            </a:bodyPr>
            <a:lstStyle/>
            <a:p>
              <a:pPr defTabSz="914377">
                <a:defRPr/>
              </a:pPr>
              <a:endParaRPr lang="en-US">
                <a:solidFill>
                  <a:srgbClr val="676767"/>
                </a:solidFill>
                <a:latin typeface="Arial"/>
              </a:endParaRPr>
            </a:p>
          </p:txBody>
        </p:sp>
        <p:sp>
          <p:nvSpPr>
            <p:cNvPr id="344" name="Freeform 125"/>
            <p:cNvSpPr>
              <a:spLocks/>
            </p:cNvSpPr>
            <p:nvPr/>
          </p:nvSpPr>
          <p:spPr bwMode="auto">
            <a:xfrm>
              <a:off x="6910885" y="4176265"/>
              <a:ext cx="183633" cy="19462"/>
            </a:xfrm>
            <a:custGeom>
              <a:avLst/>
              <a:gdLst>
                <a:gd name="T0" fmla="*/ 322 w 340"/>
                <a:gd name="T1" fmla="*/ 36 h 36"/>
                <a:gd name="T2" fmla="*/ 18 w 340"/>
                <a:gd name="T3" fmla="*/ 36 h 36"/>
                <a:gd name="T4" fmla="*/ 0 w 340"/>
                <a:gd name="T5" fmla="*/ 18 h 36"/>
                <a:gd name="T6" fmla="*/ 18 w 340"/>
                <a:gd name="T7" fmla="*/ 0 h 36"/>
                <a:gd name="T8" fmla="*/ 322 w 340"/>
                <a:gd name="T9" fmla="*/ 0 h 36"/>
                <a:gd name="T10" fmla="*/ 340 w 340"/>
                <a:gd name="T11" fmla="*/ 18 h 36"/>
                <a:gd name="T12" fmla="*/ 322 w 34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0" h="36">
                  <a:moveTo>
                    <a:pt x="322" y="36"/>
                  </a:moveTo>
                  <a:cubicBezTo>
                    <a:pt x="18" y="36"/>
                    <a:pt x="18" y="36"/>
                    <a:pt x="18" y="36"/>
                  </a:cubicBezTo>
                  <a:cubicBezTo>
                    <a:pt x="8" y="36"/>
                    <a:pt x="0" y="28"/>
                    <a:pt x="0" y="18"/>
                  </a:cubicBezTo>
                  <a:cubicBezTo>
                    <a:pt x="0" y="8"/>
                    <a:pt x="8" y="0"/>
                    <a:pt x="18" y="0"/>
                  </a:cubicBezTo>
                  <a:cubicBezTo>
                    <a:pt x="322" y="0"/>
                    <a:pt x="322" y="0"/>
                    <a:pt x="322" y="0"/>
                  </a:cubicBezTo>
                  <a:cubicBezTo>
                    <a:pt x="332" y="0"/>
                    <a:pt x="340" y="8"/>
                    <a:pt x="340" y="18"/>
                  </a:cubicBezTo>
                  <a:cubicBezTo>
                    <a:pt x="340" y="28"/>
                    <a:pt x="332" y="36"/>
                    <a:pt x="322" y="36"/>
                  </a:cubicBezTo>
                  <a:close/>
                </a:path>
              </a:pathLst>
            </a:custGeom>
            <a:grpFill/>
            <a:ln>
              <a:solidFill>
                <a:schemeClr val="tx1"/>
              </a:solidFill>
            </a:ln>
            <a:extLst/>
          </p:spPr>
          <p:txBody>
            <a:bodyPr vert="horz" wrap="square" lIns="91440" tIns="45720" rIns="91440" bIns="45720" numCol="1" anchor="t" anchorCtr="0" compatLnSpc="1">
              <a:prstTxWarp prst="textNoShape">
                <a:avLst/>
              </a:prstTxWarp>
              <a:noAutofit/>
            </a:bodyPr>
            <a:lstStyle/>
            <a:p>
              <a:pPr defTabSz="914377">
                <a:defRPr/>
              </a:pPr>
              <a:endParaRPr lang="en-US">
                <a:solidFill>
                  <a:srgbClr val="676767"/>
                </a:solidFill>
                <a:latin typeface="Arial"/>
              </a:endParaRPr>
            </a:p>
          </p:txBody>
        </p:sp>
      </p:grpSp>
      <p:sp>
        <p:nvSpPr>
          <p:cNvPr id="345" name="Freeform 19"/>
          <p:cNvSpPr>
            <a:spLocks noChangeAspect="1" noEditPoints="1"/>
          </p:cNvSpPr>
          <p:nvPr/>
        </p:nvSpPr>
        <p:spPr bwMode="auto">
          <a:xfrm>
            <a:off x="4839323" y="4542295"/>
            <a:ext cx="246775" cy="317111"/>
          </a:xfrm>
          <a:custGeom>
            <a:avLst/>
            <a:gdLst>
              <a:gd name="T0" fmla="*/ 1252 w 1449"/>
              <a:gd name="T1" fmla="*/ 501 h 1860"/>
              <a:gd name="T2" fmla="*/ 1229 w 1449"/>
              <a:gd name="T3" fmla="*/ 372 h 1860"/>
              <a:gd name="T4" fmla="*/ 1176 w 1449"/>
              <a:gd name="T5" fmla="*/ 254 h 1860"/>
              <a:gd name="T6" fmla="*/ 1098 w 1449"/>
              <a:gd name="T7" fmla="*/ 155 h 1860"/>
              <a:gd name="T8" fmla="*/ 999 w 1449"/>
              <a:gd name="T9" fmla="*/ 77 h 1860"/>
              <a:gd name="T10" fmla="*/ 881 w 1449"/>
              <a:gd name="T11" fmla="*/ 24 h 1860"/>
              <a:gd name="T12" fmla="*/ 752 w 1449"/>
              <a:gd name="T13" fmla="*/ 1 h 1860"/>
              <a:gd name="T14" fmla="*/ 645 w 1449"/>
              <a:gd name="T15" fmla="*/ 6 h 1860"/>
              <a:gd name="T16" fmla="*/ 519 w 1449"/>
              <a:gd name="T17" fmla="*/ 42 h 1860"/>
              <a:gd name="T18" fmla="*/ 409 w 1449"/>
              <a:gd name="T19" fmla="*/ 105 h 1860"/>
              <a:gd name="T20" fmla="*/ 317 w 1449"/>
              <a:gd name="T21" fmla="*/ 193 h 1860"/>
              <a:gd name="T22" fmla="*/ 249 w 1449"/>
              <a:gd name="T23" fmla="*/ 299 h 1860"/>
              <a:gd name="T24" fmla="*/ 207 w 1449"/>
              <a:gd name="T25" fmla="*/ 422 h 1860"/>
              <a:gd name="T26" fmla="*/ 197 w 1449"/>
              <a:gd name="T27" fmla="*/ 781 h 1860"/>
              <a:gd name="T28" fmla="*/ 21 w 1449"/>
              <a:gd name="T29" fmla="*/ 789 h 1860"/>
              <a:gd name="T30" fmla="*/ 0 w 1449"/>
              <a:gd name="T31" fmla="*/ 827 h 1860"/>
              <a:gd name="T32" fmla="*/ 10 w 1449"/>
              <a:gd name="T33" fmla="*/ 1698 h 1860"/>
              <a:gd name="T34" fmla="*/ 69 w 1449"/>
              <a:gd name="T35" fmla="*/ 1792 h 1860"/>
              <a:gd name="T36" fmla="*/ 163 w 1449"/>
              <a:gd name="T37" fmla="*/ 1850 h 1860"/>
              <a:gd name="T38" fmla="*/ 1218 w 1449"/>
              <a:gd name="T39" fmla="*/ 1860 h 1860"/>
              <a:gd name="T40" fmla="*/ 1328 w 1449"/>
              <a:gd name="T41" fmla="*/ 1832 h 1860"/>
              <a:gd name="T42" fmla="*/ 1410 w 1449"/>
              <a:gd name="T43" fmla="*/ 1758 h 1860"/>
              <a:gd name="T44" fmla="*/ 1448 w 1449"/>
              <a:gd name="T45" fmla="*/ 1652 h 1860"/>
              <a:gd name="T46" fmla="*/ 1445 w 1449"/>
              <a:gd name="T47" fmla="*/ 809 h 1860"/>
              <a:gd name="T48" fmla="*/ 1413 w 1449"/>
              <a:gd name="T49" fmla="*/ 782 h 1860"/>
              <a:gd name="T50" fmla="*/ 793 w 1449"/>
              <a:gd name="T51" fmla="*/ 1536 h 1860"/>
              <a:gd name="T52" fmla="*/ 780 w 1449"/>
              <a:gd name="T53" fmla="*/ 1554 h 1860"/>
              <a:gd name="T54" fmla="*/ 724 w 1449"/>
              <a:gd name="T55" fmla="*/ 1565 h 1860"/>
              <a:gd name="T56" fmla="*/ 669 w 1449"/>
              <a:gd name="T57" fmla="*/ 1554 h 1860"/>
              <a:gd name="T58" fmla="*/ 656 w 1449"/>
              <a:gd name="T59" fmla="*/ 1536 h 1860"/>
              <a:gd name="T60" fmla="*/ 628 w 1449"/>
              <a:gd name="T61" fmla="*/ 1322 h 1860"/>
              <a:gd name="T62" fmla="*/ 609 w 1449"/>
              <a:gd name="T63" fmla="*/ 1258 h 1860"/>
              <a:gd name="T64" fmla="*/ 618 w 1449"/>
              <a:gd name="T65" fmla="*/ 1212 h 1860"/>
              <a:gd name="T66" fmla="*/ 651 w 1449"/>
              <a:gd name="T67" fmla="*/ 1168 h 1860"/>
              <a:gd name="T68" fmla="*/ 702 w 1449"/>
              <a:gd name="T69" fmla="*/ 1144 h 1860"/>
              <a:gd name="T70" fmla="*/ 748 w 1449"/>
              <a:gd name="T71" fmla="*/ 1144 h 1860"/>
              <a:gd name="T72" fmla="*/ 799 w 1449"/>
              <a:gd name="T73" fmla="*/ 1168 h 1860"/>
              <a:gd name="T74" fmla="*/ 831 w 1449"/>
              <a:gd name="T75" fmla="*/ 1212 h 1860"/>
              <a:gd name="T76" fmla="*/ 841 w 1449"/>
              <a:gd name="T77" fmla="*/ 1258 h 1860"/>
              <a:gd name="T78" fmla="*/ 821 w 1449"/>
              <a:gd name="T79" fmla="*/ 1322 h 1860"/>
              <a:gd name="T80" fmla="*/ 1008 w 1449"/>
              <a:gd name="T81" fmla="*/ 781 h 1860"/>
              <a:gd name="T82" fmla="*/ 444 w 1449"/>
              <a:gd name="T83" fmla="*/ 499 h 1860"/>
              <a:gd name="T84" fmla="*/ 459 w 1449"/>
              <a:gd name="T85" fmla="*/ 431 h 1860"/>
              <a:gd name="T86" fmla="*/ 491 w 1449"/>
              <a:gd name="T87" fmla="*/ 371 h 1860"/>
              <a:gd name="T88" fmla="*/ 535 w 1449"/>
              <a:gd name="T89" fmla="*/ 318 h 1860"/>
              <a:gd name="T90" fmla="*/ 590 w 1449"/>
              <a:gd name="T91" fmla="*/ 280 h 1860"/>
              <a:gd name="T92" fmla="*/ 654 w 1449"/>
              <a:gd name="T93" fmla="*/ 254 h 1860"/>
              <a:gd name="T94" fmla="*/ 724 w 1449"/>
              <a:gd name="T95" fmla="*/ 245 h 1860"/>
              <a:gd name="T96" fmla="*/ 781 w 1449"/>
              <a:gd name="T97" fmla="*/ 251 h 1860"/>
              <a:gd name="T98" fmla="*/ 848 w 1449"/>
              <a:gd name="T99" fmla="*/ 274 h 1860"/>
              <a:gd name="T100" fmla="*/ 905 w 1449"/>
              <a:gd name="T101" fmla="*/ 310 h 1860"/>
              <a:gd name="T102" fmla="*/ 952 w 1449"/>
              <a:gd name="T103" fmla="*/ 359 h 1860"/>
              <a:gd name="T104" fmla="*/ 985 w 1449"/>
              <a:gd name="T105" fmla="*/ 418 h 1860"/>
              <a:gd name="T106" fmla="*/ 1005 w 1449"/>
              <a:gd name="T107" fmla="*/ 485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9" h="1860">
                <a:moveTo>
                  <a:pt x="1402" y="781"/>
                </a:moveTo>
                <a:lnTo>
                  <a:pt x="1253" y="781"/>
                </a:lnTo>
                <a:lnTo>
                  <a:pt x="1253" y="529"/>
                </a:lnTo>
                <a:lnTo>
                  <a:pt x="1253" y="529"/>
                </a:lnTo>
                <a:lnTo>
                  <a:pt x="1252" y="501"/>
                </a:lnTo>
                <a:lnTo>
                  <a:pt x="1249" y="475"/>
                </a:lnTo>
                <a:lnTo>
                  <a:pt x="1246" y="448"/>
                </a:lnTo>
                <a:lnTo>
                  <a:pt x="1242" y="422"/>
                </a:lnTo>
                <a:lnTo>
                  <a:pt x="1236" y="396"/>
                </a:lnTo>
                <a:lnTo>
                  <a:pt x="1229" y="372"/>
                </a:lnTo>
                <a:lnTo>
                  <a:pt x="1221" y="347"/>
                </a:lnTo>
                <a:lnTo>
                  <a:pt x="1211" y="323"/>
                </a:lnTo>
                <a:lnTo>
                  <a:pt x="1201" y="299"/>
                </a:lnTo>
                <a:lnTo>
                  <a:pt x="1188" y="277"/>
                </a:lnTo>
                <a:lnTo>
                  <a:pt x="1176" y="254"/>
                </a:lnTo>
                <a:lnTo>
                  <a:pt x="1163" y="233"/>
                </a:lnTo>
                <a:lnTo>
                  <a:pt x="1147" y="212"/>
                </a:lnTo>
                <a:lnTo>
                  <a:pt x="1132" y="193"/>
                </a:lnTo>
                <a:lnTo>
                  <a:pt x="1115" y="174"/>
                </a:lnTo>
                <a:lnTo>
                  <a:pt x="1098" y="155"/>
                </a:lnTo>
                <a:lnTo>
                  <a:pt x="1079" y="138"/>
                </a:lnTo>
                <a:lnTo>
                  <a:pt x="1061" y="121"/>
                </a:lnTo>
                <a:lnTo>
                  <a:pt x="1040" y="105"/>
                </a:lnTo>
                <a:lnTo>
                  <a:pt x="1020" y="91"/>
                </a:lnTo>
                <a:lnTo>
                  <a:pt x="999" y="77"/>
                </a:lnTo>
                <a:lnTo>
                  <a:pt x="976" y="64"/>
                </a:lnTo>
                <a:lnTo>
                  <a:pt x="954" y="52"/>
                </a:lnTo>
                <a:lnTo>
                  <a:pt x="930" y="42"/>
                </a:lnTo>
                <a:lnTo>
                  <a:pt x="906" y="33"/>
                </a:lnTo>
                <a:lnTo>
                  <a:pt x="881" y="24"/>
                </a:lnTo>
                <a:lnTo>
                  <a:pt x="857" y="17"/>
                </a:lnTo>
                <a:lnTo>
                  <a:pt x="831" y="11"/>
                </a:lnTo>
                <a:lnTo>
                  <a:pt x="805" y="6"/>
                </a:lnTo>
                <a:lnTo>
                  <a:pt x="778" y="3"/>
                </a:lnTo>
                <a:lnTo>
                  <a:pt x="752" y="1"/>
                </a:lnTo>
                <a:lnTo>
                  <a:pt x="724" y="0"/>
                </a:lnTo>
                <a:lnTo>
                  <a:pt x="724" y="0"/>
                </a:lnTo>
                <a:lnTo>
                  <a:pt x="698" y="1"/>
                </a:lnTo>
                <a:lnTo>
                  <a:pt x="671" y="3"/>
                </a:lnTo>
                <a:lnTo>
                  <a:pt x="645" y="6"/>
                </a:lnTo>
                <a:lnTo>
                  <a:pt x="618" y="11"/>
                </a:lnTo>
                <a:lnTo>
                  <a:pt x="593" y="17"/>
                </a:lnTo>
                <a:lnTo>
                  <a:pt x="568" y="24"/>
                </a:lnTo>
                <a:lnTo>
                  <a:pt x="544" y="33"/>
                </a:lnTo>
                <a:lnTo>
                  <a:pt x="519" y="42"/>
                </a:lnTo>
                <a:lnTo>
                  <a:pt x="496" y="52"/>
                </a:lnTo>
                <a:lnTo>
                  <a:pt x="473" y="64"/>
                </a:lnTo>
                <a:lnTo>
                  <a:pt x="451" y="77"/>
                </a:lnTo>
                <a:lnTo>
                  <a:pt x="430" y="91"/>
                </a:lnTo>
                <a:lnTo>
                  <a:pt x="409" y="105"/>
                </a:lnTo>
                <a:lnTo>
                  <a:pt x="389" y="121"/>
                </a:lnTo>
                <a:lnTo>
                  <a:pt x="370" y="138"/>
                </a:lnTo>
                <a:lnTo>
                  <a:pt x="352" y="155"/>
                </a:lnTo>
                <a:lnTo>
                  <a:pt x="335" y="174"/>
                </a:lnTo>
                <a:lnTo>
                  <a:pt x="317" y="193"/>
                </a:lnTo>
                <a:lnTo>
                  <a:pt x="302" y="212"/>
                </a:lnTo>
                <a:lnTo>
                  <a:pt x="287" y="233"/>
                </a:lnTo>
                <a:lnTo>
                  <a:pt x="274" y="254"/>
                </a:lnTo>
                <a:lnTo>
                  <a:pt x="260" y="277"/>
                </a:lnTo>
                <a:lnTo>
                  <a:pt x="249" y="299"/>
                </a:lnTo>
                <a:lnTo>
                  <a:pt x="239" y="323"/>
                </a:lnTo>
                <a:lnTo>
                  <a:pt x="229" y="347"/>
                </a:lnTo>
                <a:lnTo>
                  <a:pt x="221" y="372"/>
                </a:lnTo>
                <a:lnTo>
                  <a:pt x="213" y="396"/>
                </a:lnTo>
                <a:lnTo>
                  <a:pt x="207" y="422"/>
                </a:lnTo>
                <a:lnTo>
                  <a:pt x="203" y="448"/>
                </a:lnTo>
                <a:lnTo>
                  <a:pt x="200" y="475"/>
                </a:lnTo>
                <a:lnTo>
                  <a:pt x="198" y="501"/>
                </a:lnTo>
                <a:lnTo>
                  <a:pt x="197" y="529"/>
                </a:lnTo>
                <a:lnTo>
                  <a:pt x="197" y="781"/>
                </a:lnTo>
                <a:lnTo>
                  <a:pt x="47" y="781"/>
                </a:lnTo>
                <a:lnTo>
                  <a:pt x="47" y="781"/>
                </a:lnTo>
                <a:lnTo>
                  <a:pt x="38" y="782"/>
                </a:lnTo>
                <a:lnTo>
                  <a:pt x="29" y="785"/>
                </a:lnTo>
                <a:lnTo>
                  <a:pt x="21" y="789"/>
                </a:lnTo>
                <a:lnTo>
                  <a:pt x="14" y="794"/>
                </a:lnTo>
                <a:lnTo>
                  <a:pt x="8" y="801"/>
                </a:lnTo>
                <a:lnTo>
                  <a:pt x="4" y="809"/>
                </a:lnTo>
                <a:lnTo>
                  <a:pt x="1" y="817"/>
                </a:lnTo>
                <a:lnTo>
                  <a:pt x="0" y="827"/>
                </a:lnTo>
                <a:lnTo>
                  <a:pt x="0" y="1628"/>
                </a:lnTo>
                <a:lnTo>
                  <a:pt x="0" y="1628"/>
                </a:lnTo>
                <a:lnTo>
                  <a:pt x="1" y="1652"/>
                </a:lnTo>
                <a:lnTo>
                  <a:pt x="5" y="1675"/>
                </a:lnTo>
                <a:lnTo>
                  <a:pt x="10" y="1698"/>
                </a:lnTo>
                <a:lnTo>
                  <a:pt x="19" y="1718"/>
                </a:lnTo>
                <a:lnTo>
                  <a:pt x="29" y="1738"/>
                </a:lnTo>
                <a:lnTo>
                  <a:pt x="40" y="1758"/>
                </a:lnTo>
                <a:lnTo>
                  <a:pt x="53" y="1775"/>
                </a:lnTo>
                <a:lnTo>
                  <a:pt x="69" y="1792"/>
                </a:lnTo>
                <a:lnTo>
                  <a:pt x="85" y="1807"/>
                </a:lnTo>
                <a:lnTo>
                  <a:pt x="102" y="1820"/>
                </a:lnTo>
                <a:lnTo>
                  <a:pt x="122" y="1832"/>
                </a:lnTo>
                <a:lnTo>
                  <a:pt x="142" y="1841"/>
                </a:lnTo>
                <a:lnTo>
                  <a:pt x="163" y="1850"/>
                </a:lnTo>
                <a:lnTo>
                  <a:pt x="186" y="1856"/>
                </a:lnTo>
                <a:lnTo>
                  <a:pt x="208" y="1859"/>
                </a:lnTo>
                <a:lnTo>
                  <a:pt x="232" y="1860"/>
                </a:lnTo>
                <a:lnTo>
                  <a:pt x="1218" y="1860"/>
                </a:lnTo>
                <a:lnTo>
                  <a:pt x="1218" y="1860"/>
                </a:lnTo>
                <a:lnTo>
                  <a:pt x="1241" y="1859"/>
                </a:lnTo>
                <a:lnTo>
                  <a:pt x="1264" y="1856"/>
                </a:lnTo>
                <a:lnTo>
                  <a:pt x="1286" y="1850"/>
                </a:lnTo>
                <a:lnTo>
                  <a:pt x="1308" y="1841"/>
                </a:lnTo>
                <a:lnTo>
                  <a:pt x="1328" y="1832"/>
                </a:lnTo>
                <a:lnTo>
                  <a:pt x="1346" y="1820"/>
                </a:lnTo>
                <a:lnTo>
                  <a:pt x="1365" y="1807"/>
                </a:lnTo>
                <a:lnTo>
                  <a:pt x="1381" y="1792"/>
                </a:lnTo>
                <a:lnTo>
                  <a:pt x="1396" y="1775"/>
                </a:lnTo>
                <a:lnTo>
                  <a:pt x="1410" y="1758"/>
                </a:lnTo>
                <a:lnTo>
                  <a:pt x="1421" y="1738"/>
                </a:lnTo>
                <a:lnTo>
                  <a:pt x="1431" y="1718"/>
                </a:lnTo>
                <a:lnTo>
                  <a:pt x="1439" y="1698"/>
                </a:lnTo>
                <a:lnTo>
                  <a:pt x="1444" y="1675"/>
                </a:lnTo>
                <a:lnTo>
                  <a:pt x="1448" y="1652"/>
                </a:lnTo>
                <a:lnTo>
                  <a:pt x="1449" y="1628"/>
                </a:lnTo>
                <a:lnTo>
                  <a:pt x="1449" y="827"/>
                </a:lnTo>
                <a:lnTo>
                  <a:pt x="1449" y="827"/>
                </a:lnTo>
                <a:lnTo>
                  <a:pt x="1448" y="817"/>
                </a:lnTo>
                <a:lnTo>
                  <a:pt x="1445" y="809"/>
                </a:lnTo>
                <a:lnTo>
                  <a:pt x="1441" y="801"/>
                </a:lnTo>
                <a:lnTo>
                  <a:pt x="1435" y="794"/>
                </a:lnTo>
                <a:lnTo>
                  <a:pt x="1429" y="789"/>
                </a:lnTo>
                <a:lnTo>
                  <a:pt x="1421" y="785"/>
                </a:lnTo>
                <a:lnTo>
                  <a:pt x="1413" y="782"/>
                </a:lnTo>
                <a:lnTo>
                  <a:pt x="1402" y="781"/>
                </a:lnTo>
                <a:lnTo>
                  <a:pt x="1402" y="781"/>
                </a:lnTo>
                <a:close/>
                <a:moveTo>
                  <a:pt x="793" y="1351"/>
                </a:moveTo>
                <a:lnTo>
                  <a:pt x="793" y="1536"/>
                </a:lnTo>
                <a:lnTo>
                  <a:pt x="793" y="1536"/>
                </a:lnTo>
                <a:lnTo>
                  <a:pt x="793" y="1539"/>
                </a:lnTo>
                <a:lnTo>
                  <a:pt x="792" y="1543"/>
                </a:lnTo>
                <a:lnTo>
                  <a:pt x="790" y="1546"/>
                </a:lnTo>
                <a:lnTo>
                  <a:pt x="788" y="1549"/>
                </a:lnTo>
                <a:lnTo>
                  <a:pt x="780" y="1554"/>
                </a:lnTo>
                <a:lnTo>
                  <a:pt x="771" y="1558"/>
                </a:lnTo>
                <a:lnTo>
                  <a:pt x="761" y="1561"/>
                </a:lnTo>
                <a:lnTo>
                  <a:pt x="750" y="1563"/>
                </a:lnTo>
                <a:lnTo>
                  <a:pt x="738" y="1564"/>
                </a:lnTo>
                <a:lnTo>
                  <a:pt x="724" y="1565"/>
                </a:lnTo>
                <a:lnTo>
                  <a:pt x="712" y="1564"/>
                </a:lnTo>
                <a:lnTo>
                  <a:pt x="700" y="1563"/>
                </a:lnTo>
                <a:lnTo>
                  <a:pt x="689" y="1561"/>
                </a:lnTo>
                <a:lnTo>
                  <a:pt x="677" y="1558"/>
                </a:lnTo>
                <a:lnTo>
                  <a:pt x="669" y="1554"/>
                </a:lnTo>
                <a:lnTo>
                  <a:pt x="662" y="1549"/>
                </a:lnTo>
                <a:lnTo>
                  <a:pt x="660" y="1546"/>
                </a:lnTo>
                <a:lnTo>
                  <a:pt x="658" y="1543"/>
                </a:lnTo>
                <a:lnTo>
                  <a:pt x="657" y="1539"/>
                </a:lnTo>
                <a:lnTo>
                  <a:pt x="656" y="1536"/>
                </a:lnTo>
                <a:lnTo>
                  <a:pt x="656" y="1351"/>
                </a:lnTo>
                <a:lnTo>
                  <a:pt x="656" y="1351"/>
                </a:lnTo>
                <a:lnTo>
                  <a:pt x="646" y="1343"/>
                </a:lnTo>
                <a:lnTo>
                  <a:pt x="637" y="1332"/>
                </a:lnTo>
                <a:lnTo>
                  <a:pt x="628" y="1322"/>
                </a:lnTo>
                <a:lnTo>
                  <a:pt x="622" y="1311"/>
                </a:lnTo>
                <a:lnTo>
                  <a:pt x="616" y="1299"/>
                </a:lnTo>
                <a:lnTo>
                  <a:pt x="612" y="1285"/>
                </a:lnTo>
                <a:lnTo>
                  <a:pt x="610" y="1271"/>
                </a:lnTo>
                <a:lnTo>
                  <a:pt x="609" y="1258"/>
                </a:lnTo>
                <a:lnTo>
                  <a:pt x="609" y="1258"/>
                </a:lnTo>
                <a:lnTo>
                  <a:pt x="610" y="1246"/>
                </a:lnTo>
                <a:lnTo>
                  <a:pt x="611" y="1234"/>
                </a:lnTo>
                <a:lnTo>
                  <a:pt x="614" y="1223"/>
                </a:lnTo>
                <a:lnTo>
                  <a:pt x="618" y="1212"/>
                </a:lnTo>
                <a:lnTo>
                  <a:pt x="623" y="1202"/>
                </a:lnTo>
                <a:lnTo>
                  <a:pt x="628" y="1193"/>
                </a:lnTo>
                <a:lnTo>
                  <a:pt x="636" y="1183"/>
                </a:lnTo>
                <a:lnTo>
                  <a:pt x="643" y="1175"/>
                </a:lnTo>
                <a:lnTo>
                  <a:pt x="651" y="1168"/>
                </a:lnTo>
                <a:lnTo>
                  <a:pt x="660" y="1161"/>
                </a:lnTo>
                <a:lnTo>
                  <a:pt x="669" y="1156"/>
                </a:lnTo>
                <a:lnTo>
                  <a:pt x="679" y="1151"/>
                </a:lnTo>
                <a:lnTo>
                  <a:pt x="691" y="1147"/>
                </a:lnTo>
                <a:lnTo>
                  <a:pt x="702" y="1144"/>
                </a:lnTo>
                <a:lnTo>
                  <a:pt x="713" y="1143"/>
                </a:lnTo>
                <a:lnTo>
                  <a:pt x="725" y="1142"/>
                </a:lnTo>
                <a:lnTo>
                  <a:pt x="725" y="1142"/>
                </a:lnTo>
                <a:lnTo>
                  <a:pt x="737" y="1143"/>
                </a:lnTo>
                <a:lnTo>
                  <a:pt x="748" y="1144"/>
                </a:lnTo>
                <a:lnTo>
                  <a:pt x="759" y="1147"/>
                </a:lnTo>
                <a:lnTo>
                  <a:pt x="770" y="1151"/>
                </a:lnTo>
                <a:lnTo>
                  <a:pt x="780" y="1156"/>
                </a:lnTo>
                <a:lnTo>
                  <a:pt x="790" y="1161"/>
                </a:lnTo>
                <a:lnTo>
                  <a:pt x="799" y="1168"/>
                </a:lnTo>
                <a:lnTo>
                  <a:pt x="807" y="1175"/>
                </a:lnTo>
                <a:lnTo>
                  <a:pt x="814" y="1183"/>
                </a:lnTo>
                <a:lnTo>
                  <a:pt x="821" y="1193"/>
                </a:lnTo>
                <a:lnTo>
                  <a:pt x="826" y="1202"/>
                </a:lnTo>
                <a:lnTo>
                  <a:pt x="831" y="1212"/>
                </a:lnTo>
                <a:lnTo>
                  <a:pt x="835" y="1223"/>
                </a:lnTo>
                <a:lnTo>
                  <a:pt x="839" y="1234"/>
                </a:lnTo>
                <a:lnTo>
                  <a:pt x="841" y="1246"/>
                </a:lnTo>
                <a:lnTo>
                  <a:pt x="841" y="1258"/>
                </a:lnTo>
                <a:lnTo>
                  <a:pt x="841" y="1258"/>
                </a:lnTo>
                <a:lnTo>
                  <a:pt x="840" y="1271"/>
                </a:lnTo>
                <a:lnTo>
                  <a:pt x="837" y="1285"/>
                </a:lnTo>
                <a:lnTo>
                  <a:pt x="833" y="1299"/>
                </a:lnTo>
                <a:lnTo>
                  <a:pt x="827" y="1311"/>
                </a:lnTo>
                <a:lnTo>
                  <a:pt x="821" y="1322"/>
                </a:lnTo>
                <a:lnTo>
                  <a:pt x="813" y="1332"/>
                </a:lnTo>
                <a:lnTo>
                  <a:pt x="803" y="1343"/>
                </a:lnTo>
                <a:lnTo>
                  <a:pt x="793" y="1351"/>
                </a:lnTo>
                <a:lnTo>
                  <a:pt x="793" y="1351"/>
                </a:lnTo>
                <a:close/>
                <a:moveTo>
                  <a:pt x="1008" y="781"/>
                </a:moveTo>
                <a:lnTo>
                  <a:pt x="442" y="781"/>
                </a:lnTo>
                <a:lnTo>
                  <a:pt x="442" y="529"/>
                </a:lnTo>
                <a:lnTo>
                  <a:pt x="442" y="529"/>
                </a:lnTo>
                <a:lnTo>
                  <a:pt x="443" y="513"/>
                </a:lnTo>
                <a:lnTo>
                  <a:pt x="444" y="499"/>
                </a:lnTo>
                <a:lnTo>
                  <a:pt x="445" y="485"/>
                </a:lnTo>
                <a:lnTo>
                  <a:pt x="448" y="471"/>
                </a:lnTo>
                <a:lnTo>
                  <a:pt x="451" y="457"/>
                </a:lnTo>
                <a:lnTo>
                  <a:pt x="455" y="444"/>
                </a:lnTo>
                <a:lnTo>
                  <a:pt x="459" y="431"/>
                </a:lnTo>
                <a:lnTo>
                  <a:pt x="464" y="418"/>
                </a:lnTo>
                <a:lnTo>
                  <a:pt x="470" y="406"/>
                </a:lnTo>
                <a:lnTo>
                  <a:pt x="476" y="394"/>
                </a:lnTo>
                <a:lnTo>
                  <a:pt x="483" y="382"/>
                </a:lnTo>
                <a:lnTo>
                  <a:pt x="491" y="371"/>
                </a:lnTo>
                <a:lnTo>
                  <a:pt x="498" y="359"/>
                </a:lnTo>
                <a:lnTo>
                  <a:pt x="507" y="348"/>
                </a:lnTo>
                <a:lnTo>
                  <a:pt x="515" y="338"/>
                </a:lnTo>
                <a:lnTo>
                  <a:pt x="525" y="329"/>
                </a:lnTo>
                <a:lnTo>
                  <a:pt x="535" y="318"/>
                </a:lnTo>
                <a:lnTo>
                  <a:pt x="545" y="310"/>
                </a:lnTo>
                <a:lnTo>
                  <a:pt x="556" y="301"/>
                </a:lnTo>
                <a:lnTo>
                  <a:pt x="567" y="294"/>
                </a:lnTo>
                <a:lnTo>
                  <a:pt x="578" y="287"/>
                </a:lnTo>
                <a:lnTo>
                  <a:pt x="590" y="280"/>
                </a:lnTo>
                <a:lnTo>
                  <a:pt x="602" y="274"/>
                </a:lnTo>
                <a:lnTo>
                  <a:pt x="615" y="267"/>
                </a:lnTo>
                <a:lnTo>
                  <a:pt x="627" y="262"/>
                </a:lnTo>
                <a:lnTo>
                  <a:pt x="641" y="258"/>
                </a:lnTo>
                <a:lnTo>
                  <a:pt x="654" y="254"/>
                </a:lnTo>
                <a:lnTo>
                  <a:pt x="668" y="251"/>
                </a:lnTo>
                <a:lnTo>
                  <a:pt x="681" y="249"/>
                </a:lnTo>
                <a:lnTo>
                  <a:pt x="696" y="247"/>
                </a:lnTo>
                <a:lnTo>
                  <a:pt x="710" y="246"/>
                </a:lnTo>
                <a:lnTo>
                  <a:pt x="724" y="245"/>
                </a:lnTo>
                <a:lnTo>
                  <a:pt x="724" y="245"/>
                </a:lnTo>
                <a:lnTo>
                  <a:pt x="740" y="246"/>
                </a:lnTo>
                <a:lnTo>
                  <a:pt x="754" y="247"/>
                </a:lnTo>
                <a:lnTo>
                  <a:pt x="768" y="249"/>
                </a:lnTo>
                <a:lnTo>
                  <a:pt x="781" y="251"/>
                </a:lnTo>
                <a:lnTo>
                  <a:pt x="796" y="254"/>
                </a:lnTo>
                <a:lnTo>
                  <a:pt x="809" y="258"/>
                </a:lnTo>
                <a:lnTo>
                  <a:pt x="822" y="262"/>
                </a:lnTo>
                <a:lnTo>
                  <a:pt x="834" y="267"/>
                </a:lnTo>
                <a:lnTo>
                  <a:pt x="848" y="274"/>
                </a:lnTo>
                <a:lnTo>
                  <a:pt x="859" y="280"/>
                </a:lnTo>
                <a:lnTo>
                  <a:pt x="871" y="287"/>
                </a:lnTo>
                <a:lnTo>
                  <a:pt x="882" y="294"/>
                </a:lnTo>
                <a:lnTo>
                  <a:pt x="894" y="301"/>
                </a:lnTo>
                <a:lnTo>
                  <a:pt x="905" y="310"/>
                </a:lnTo>
                <a:lnTo>
                  <a:pt x="915" y="318"/>
                </a:lnTo>
                <a:lnTo>
                  <a:pt x="924" y="329"/>
                </a:lnTo>
                <a:lnTo>
                  <a:pt x="934" y="338"/>
                </a:lnTo>
                <a:lnTo>
                  <a:pt x="943" y="348"/>
                </a:lnTo>
                <a:lnTo>
                  <a:pt x="952" y="359"/>
                </a:lnTo>
                <a:lnTo>
                  <a:pt x="959" y="371"/>
                </a:lnTo>
                <a:lnTo>
                  <a:pt x="967" y="382"/>
                </a:lnTo>
                <a:lnTo>
                  <a:pt x="973" y="394"/>
                </a:lnTo>
                <a:lnTo>
                  <a:pt x="979" y="406"/>
                </a:lnTo>
                <a:lnTo>
                  <a:pt x="985" y="418"/>
                </a:lnTo>
                <a:lnTo>
                  <a:pt x="990" y="431"/>
                </a:lnTo>
                <a:lnTo>
                  <a:pt x="995" y="444"/>
                </a:lnTo>
                <a:lnTo>
                  <a:pt x="999" y="457"/>
                </a:lnTo>
                <a:lnTo>
                  <a:pt x="1002" y="471"/>
                </a:lnTo>
                <a:lnTo>
                  <a:pt x="1005" y="485"/>
                </a:lnTo>
                <a:lnTo>
                  <a:pt x="1006" y="499"/>
                </a:lnTo>
                <a:lnTo>
                  <a:pt x="1007" y="513"/>
                </a:lnTo>
                <a:lnTo>
                  <a:pt x="1008" y="529"/>
                </a:lnTo>
                <a:lnTo>
                  <a:pt x="1008" y="781"/>
                </a:lnTo>
                <a:close/>
              </a:path>
            </a:pathLst>
          </a:custGeom>
          <a:solidFill>
            <a:schemeClr val="bg1"/>
          </a:solidFill>
          <a:ln w="12700">
            <a:solidFill>
              <a:schemeClr val="tx1"/>
            </a:solid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46" name="Freeform 345"/>
          <p:cNvSpPr>
            <a:spLocks noEditPoints="1"/>
          </p:cNvSpPr>
          <p:nvPr/>
        </p:nvSpPr>
        <p:spPr bwMode="auto">
          <a:xfrm>
            <a:off x="8427409" y="2067313"/>
            <a:ext cx="371452" cy="323655"/>
          </a:xfrm>
          <a:custGeom>
            <a:avLst/>
            <a:gdLst>
              <a:gd name="T0" fmla="*/ 2707 w 4958"/>
              <a:gd name="T1" fmla="*/ 2593 h 4320"/>
              <a:gd name="T2" fmla="*/ 2672 w 4958"/>
              <a:gd name="T3" fmla="*/ 2675 h 4320"/>
              <a:gd name="T4" fmla="*/ 2609 w 4958"/>
              <a:gd name="T5" fmla="*/ 2738 h 4320"/>
              <a:gd name="T6" fmla="*/ 2526 w 4958"/>
              <a:gd name="T7" fmla="*/ 2773 h 4320"/>
              <a:gd name="T8" fmla="*/ 2455 w 4958"/>
              <a:gd name="T9" fmla="*/ 2776 h 4320"/>
              <a:gd name="T10" fmla="*/ 2368 w 4958"/>
              <a:gd name="T11" fmla="*/ 2749 h 4320"/>
              <a:gd name="T12" fmla="*/ 2299 w 4958"/>
              <a:gd name="T13" fmla="*/ 2692 h 4320"/>
              <a:gd name="T14" fmla="*/ 2256 w 4958"/>
              <a:gd name="T15" fmla="*/ 2615 h 4320"/>
              <a:gd name="T16" fmla="*/ 2247 w 4958"/>
              <a:gd name="T17" fmla="*/ 1620 h 4320"/>
              <a:gd name="T18" fmla="*/ 2256 w 4958"/>
              <a:gd name="T19" fmla="*/ 1552 h 4320"/>
              <a:gd name="T20" fmla="*/ 2299 w 4958"/>
              <a:gd name="T21" fmla="*/ 1473 h 4320"/>
              <a:gd name="T22" fmla="*/ 2368 w 4958"/>
              <a:gd name="T23" fmla="*/ 1417 h 4320"/>
              <a:gd name="T24" fmla="*/ 2455 w 4958"/>
              <a:gd name="T25" fmla="*/ 1390 h 4320"/>
              <a:gd name="T26" fmla="*/ 2526 w 4958"/>
              <a:gd name="T27" fmla="*/ 1394 h 4320"/>
              <a:gd name="T28" fmla="*/ 2609 w 4958"/>
              <a:gd name="T29" fmla="*/ 1428 h 4320"/>
              <a:gd name="T30" fmla="*/ 2672 w 4958"/>
              <a:gd name="T31" fmla="*/ 1492 h 4320"/>
              <a:gd name="T32" fmla="*/ 2707 w 4958"/>
              <a:gd name="T33" fmla="*/ 1574 h 4320"/>
              <a:gd name="T34" fmla="*/ 2479 w 4958"/>
              <a:gd name="T35" fmla="*/ 3780 h 4320"/>
              <a:gd name="T36" fmla="*/ 2387 w 4958"/>
              <a:gd name="T37" fmla="*/ 3767 h 4320"/>
              <a:gd name="T38" fmla="*/ 2282 w 4958"/>
              <a:gd name="T39" fmla="*/ 3710 h 4320"/>
              <a:gd name="T40" fmla="*/ 2206 w 4958"/>
              <a:gd name="T41" fmla="*/ 3618 h 4320"/>
              <a:gd name="T42" fmla="*/ 2171 w 4958"/>
              <a:gd name="T43" fmla="*/ 3503 h 4320"/>
              <a:gd name="T44" fmla="*/ 2176 w 4958"/>
              <a:gd name="T45" fmla="*/ 3410 h 4320"/>
              <a:gd name="T46" fmla="*/ 2221 w 4958"/>
              <a:gd name="T47" fmla="*/ 3299 h 4320"/>
              <a:gd name="T48" fmla="*/ 2305 w 4958"/>
              <a:gd name="T49" fmla="*/ 3216 h 4320"/>
              <a:gd name="T50" fmla="*/ 2416 w 4958"/>
              <a:gd name="T51" fmla="*/ 3170 h 4320"/>
              <a:gd name="T52" fmla="*/ 2511 w 4958"/>
              <a:gd name="T53" fmla="*/ 3165 h 4320"/>
              <a:gd name="T54" fmla="*/ 2626 w 4958"/>
              <a:gd name="T55" fmla="*/ 3200 h 4320"/>
              <a:gd name="T56" fmla="*/ 2718 w 4958"/>
              <a:gd name="T57" fmla="*/ 3276 h 4320"/>
              <a:gd name="T58" fmla="*/ 2774 w 4958"/>
              <a:gd name="T59" fmla="*/ 3380 h 4320"/>
              <a:gd name="T60" fmla="*/ 2789 w 4958"/>
              <a:gd name="T61" fmla="*/ 3471 h 4320"/>
              <a:gd name="T62" fmla="*/ 2765 w 4958"/>
              <a:gd name="T63" fmla="*/ 3592 h 4320"/>
              <a:gd name="T64" fmla="*/ 2699 w 4958"/>
              <a:gd name="T65" fmla="*/ 3690 h 4320"/>
              <a:gd name="T66" fmla="*/ 2599 w 4958"/>
              <a:gd name="T67" fmla="*/ 3756 h 4320"/>
              <a:gd name="T68" fmla="*/ 2479 w 4958"/>
              <a:gd name="T69" fmla="*/ 3780 h 4320"/>
              <a:gd name="T70" fmla="*/ 4901 w 4958"/>
              <a:gd name="T71" fmla="*/ 3776 h 4320"/>
              <a:gd name="T72" fmla="*/ 2786 w 4958"/>
              <a:gd name="T73" fmla="*/ 180 h 4320"/>
              <a:gd name="T74" fmla="*/ 2730 w 4958"/>
              <a:gd name="T75" fmla="*/ 106 h 4320"/>
              <a:gd name="T76" fmla="*/ 2659 w 4958"/>
              <a:gd name="T77" fmla="*/ 51 h 4320"/>
              <a:gd name="T78" fmla="*/ 2574 w 4958"/>
              <a:gd name="T79" fmla="*/ 13 h 4320"/>
              <a:gd name="T80" fmla="*/ 2479 w 4958"/>
              <a:gd name="T81" fmla="*/ 0 h 4320"/>
              <a:gd name="T82" fmla="*/ 2398 w 4958"/>
              <a:gd name="T83" fmla="*/ 9 h 4320"/>
              <a:gd name="T84" fmla="*/ 2300 w 4958"/>
              <a:gd name="T85" fmla="*/ 47 h 4320"/>
              <a:gd name="T86" fmla="*/ 2221 w 4958"/>
              <a:gd name="T87" fmla="*/ 112 h 4320"/>
              <a:gd name="T88" fmla="*/ 2161 w 4958"/>
              <a:gd name="T89" fmla="*/ 196 h 4320"/>
              <a:gd name="T90" fmla="*/ 58 w 4958"/>
              <a:gd name="T91" fmla="*/ 3775 h 4320"/>
              <a:gd name="T92" fmla="*/ 11 w 4958"/>
              <a:gd name="T93" fmla="*/ 3879 h 4320"/>
              <a:gd name="T94" fmla="*/ 0 w 4958"/>
              <a:gd name="T95" fmla="*/ 3968 h 4320"/>
              <a:gd name="T96" fmla="*/ 27 w 4958"/>
              <a:gd name="T97" fmla="*/ 4105 h 4320"/>
              <a:gd name="T98" fmla="*/ 103 w 4958"/>
              <a:gd name="T99" fmla="*/ 4217 h 4320"/>
              <a:gd name="T100" fmla="*/ 216 w 4958"/>
              <a:gd name="T101" fmla="*/ 4293 h 4320"/>
              <a:gd name="T102" fmla="*/ 354 w 4958"/>
              <a:gd name="T103" fmla="*/ 4320 h 4320"/>
              <a:gd name="T104" fmla="*/ 4675 w 4958"/>
              <a:gd name="T105" fmla="*/ 4314 h 4320"/>
              <a:gd name="T106" fmla="*/ 4802 w 4958"/>
              <a:gd name="T107" fmla="*/ 4260 h 4320"/>
              <a:gd name="T108" fmla="*/ 4898 w 4958"/>
              <a:gd name="T109" fmla="*/ 4165 h 4320"/>
              <a:gd name="T110" fmla="*/ 4952 w 4958"/>
              <a:gd name="T111" fmla="*/ 4039 h 4320"/>
              <a:gd name="T112" fmla="*/ 4958 w 4958"/>
              <a:gd name="T113" fmla="*/ 3946 h 4320"/>
              <a:gd name="T114" fmla="*/ 4941 w 4958"/>
              <a:gd name="T115" fmla="*/ 386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8" h="4320">
                <a:moveTo>
                  <a:pt x="2711" y="2546"/>
                </a:moveTo>
                <a:lnTo>
                  <a:pt x="2711" y="2546"/>
                </a:lnTo>
                <a:lnTo>
                  <a:pt x="2710" y="2569"/>
                </a:lnTo>
                <a:lnTo>
                  <a:pt x="2707" y="2593"/>
                </a:lnTo>
                <a:lnTo>
                  <a:pt x="2700" y="2615"/>
                </a:lnTo>
                <a:lnTo>
                  <a:pt x="2692" y="2636"/>
                </a:lnTo>
                <a:lnTo>
                  <a:pt x="2683" y="2656"/>
                </a:lnTo>
                <a:lnTo>
                  <a:pt x="2672" y="2675"/>
                </a:lnTo>
                <a:lnTo>
                  <a:pt x="2658" y="2692"/>
                </a:lnTo>
                <a:lnTo>
                  <a:pt x="2643" y="2710"/>
                </a:lnTo>
                <a:lnTo>
                  <a:pt x="2626" y="2724"/>
                </a:lnTo>
                <a:lnTo>
                  <a:pt x="2609" y="2738"/>
                </a:lnTo>
                <a:lnTo>
                  <a:pt x="2590" y="2749"/>
                </a:lnTo>
                <a:lnTo>
                  <a:pt x="2569" y="2759"/>
                </a:lnTo>
                <a:lnTo>
                  <a:pt x="2549" y="2767"/>
                </a:lnTo>
                <a:lnTo>
                  <a:pt x="2526" y="2773"/>
                </a:lnTo>
                <a:lnTo>
                  <a:pt x="2503" y="2776"/>
                </a:lnTo>
                <a:lnTo>
                  <a:pt x="2479" y="2778"/>
                </a:lnTo>
                <a:lnTo>
                  <a:pt x="2479" y="2778"/>
                </a:lnTo>
                <a:lnTo>
                  <a:pt x="2455" y="2776"/>
                </a:lnTo>
                <a:lnTo>
                  <a:pt x="2432" y="2773"/>
                </a:lnTo>
                <a:lnTo>
                  <a:pt x="2409" y="2767"/>
                </a:lnTo>
                <a:lnTo>
                  <a:pt x="2389" y="2759"/>
                </a:lnTo>
                <a:lnTo>
                  <a:pt x="2368" y="2749"/>
                </a:lnTo>
                <a:lnTo>
                  <a:pt x="2349" y="2738"/>
                </a:lnTo>
                <a:lnTo>
                  <a:pt x="2330" y="2724"/>
                </a:lnTo>
                <a:lnTo>
                  <a:pt x="2315" y="2710"/>
                </a:lnTo>
                <a:lnTo>
                  <a:pt x="2299" y="2692"/>
                </a:lnTo>
                <a:lnTo>
                  <a:pt x="2286" y="2675"/>
                </a:lnTo>
                <a:lnTo>
                  <a:pt x="2275" y="2656"/>
                </a:lnTo>
                <a:lnTo>
                  <a:pt x="2264" y="2636"/>
                </a:lnTo>
                <a:lnTo>
                  <a:pt x="2256" y="2615"/>
                </a:lnTo>
                <a:lnTo>
                  <a:pt x="2251" y="2593"/>
                </a:lnTo>
                <a:lnTo>
                  <a:pt x="2248" y="2569"/>
                </a:lnTo>
                <a:lnTo>
                  <a:pt x="2247" y="2546"/>
                </a:lnTo>
                <a:lnTo>
                  <a:pt x="2247" y="1620"/>
                </a:lnTo>
                <a:lnTo>
                  <a:pt x="2247" y="1620"/>
                </a:lnTo>
                <a:lnTo>
                  <a:pt x="2248" y="1596"/>
                </a:lnTo>
                <a:lnTo>
                  <a:pt x="2251" y="1574"/>
                </a:lnTo>
                <a:lnTo>
                  <a:pt x="2256" y="1552"/>
                </a:lnTo>
                <a:lnTo>
                  <a:pt x="2264" y="1530"/>
                </a:lnTo>
                <a:lnTo>
                  <a:pt x="2275" y="1511"/>
                </a:lnTo>
                <a:lnTo>
                  <a:pt x="2286" y="1492"/>
                </a:lnTo>
                <a:lnTo>
                  <a:pt x="2299" y="1473"/>
                </a:lnTo>
                <a:lnTo>
                  <a:pt x="2315" y="1457"/>
                </a:lnTo>
                <a:lnTo>
                  <a:pt x="2330" y="1441"/>
                </a:lnTo>
                <a:lnTo>
                  <a:pt x="2349" y="1428"/>
                </a:lnTo>
                <a:lnTo>
                  <a:pt x="2368" y="1417"/>
                </a:lnTo>
                <a:lnTo>
                  <a:pt x="2389" y="1406"/>
                </a:lnTo>
                <a:lnTo>
                  <a:pt x="2409" y="1400"/>
                </a:lnTo>
                <a:lnTo>
                  <a:pt x="2432" y="1394"/>
                </a:lnTo>
                <a:lnTo>
                  <a:pt x="2455" y="1390"/>
                </a:lnTo>
                <a:lnTo>
                  <a:pt x="2479" y="1389"/>
                </a:lnTo>
                <a:lnTo>
                  <a:pt x="2479" y="1389"/>
                </a:lnTo>
                <a:lnTo>
                  <a:pt x="2503" y="1390"/>
                </a:lnTo>
                <a:lnTo>
                  <a:pt x="2526" y="1394"/>
                </a:lnTo>
                <a:lnTo>
                  <a:pt x="2549" y="1400"/>
                </a:lnTo>
                <a:lnTo>
                  <a:pt x="2569" y="1406"/>
                </a:lnTo>
                <a:lnTo>
                  <a:pt x="2590" y="1417"/>
                </a:lnTo>
                <a:lnTo>
                  <a:pt x="2609" y="1428"/>
                </a:lnTo>
                <a:lnTo>
                  <a:pt x="2626" y="1441"/>
                </a:lnTo>
                <a:lnTo>
                  <a:pt x="2643" y="1457"/>
                </a:lnTo>
                <a:lnTo>
                  <a:pt x="2658" y="1473"/>
                </a:lnTo>
                <a:lnTo>
                  <a:pt x="2672" y="1492"/>
                </a:lnTo>
                <a:lnTo>
                  <a:pt x="2683" y="1511"/>
                </a:lnTo>
                <a:lnTo>
                  <a:pt x="2692" y="1530"/>
                </a:lnTo>
                <a:lnTo>
                  <a:pt x="2700" y="1552"/>
                </a:lnTo>
                <a:lnTo>
                  <a:pt x="2707" y="1574"/>
                </a:lnTo>
                <a:lnTo>
                  <a:pt x="2710" y="1596"/>
                </a:lnTo>
                <a:lnTo>
                  <a:pt x="2711" y="1620"/>
                </a:lnTo>
                <a:lnTo>
                  <a:pt x="2711" y="2546"/>
                </a:lnTo>
                <a:close/>
                <a:moveTo>
                  <a:pt x="2479" y="3780"/>
                </a:moveTo>
                <a:lnTo>
                  <a:pt x="2479" y="3780"/>
                </a:lnTo>
                <a:lnTo>
                  <a:pt x="2447" y="3778"/>
                </a:lnTo>
                <a:lnTo>
                  <a:pt x="2416" y="3773"/>
                </a:lnTo>
                <a:lnTo>
                  <a:pt x="2387" y="3767"/>
                </a:lnTo>
                <a:lnTo>
                  <a:pt x="2359" y="3756"/>
                </a:lnTo>
                <a:lnTo>
                  <a:pt x="2330" y="3743"/>
                </a:lnTo>
                <a:lnTo>
                  <a:pt x="2305" y="3727"/>
                </a:lnTo>
                <a:lnTo>
                  <a:pt x="2282" y="3710"/>
                </a:lnTo>
                <a:lnTo>
                  <a:pt x="2259" y="3690"/>
                </a:lnTo>
                <a:lnTo>
                  <a:pt x="2240" y="3667"/>
                </a:lnTo>
                <a:lnTo>
                  <a:pt x="2221" y="3644"/>
                </a:lnTo>
                <a:lnTo>
                  <a:pt x="2206" y="3618"/>
                </a:lnTo>
                <a:lnTo>
                  <a:pt x="2193" y="3592"/>
                </a:lnTo>
                <a:lnTo>
                  <a:pt x="2184" y="3563"/>
                </a:lnTo>
                <a:lnTo>
                  <a:pt x="2176" y="3533"/>
                </a:lnTo>
                <a:lnTo>
                  <a:pt x="2171" y="3503"/>
                </a:lnTo>
                <a:lnTo>
                  <a:pt x="2169" y="3471"/>
                </a:lnTo>
                <a:lnTo>
                  <a:pt x="2169" y="3471"/>
                </a:lnTo>
                <a:lnTo>
                  <a:pt x="2171" y="3440"/>
                </a:lnTo>
                <a:lnTo>
                  <a:pt x="2176" y="3410"/>
                </a:lnTo>
                <a:lnTo>
                  <a:pt x="2184" y="3380"/>
                </a:lnTo>
                <a:lnTo>
                  <a:pt x="2193" y="3351"/>
                </a:lnTo>
                <a:lnTo>
                  <a:pt x="2206" y="3325"/>
                </a:lnTo>
                <a:lnTo>
                  <a:pt x="2221" y="3299"/>
                </a:lnTo>
                <a:lnTo>
                  <a:pt x="2240" y="3276"/>
                </a:lnTo>
                <a:lnTo>
                  <a:pt x="2259" y="3253"/>
                </a:lnTo>
                <a:lnTo>
                  <a:pt x="2282" y="3233"/>
                </a:lnTo>
                <a:lnTo>
                  <a:pt x="2305" y="3216"/>
                </a:lnTo>
                <a:lnTo>
                  <a:pt x="2330" y="3200"/>
                </a:lnTo>
                <a:lnTo>
                  <a:pt x="2359" y="3187"/>
                </a:lnTo>
                <a:lnTo>
                  <a:pt x="2387" y="3178"/>
                </a:lnTo>
                <a:lnTo>
                  <a:pt x="2416" y="3170"/>
                </a:lnTo>
                <a:lnTo>
                  <a:pt x="2447" y="3165"/>
                </a:lnTo>
                <a:lnTo>
                  <a:pt x="2479" y="3163"/>
                </a:lnTo>
                <a:lnTo>
                  <a:pt x="2479" y="3163"/>
                </a:lnTo>
                <a:lnTo>
                  <a:pt x="2511" y="3165"/>
                </a:lnTo>
                <a:lnTo>
                  <a:pt x="2541" y="3170"/>
                </a:lnTo>
                <a:lnTo>
                  <a:pt x="2571" y="3178"/>
                </a:lnTo>
                <a:lnTo>
                  <a:pt x="2599" y="3187"/>
                </a:lnTo>
                <a:lnTo>
                  <a:pt x="2626" y="3200"/>
                </a:lnTo>
                <a:lnTo>
                  <a:pt x="2653" y="3216"/>
                </a:lnTo>
                <a:lnTo>
                  <a:pt x="2676" y="3233"/>
                </a:lnTo>
                <a:lnTo>
                  <a:pt x="2699" y="3253"/>
                </a:lnTo>
                <a:lnTo>
                  <a:pt x="2718" y="3276"/>
                </a:lnTo>
                <a:lnTo>
                  <a:pt x="2737" y="3299"/>
                </a:lnTo>
                <a:lnTo>
                  <a:pt x="2751" y="3325"/>
                </a:lnTo>
                <a:lnTo>
                  <a:pt x="2765" y="3351"/>
                </a:lnTo>
                <a:lnTo>
                  <a:pt x="2774" y="3380"/>
                </a:lnTo>
                <a:lnTo>
                  <a:pt x="2782" y="3410"/>
                </a:lnTo>
                <a:lnTo>
                  <a:pt x="2787" y="3440"/>
                </a:lnTo>
                <a:lnTo>
                  <a:pt x="2789" y="3471"/>
                </a:lnTo>
                <a:lnTo>
                  <a:pt x="2789" y="3471"/>
                </a:lnTo>
                <a:lnTo>
                  <a:pt x="2787" y="3503"/>
                </a:lnTo>
                <a:lnTo>
                  <a:pt x="2782" y="3533"/>
                </a:lnTo>
                <a:lnTo>
                  <a:pt x="2774" y="3563"/>
                </a:lnTo>
                <a:lnTo>
                  <a:pt x="2765" y="3592"/>
                </a:lnTo>
                <a:lnTo>
                  <a:pt x="2751" y="3618"/>
                </a:lnTo>
                <a:lnTo>
                  <a:pt x="2737" y="3644"/>
                </a:lnTo>
                <a:lnTo>
                  <a:pt x="2718" y="3667"/>
                </a:lnTo>
                <a:lnTo>
                  <a:pt x="2699" y="3690"/>
                </a:lnTo>
                <a:lnTo>
                  <a:pt x="2676" y="3710"/>
                </a:lnTo>
                <a:lnTo>
                  <a:pt x="2653" y="3727"/>
                </a:lnTo>
                <a:lnTo>
                  <a:pt x="2626" y="3743"/>
                </a:lnTo>
                <a:lnTo>
                  <a:pt x="2599" y="3756"/>
                </a:lnTo>
                <a:lnTo>
                  <a:pt x="2571" y="3767"/>
                </a:lnTo>
                <a:lnTo>
                  <a:pt x="2541" y="3773"/>
                </a:lnTo>
                <a:lnTo>
                  <a:pt x="2511" y="3778"/>
                </a:lnTo>
                <a:lnTo>
                  <a:pt x="2479" y="3780"/>
                </a:lnTo>
                <a:close/>
                <a:moveTo>
                  <a:pt x="4917" y="3805"/>
                </a:moveTo>
                <a:lnTo>
                  <a:pt x="4917" y="3805"/>
                </a:lnTo>
                <a:lnTo>
                  <a:pt x="4901" y="3776"/>
                </a:lnTo>
                <a:lnTo>
                  <a:pt x="4901" y="3776"/>
                </a:lnTo>
                <a:lnTo>
                  <a:pt x="4896" y="3769"/>
                </a:lnTo>
                <a:lnTo>
                  <a:pt x="2786" y="180"/>
                </a:lnTo>
                <a:lnTo>
                  <a:pt x="2786" y="180"/>
                </a:lnTo>
                <a:lnTo>
                  <a:pt x="2786" y="180"/>
                </a:lnTo>
                <a:lnTo>
                  <a:pt x="2773" y="160"/>
                </a:lnTo>
                <a:lnTo>
                  <a:pt x="2760" y="141"/>
                </a:lnTo>
                <a:lnTo>
                  <a:pt x="2746" y="123"/>
                </a:lnTo>
                <a:lnTo>
                  <a:pt x="2730" y="106"/>
                </a:lnTo>
                <a:lnTo>
                  <a:pt x="2714" y="90"/>
                </a:lnTo>
                <a:lnTo>
                  <a:pt x="2697" y="76"/>
                </a:lnTo>
                <a:lnTo>
                  <a:pt x="2678" y="62"/>
                </a:lnTo>
                <a:lnTo>
                  <a:pt x="2659" y="51"/>
                </a:lnTo>
                <a:lnTo>
                  <a:pt x="2639" y="40"/>
                </a:lnTo>
                <a:lnTo>
                  <a:pt x="2618" y="28"/>
                </a:lnTo>
                <a:lnTo>
                  <a:pt x="2596" y="21"/>
                </a:lnTo>
                <a:lnTo>
                  <a:pt x="2574" y="13"/>
                </a:lnTo>
                <a:lnTo>
                  <a:pt x="2552" y="8"/>
                </a:lnTo>
                <a:lnTo>
                  <a:pt x="2528" y="3"/>
                </a:lnTo>
                <a:lnTo>
                  <a:pt x="2503" y="2"/>
                </a:lnTo>
                <a:lnTo>
                  <a:pt x="2479" y="0"/>
                </a:lnTo>
                <a:lnTo>
                  <a:pt x="2479" y="0"/>
                </a:lnTo>
                <a:lnTo>
                  <a:pt x="2452" y="2"/>
                </a:lnTo>
                <a:lnTo>
                  <a:pt x="2424" y="5"/>
                </a:lnTo>
                <a:lnTo>
                  <a:pt x="2398" y="9"/>
                </a:lnTo>
                <a:lnTo>
                  <a:pt x="2373" y="16"/>
                </a:lnTo>
                <a:lnTo>
                  <a:pt x="2348" y="25"/>
                </a:lnTo>
                <a:lnTo>
                  <a:pt x="2324" y="36"/>
                </a:lnTo>
                <a:lnTo>
                  <a:pt x="2300" y="47"/>
                </a:lnTo>
                <a:lnTo>
                  <a:pt x="2280" y="62"/>
                </a:lnTo>
                <a:lnTo>
                  <a:pt x="2258" y="77"/>
                </a:lnTo>
                <a:lnTo>
                  <a:pt x="2239" y="93"/>
                </a:lnTo>
                <a:lnTo>
                  <a:pt x="2221" y="112"/>
                </a:lnTo>
                <a:lnTo>
                  <a:pt x="2204" y="131"/>
                </a:lnTo>
                <a:lnTo>
                  <a:pt x="2188" y="152"/>
                </a:lnTo>
                <a:lnTo>
                  <a:pt x="2174" y="174"/>
                </a:lnTo>
                <a:lnTo>
                  <a:pt x="2161" y="196"/>
                </a:lnTo>
                <a:lnTo>
                  <a:pt x="2150" y="220"/>
                </a:lnTo>
                <a:lnTo>
                  <a:pt x="76" y="3751"/>
                </a:lnTo>
                <a:lnTo>
                  <a:pt x="76" y="3751"/>
                </a:lnTo>
                <a:lnTo>
                  <a:pt x="58" y="3775"/>
                </a:lnTo>
                <a:lnTo>
                  <a:pt x="44" y="3799"/>
                </a:lnTo>
                <a:lnTo>
                  <a:pt x="30" y="3824"/>
                </a:lnTo>
                <a:lnTo>
                  <a:pt x="21" y="3851"/>
                </a:lnTo>
                <a:lnTo>
                  <a:pt x="11" y="3879"/>
                </a:lnTo>
                <a:lnTo>
                  <a:pt x="5" y="3908"/>
                </a:lnTo>
                <a:lnTo>
                  <a:pt x="2" y="3938"/>
                </a:lnTo>
                <a:lnTo>
                  <a:pt x="0" y="3968"/>
                </a:lnTo>
                <a:lnTo>
                  <a:pt x="0" y="3968"/>
                </a:lnTo>
                <a:lnTo>
                  <a:pt x="2" y="4004"/>
                </a:lnTo>
                <a:lnTo>
                  <a:pt x="6" y="4039"/>
                </a:lnTo>
                <a:lnTo>
                  <a:pt x="16" y="4072"/>
                </a:lnTo>
                <a:lnTo>
                  <a:pt x="27" y="4105"/>
                </a:lnTo>
                <a:lnTo>
                  <a:pt x="43" y="4135"/>
                </a:lnTo>
                <a:lnTo>
                  <a:pt x="60" y="4165"/>
                </a:lnTo>
                <a:lnTo>
                  <a:pt x="81" y="4192"/>
                </a:lnTo>
                <a:lnTo>
                  <a:pt x="103" y="4217"/>
                </a:lnTo>
                <a:lnTo>
                  <a:pt x="128" y="4239"/>
                </a:lnTo>
                <a:lnTo>
                  <a:pt x="156" y="4260"/>
                </a:lnTo>
                <a:lnTo>
                  <a:pt x="185" y="4277"/>
                </a:lnTo>
                <a:lnTo>
                  <a:pt x="216" y="4293"/>
                </a:lnTo>
                <a:lnTo>
                  <a:pt x="248" y="4304"/>
                </a:lnTo>
                <a:lnTo>
                  <a:pt x="283" y="4314"/>
                </a:lnTo>
                <a:lnTo>
                  <a:pt x="318" y="4318"/>
                </a:lnTo>
                <a:lnTo>
                  <a:pt x="354" y="4320"/>
                </a:lnTo>
                <a:lnTo>
                  <a:pt x="4604" y="4320"/>
                </a:lnTo>
                <a:lnTo>
                  <a:pt x="4604" y="4320"/>
                </a:lnTo>
                <a:lnTo>
                  <a:pt x="4640" y="4318"/>
                </a:lnTo>
                <a:lnTo>
                  <a:pt x="4675" y="4314"/>
                </a:lnTo>
                <a:lnTo>
                  <a:pt x="4710" y="4304"/>
                </a:lnTo>
                <a:lnTo>
                  <a:pt x="4742" y="4293"/>
                </a:lnTo>
                <a:lnTo>
                  <a:pt x="4773" y="4277"/>
                </a:lnTo>
                <a:lnTo>
                  <a:pt x="4802" y="4260"/>
                </a:lnTo>
                <a:lnTo>
                  <a:pt x="4828" y="4239"/>
                </a:lnTo>
                <a:lnTo>
                  <a:pt x="4854" y="4217"/>
                </a:lnTo>
                <a:lnTo>
                  <a:pt x="4877" y="4192"/>
                </a:lnTo>
                <a:lnTo>
                  <a:pt x="4898" y="4165"/>
                </a:lnTo>
                <a:lnTo>
                  <a:pt x="4915" y="4135"/>
                </a:lnTo>
                <a:lnTo>
                  <a:pt x="4931" y="4105"/>
                </a:lnTo>
                <a:lnTo>
                  <a:pt x="4942" y="4072"/>
                </a:lnTo>
                <a:lnTo>
                  <a:pt x="4952" y="4039"/>
                </a:lnTo>
                <a:lnTo>
                  <a:pt x="4956" y="4004"/>
                </a:lnTo>
                <a:lnTo>
                  <a:pt x="4958" y="3968"/>
                </a:lnTo>
                <a:lnTo>
                  <a:pt x="4958" y="3968"/>
                </a:lnTo>
                <a:lnTo>
                  <a:pt x="4958" y="3946"/>
                </a:lnTo>
                <a:lnTo>
                  <a:pt x="4955" y="3923"/>
                </a:lnTo>
                <a:lnTo>
                  <a:pt x="4952" y="3903"/>
                </a:lnTo>
                <a:lnTo>
                  <a:pt x="4947" y="3882"/>
                </a:lnTo>
                <a:lnTo>
                  <a:pt x="4941" y="3862"/>
                </a:lnTo>
                <a:lnTo>
                  <a:pt x="4934" y="3843"/>
                </a:lnTo>
                <a:lnTo>
                  <a:pt x="4926" y="3824"/>
                </a:lnTo>
                <a:lnTo>
                  <a:pt x="4917" y="380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srgbClr val="676767"/>
              </a:solidFill>
              <a:latin typeface="Arial"/>
            </a:endParaRPr>
          </a:p>
        </p:txBody>
      </p:sp>
      <p:sp>
        <p:nvSpPr>
          <p:cNvPr id="347" name="Freeform 83"/>
          <p:cNvSpPr>
            <a:spLocks noChangeAspect="1"/>
          </p:cNvSpPr>
          <p:nvPr/>
        </p:nvSpPr>
        <p:spPr bwMode="auto">
          <a:xfrm>
            <a:off x="8512469" y="4569029"/>
            <a:ext cx="216315" cy="284756"/>
          </a:xfrm>
          <a:custGeom>
            <a:avLst/>
            <a:gdLst>
              <a:gd name="connsiteX0" fmla="*/ 97586 w 427721"/>
              <a:gd name="connsiteY0" fmla="*/ 425633 h 563042"/>
              <a:gd name="connsiteX1" fmla="*/ 330135 w 427721"/>
              <a:gd name="connsiteY1" fmla="*/ 425633 h 563042"/>
              <a:gd name="connsiteX2" fmla="*/ 340202 w 427721"/>
              <a:gd name="connsiteY2" fmla="*/ 435788 h 563042"/>
              <a:gd name="connsiteX3" fmla="*/ 330135 w 427721"/>
              <a:gd name="connsiteY3" fmla="*/ 445943 h 563042"/>
              <a:gd name="connsiteX4" fmla="*/ 97586 w 427721"/>
              <a:gd name="connsiteY4" fmla="*/ 445943 h 563042"/>
              <a:gd name="connsiteX5" fmla="*/ 87519 w 427721"/>
              <a:gd name="connsiteY5" fmla="*/ 435788 h 563042"/>
              <a:gd name="connsiteX6" fmla="*/ 97586 w 427721"/>
              <a:gd name="connsiteY6" fmla="*/ 425633 h 563042"/>
              <a:gd name="connsiteX7" fmla="*/ 97586 w 427721"/>
              <a:gd name="connsiteY7" fmla="*/ 377365 h 563042"/>
              <a:gd name="connsiteX8" fmla="*/ 330135 w 427721"/>
              <a:gd name="connsiteY8" fmla="*/ 377365 h 563042"/>
              <a:gd name="connsiteX9" fmla="*/ 340202 w 427721"/>
              <a:gd name="connsiteY9" fmla="*/ 387388 h 563042"/>
              <a:gd name="connsiteX10" fmla="*/ 330135 w 427721"/>
              <a:gd name="connsiteY10" fmla="*/ 397411 h 563042"/>
              <a:gd name="connsiteX11" fmla="*/ 97586 w 427721"/>
              <a:gd name="connsiteY11" fmla="*/ 397411 h 563042"/>
              <a:gd name="connsiteX12" fmla="*/ 87519 w 427721"/>
              <a:gd name="connsiteY12" fmla="*/ 387388 h 563042"/>
              <a:gd name="connsiteX13" fmla="*/ 97586 w 427721"/>
              <a:gd name="connsiteY13" fmla="*/ 377365 h 563042"/>
              <a:gd name="connsiteX14" fmla="*/ 97586 w 427721"/>
              <a:gd name="connsiteY14" fmla="*/ 332790 h 563042"/>
              <a:gd name="connsiteX15" fmla="*/ 330135 w 427721"/>
              <a:gd name="connsiteY15" fmla="*/ 332790 h 563042"/>
              <a:gd name="connsiteX16" fmla="*/ 340202 w 427721"/>
              <a:gd name="connsiteY16" fmla="*/ 342945 h 563042"/>
              <a:gd name="connsiteX17" fmla="*/ 330135 w 427721"/>
              <a:gd name="connsiteY17" fmla="*/ 353100 h 563042"/>
              <a:gd name="connsiteX18" fmla="*/ 97586 w 427721"/>
              <a:gd name="connsiteY18" fmla="*/ 353100 h 563042"/>
              <a:gd name="connsiteX19" fmla="*/ 87519 w 427721"/>
              <a:gd name="connsiteY19" fmla="*/ 342945 h 563042"/>
              <a:gd name="connsiteX20" fmla="*/ 97586 w 427721"/>
              <a:gd name="connsiteY20" fmla="*/ 332790 h 563042"/>
              <a:gd name="connsiteX21" fmla="*/ 97586 w 427721"/>
              <a:gd name="connsiteY21" fmla="*/ 284258 h 563042"/>
              <a:gd name="connsiteX22" fmla="*/ 330135 w 427721"/>
              <a:gd name="connsiteY22" fmla="*/ 284258 h 563042"/>
              <a:gd name="connsiteX23" fmla="*/ 340202 w 427721"/>
              <a:gd name="connsiteY23" fmla="*/ 294413 h 563042"/>
              <a:gd name="connsiteX24" fmla="*/ 330135 w 427721"/>
              <a:gd name="connsiteY24" fmla="*/ 304568 h 563042"/>
              <a:gd name="connsiteX25" fmla="*/ 97586 w 427721"/>
              <a:gd name="connsiteY25" fmla="*/ 304568 h 563042"/>
              <a:gd name="connsiteX26" fmla="*/ 87519 w 427721"/>
              <a:gd name="connsiteY26" fmla="*/ 294413 h 563042"/>
              <a:gd name="connsiteX27" fmla="*/ 97586 w 427721"/>
              <a:gd name="connsiteY27" fmla="*/ 284258 h 563042"/>
              <a:gd name="connsiteX28" fmla="*/ 97586 w 427721"/>
              <a:gd name="connsiteY28" fmla="*/ 239946 h 563042"/>
              <a:gd name="connsiteX29" fmla="*/ 330135 w 427721"/>
              <a:gd name="connsiteY29" fmla="*/ 239946 h 563042"/>
              <a:gd name="connsiteX30" fmla="*/ 340202 w 427721"/>
              <a:gd name="connsiteY30" fmla="*/ 249969 h 563042"/>
              <a:gd name="connsiteX31" fmla="*/ 330135 w 427721"/>
              <a:gd name="connsiteY31" fmla="*/ 259992 h 563042"/>
              <a:gd name="connsiteX32" fmla="*/ 97586 w 427721"/>
              <a:gd name="connsiteY32" fmla="*/ 259992 h 563042"/>
              <a:gd name="connsiteX33" fmla="*/ 87519 w 427721"/>
              <a:gd name="connsiteY33" fmla="*/ 249969 h 563042"/>
              <a:gd name="connsiteX34" fmla="*/ 97586 w 427721"/>
              <a:gd name="connsiteY34" fmla="*/ 239946 h 563042"/>
              <a:gd name="connsiteX35" fmla="*/ 258923 w 427721"/>
              <a:gd name="connsiteY35" fmla="*/ 20431 h 563042"/>
              <a:gd name="connsiteX36" fmla="*/ 257906 w 427721"/>
              <a:gd name="connsiteY36" fmla="*/ 21447 h 563042"/>
              <a:gd name="connsiteX37" fmla="*/ 257906 w 427721"/>
              <a:gd name="connsiteY37" fmla="*/ 168799 h 563042"/>
              <a:gd name="connsiteX38" fmla="*/ 258923 w 427721"/>
              <a:gd name="connsiteY38" fmla="*/ 169815 h 563042"/>
              <a:gd name="connsiteX39" fmla="*/ 406274 w 427721"/>
              <a:gd name="connsiteY39" fmla="*/ 169815 h 563042"/>
              <a:gd name="connsiteX40" fmla="*/ 407290 w 427721"/>
              <a:gd name="connsiteY40" fmla="*/ 168799 h 563042"/>
              <a:gd name="connsiteX41" fmla="*/ 406782 w 427721"/>
              <a:gd name="connsiteY41" fmla="*/ 167782 h 563042"/>
              <a:gd name="connsiteX42" fmla="*/ 406274 w 427721"/>
              <a:gd name="connsiteY42" fmla="*/ 167274 h 563042"/>
              <a:gd name="connsiteX43" fmla="*/ 405766 w 427721"/>
              <a:gd name="connsiteY43" fmla="*/ 166766 h 563042"/>
              <a:gd name="connsiteX44" fmla="*/ 259939 w 427721"/>
              <a:gd name="connsiteY44" fmla="*/ 20939 h 563042"/>
              <a:gd name="connsiteX45" fmla="*/ 258923 w 427721"/>
              <a:gd name="connsiteY45" fmla="*/ 20431 h 563042"/>
              <a:gd name="connsiteX46" fmla="*/ 33058 w 427721"/>
              <a:gd name="connsiteY46" fmla="*/ 20326 h 563042"/>
              <a:gd name="connsiteX47" fmla="*/ 20343 w 427721"/>
              <a:gd name="connsiteY47" fmla="*/ 33030 h 563042"/>
              <a:gd name="connsiteX48" fmla="*/ 20343 w 427721"/>
              <a:gd name="connsiteY48" fmla="*/ 530012 h 563042"/>
              <a:gd name="connsiteX49" fmla="*/ 33058 w 427721"/>
              <a:gd name="connsiteY49" fmla="*/ 542716 h 563042"/>
              <a:gd name="connsiteX50" fmla="*/ 394663 w 427721"/>
              <a:gd name="connsiteY50" fmla="*/ 542716 h 563042"/>
              <a:gd name="connsiteX51" fmla="*/ 407378 w 427721"/>
              <a:gd name="connsiteY51" fmla="*/ 530012 h 563042"/>
              <a:gd name="connsiteX52" fmla="*/ 407378 w 427721"/>
              <a:gd name="connsiteY52" fmla="*/ 198965 h 563042"/>
              <a:gd name="connsiteX53" fmla="*/ 407378 w 427721"/>
              <a:gd name="connsiteY53" fmla="*/ 189772 h 563042"/>
              <a:gd name="connsiteX54" fmla="*/ 406357 w 427721"/>
              <a:gd name="connsiteY54" fmla="*/ 189980 h 563042"/>
              <a:gd name="connsiteX55" fmla="*/ 258840 w 427721"/>
              <a:gd name="connsiteY55" fmla="*/ 189980 h 563042"/>
              <a:gd name="connsiteX56" fmla="*/ 237476 w 427721"/>
              <a:gd name="connsiteY56" fmla="*/ 168638 h 563042"/>
              <a:gd name="connsiteX57" fmla="*/ 237476 w 427721"/>
              <a:gd name="connsiteY57" fmla="*/ 21275 h 563042"/>
              <a:gd name="connsiteX58" fmla="*/ 237616 w 427721"/>
              <a:gd name="connsiteY58" fmla="*/ 20326 h 563042"/>
              <a:gd name="connsiteX59" fmla="*/ 219122 w 427721"/>
              <a:gd name="connsiteY59" fmla="*/ 20326 h 563042"/>
              <a:gd name="connsiteX60" fmla="*/ 33058 w 427721"/>
              <a:gd name="connsiteY60" fmla="*/ 20326 h 563042"/>
              <a:gd name="connsiteX61" fmla="*/ 33058 w 427721"/>
              <a:gd name="connsiteY61" fmla="*/ 0 h 563042"/>
              <a:gd name="connsiteX62" fmla="*/ 258871 w 427721"/>
              <a:gd name="connsiteY62" fmla="*/ 0 h 563042"/>
              <a:gd name="connsiteX63" fmla="*/ 258871 w 427721"/>
              <a:gd name="connsiteY63" fmla="*/ 253 h 563042"/>
              <a:gd name="connsiteX64" fmla="*/ 266160 w 427721"/>
              <a:gd name="connsiteY64" fmla="*/ 1100 h 563042"/>
              <a:gd name="connsiteX65" fmla="*/ 274100 w 427721"/>
              <a:gd name="connsiteY65" fmla="*/ 6030 h 563042"/>
              <a:gd name="connsiteX66" fmla="*/ 419582 w 427721"/>
              <a:gd name="connsiteY66" fmla="*/ 151361 h 563042"/>
              <a:gd name="connsiteX67" fmla="*/ 427721 w 427721"/>
              <a:gd name="connsiteY67" fmla="*/ 168638 h 563042"/>
              <a:gd name="connsiteX68" fmla="*/ 427707 w 427721"/>
              <a:gd name="connsiteY68" fmla="*/ 168709 h 563042"/>
              <a:gd name="connsiteX69" fmla="*/ 427721 w 427721"/>
              <a:gd name="connsiteY69" fmla="*/ 168709 h 563042"/>
              <a:gd name="connsiteX70" fmla="*/ 427721 w 427721"/>
              <a:gd name="connsiteY70" fmla="*/ 530012 h 563042"/>
              <a:gd name="connsiteX71" fmla="*/ 394663 w 427721"/>
              <a:gd name="connsiteY71" fmla="*/ 563042 h 563042"/>
              <a:gd name="connsiteX72" fmla="*/ 33058 w 427721"/>
              <a:gd name="connsiteY72" fmla="*/ 563042 h 563042"/>
              <a:gd name="connsiteX73" fmla="*/ 0 w 427721"/>
              <a:gd name="connsiteY73" fmla="*/ 530012 h 563042"/>
              <a:gd name="connsiteX74" fmla="*/ 0 w 427721"/>
              <a:gd name="connsiteY74" fmla="*/ 33030 h 563042"/>
              <a:gd name="connsiteX75" fmla="*/ 33058 w 427721"/>
              <a:gd name="connsiteY75" fmla="*/ 0 h 56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7721" h="563042">
                <a:moveTo>
                  <a:pt x="97586" y="425633"/>
                </a:moveTo>
                <a:cubicBezTo>
                  <a:pt x="330135" y="425633"/>
                  <a:pt x="330135" y="425633"/>
                  <a:pt x="330135" y="425633"/>
                </a:cubicBezTo>
                <a:cubicBezTo>
                  <a:pt x="335672" y="425633"/>
                  <a:pt x="340202" y="430203"/>
                  <a:pt x="340202" y="435788"/>
                </a:cubicBezTo>
                <a:cubicBezTo>
                  <a:pt x="340202" y="441373"/>
                  <a:pt x="335672" y="445943"/>
                  <a:pt x="330135" y="445943"/>
                </a:cubicBezTo>
                <a:cubicBezTo>
                  <a:pt x="97586" y="445943"/>
                  <a:pt x="97586" y="445943"/>
                  <a:pt x="97586" y="445943"/>
                </a:cubicBezTo>
                <a:cubicBezTo>
                  <a:pt x="92049" y="445943"/>
                  <a:pt x="87519" y="441373"/>
                  <a:pt x="87519" y="435788"/>
                </a:cubicBezTo>
                <a:cubicBezTo>
                  <a:pt x="87519" y="430203"/>
                  <a:pt x="92049" y="425633"/>
                  <a:pt x="97586" y="425633"/>
                </a:cubicBezTo>
                <a:close/>
                <a:moveTo>
                  <a:pt x="97586" y="377365"/>
                </a:moveTo>
                <a:cubicBezTo>
                  <a:pt x="330135" y="377365"/>
                  <a:pt x="330135" y="377365"/>
                  <a:pt x="330135" y="377365"/>
                </a:cubicBezTo>
                <a:cubicBezTo>
                  <a:pt x="335672" y="377365"/>
                  <a:pt x="340202" y="381875"/>
                  <a:pt x="340202" y="387388"/>
                </a:cubicBezTo>
                <a:cubicBezTo>
                  <a:pt x="340202" y="392901"/>
                  <a:pt x="335672" y="397411"/>
                  <a:pt x="330135" y="397411"/>
                </a:cubicBezTo>
                <a:cubicBezTo>
                  <a:pt x="97586" y="397411"/>
                  <a:pt x="97586" y="397411"/>
                  <a:pt x="97586" y="397411"/>
                </a:cubicBezTo>
                <a:cubicBezTo>
                  <a:pt x="92049" y="397411"/>
                  <a:pt x="87519" y="392901"/>
                  <a:pt x="87519" y="387388"/>
                </a:cubicBezTo>
                <a:cubicBezTo>
                  <a:pt x="87519" y="381875"/>
                  <a:pt x="92049" y="377365"/>
                  <a:pt x="97586" y="377365"/>
                </a:cubicBezTo>
                <a:close/>
                <a:moveTo>
                  <a:pt x="97586" y="332790"/>
                </a:moveTo>
                <a:cubicBezTo>
                  <a:pt x="330135" y="332790"/>
                  <a:pt x="330135" y="332790"/>
                  <a:pt x="330135" y="332790"/>
                </a:cubicBezTo>
                <a:cubicBezTo>
                  <a:pt x="335672" y="332790"/>
                  <a:pt x="340202" y="337360"/>
                  <a:pt x="340202" y="342945"/>
                </a:cubicBezTo>
                <a:cubicBezTo>
                  <a:pt x="340202" y="348530"/>
                  <a:pt x="335672" y="353100"/>
                  <a:pt x="330135" y="353100"/>
                </a:cubicBezTo>
                <a:cubicBezTo>
                  <a:pt x="97586" y="353100"/>
                  <a:pt x="97586" y="353100"/>
                  <a:pt x="97586" y="353100"/>
                </a:cubicBezTo>
                <a:cubicBezTo>
                  <a:pt x="92049" y="353100"/>
                  <a:pt x="87519" y="348530"/>
                  <a:pt x="87519" y="342945"/>
                </a:cubicBezTo>
                <a:cubicBezTo>
                  <a:pt x="87519" y="337360"/>
                  <a:pt x="92049" y="332790"/>
                  <a:pt x="97586" y="332790"/>
                </a:cubicBezTo>
                <a:close/>
                <a:moveTo>
                  <a:pt x="97586" y="284258"/>
                </a:moveTo>
                <a:cubicBezTo>
                  <a:pt x="330135" y="284258"/>
                  <a:pt x="330135" y="284258"/>
                  <a:pt x="330135" y="284258"/>
                </a:cubicBezTo>
                <a:cubicBezTo>
                  <a:pt x="335672" y="284258"/>
                  <a:pt x="340202" y="288828"/>
                  <a:pt x="340202" y="294413"/>
                </a:cubicBezTo>
                <a:cubicBezTo>
                  <a:pt x="340202" y="299998"/>
                  <a:pt x="335672" y="304568"/>
                  <a:pt x="330135" y="304568"/>
                </a:cubicBezTo>
                <a:cubicBezTo>
                  <a:pt x="97586" y="304568"/>
                  <a:pt x="97586" y="304568"/>
                  <a:pt x="97586" y="304568"/>
                </a:cubicBezTo>
                <a:cubicBezTo>
                  <a:pt x="92049" y="304568"/>
                  <a:pt x="87519" y="299998"/>
                  <a:pt x="87519" y="294413"/>
                </a:cubicBezTo>
                <a:cubicBezTo>
                  <a:pt x="87519" y="288828"/>
                  <a:pt x="92049" y="284258"/>
                  <a:pt x="97586" y="284258"/>
                </a:cubicBezTo>
                <a:close/>
                <a:moveTo>
                  <a:pt x="97586" y="239946"/>
                </a:moveTo>
                <a:cubicBezTo>
                  <a:pt x="330135" y="239946"/>
                  <a:pt x="330135" y="239946"/>
                  <a:pt x="330135" y="239946"/>
                </a:cubicBezTo>
                <a:cubicBezTo>
                  <a:pt x="335672" y="239946"/>
                  <a:pt x="340202" y="244456"/>
                  <a:pt x="340202" y="249969"/>
                </a:cubicBezTo>
                <a:cubicBezTo>
                  <a:pt x="340202" y="255983"/>
                  <a:pt x="335672" y="259992"/>
                  <a:pt x="330135" y="259992"/>
                </a:cubicBezTo>
                <a:cubicBezTo>
                  <a:pt x="97586" y="259992"/>
                  <a:pt x="97586" y="259992"/>
                  <a:pt x="97586" y="259992"/>
                </a:cubicBezTo>
                <a:cubicBezTo>
                  <a:pt x="92049" y="259992"/>
                  <a:pt x="87519" y="255983"/>
                  <a:pt x="87519" y="249969"/>
                </a:cubicBezTo>
                <a:cubicBezTo>
                  <a:pt x="87519" y="244456"/>
                  <a:pt x="92049" y="239946"/>
                  <a:pt x="97586" y="239946"/>
                </a:cubicBezTo>
                <a:close/>
                <a:moveTo>
                  <a:pt x="258923" y="20431"/>
                </a:moveTo>
                <a:cubicBezTo>
                  <a:pt x="258414" y="20939"/>
                  <a:pt x="257906" y="20939"/>
                  <a:pt x="257906" y="21447"/>
                </a:cubicBezTo>
                <a:cubicBezTo>
                  <a:pt x="257906" y="168799"/>
                  <a:pt x="257906" y="168799"/>
                  <a:pt x="257906" y="168799"/>
                </a:cubicBezTo>
                <a:cubicBezTo>
                  <a:pt x="257906" y="169307"/>
                  <a:pt x="258414" y="169815"/>
                  <a:pt x="258923" y="169815"/>
                </a:cubicBezTo>
                <a:cubicBezTo>
                  <a:pt x="406274" y="169815"/>
                  <a:pt x="406274" y="169815"/>
                  <a:pt x="406274" y="169815"/>
                </a:cubicBezTo>
                <a:cubicBezTo>
                  <a:pt x="406782" y="169815"/>
                  <a:pt x="407290" y="169307"/>
                  <a:pt x="407290" y="168799"/>
                </a:cubicBezTo>
                <a:cubicBezTo>
                  <a:pt x="407290" y="168291"/>
                  <a:pt x="407290" y="167782"/>
                  <a:pt x="406782" y="167782"/>
                </a:cubicBezTo>
                <a:cubicBezTo>
                  <a:pt x="406274" y="167274"/>
                  <a:pt x="406274" y="167274"/>
                  <a:pt x="406274" y="167274"/>
                </a:cubicBezTo>
                <a:cubicBezTo>
                  <a:pt x="405766" y="166766"/>
                  <a:pt x="405766" y="166766"/>
                  <a:pt x="405766" y="166766"/>
                </a:cubicBezTo>
                <a:cubicBezTo>
                  <a:pt x="259939" y="20939"/>
                  <a:pt x="259939" y="20939"/>
                  <a:pt x="259939" y="20939"/>
                </a:cubicBezTo>
                <a:cubicBezTo>
                  <a:pt x="259939" y="20431"/>
                  <a:pt x="259431" y="20431"/>
                  <a:pt x="258923" y="20431"/>
                </a:cubicBezTo>
                <a:close/>
                <a:moveTo>
                  <a:pt x="33058" y="20326"/>
                </a:moveTo>
                <a:cubicBezTo>
                  <a:pt x="25938" y="20326"/>
                  <a:pt x="20343" y="25916"/>
                  <a:pt x="20343" y="33030"/>
                </a:cubicBezTo>
                <a:cubicBezTo>
                  <a:pt x="20343" y="530012"/>
                  <a:pt x="20343" y="530012"/>
                  <a:pt x="20343" y="530012"/>
                </a:cubicBezTo>
                <a:cubicBezTo>
                  <a:pt x="20343" y="537126"/>
                  <a:pt x="25938" y="542716"/>
                  <a:pt x="33058" y="542716"/>
                </a:cubicBezTo>
                <a:cubicBezTo>
                  <a:pt x="394663" y="542716"/>
                  <a:pt x="394663" y="542716"/>
                  <a:pt x="394663" y="542716"/>
                </a:cubicBezTo>
                <a:cubicBezTo>
                  <a:pt x="401783" y="542716"/>
                  <a:pt x="407378" y="537126"/>
                  <a:pt x="407378" y="530012"/>
                </a:cubicBezTo>
                <a:cubicBezTo>
                  <a:pt x="407378" y="326779"/>
                  <a:pt x="407378" y="237865"/>
                  <a:pt x="407378" y="198965"/>
                </a:cubicBezTo>
                <a:lnTo>
                  <a:pt x="407378" y="189772"/>
                </a:lnTo>
                <a:lnTo>
                  <a:pt x="406357" y="189980"/>
                </a:lnTo>
                <a:cubicBezTo>
                  <a:pt x="258840" y="189980"/>
                  <a:pt x="258840" y="189980"/>
                  <a:pt x="258840" y="189980"/>
                </a:cubicBezTo>
                <a:cubicBezTo>
                  <a:pt x="247141" y="189980"/>
                  <a:pt x="237476" y="180325"/>
                  <a:pt x="237476" y="168638"/>
                </a:cubicBezTo>
                <a:cubicBezTo>
                  <a:pt x="237476" y="21275"/>
                  <a:pt x="237476" y="21275"/>
                  <a:pt x="237476" y="21275"/>
                </a:cubicBezTo>
                <a:lnTo>
                  <a:pt x="237616" y="20326"/>
                </a:lnTo>
                <a:lnTo>
                  <a:pt x="219122" y="20326"/>
                </a:lnTo>
                <a:cubicBezTo>
                  <a:pt x="33058" y="20326"/>
                  <a:pt x="33058" y="20326"/>
                  <a:pt x="33058" y="20326"/>
                </a:cubicBezTo>
                <a:close/>
                <a:moveTo>
                  <a:pt x="33058" y="0"/>
                </a:moveTo>
                <a:cubicBezTo>
                  <a:pt x="258871" y="0"/>
                  <a:pt x="258871" y="0"/>
                  <a:pt x="258871" y="0"/>
                </a:cubicBezTo>
                <a:lnTo>
                  <a:pt x="258871" y="253"/>
                </a:lnTo>
                <a:lnTo>
                  <a:pt x="266160" y="1100"/>
                </a:lnTo>
                <a:cubicBezTo>
                  <a:pt x="269093" y="2100"/>
                  <a:pt x="271811" y="3744"/>
                  <a:pt x="274100" y="6030"/>
                </a:cubicBezTo>
                <a:cubicBezTo>
                  <a:pt x="419582" y="151361"/>
                  <a:pt x="419582" y="151361"/>
                  <a:pt x="419582" y="151361"/>
                </a:cubicBezTo>
                <a:cubicBezTo>
                  <a:pt x="424669" y="155426"/>
                  <a:pt x="427721" y="162032"/>
                  <a:pt x="427721" y="168638"/>
                </a:cubicBezTo>
                <a:lnTo>
                  <a:pt x="427707" y="168709"/>
                </a:lnTo>
                <a:lnTo>
                  <a:pt x="427721" y="168709"/>
                </a:lnTo>
                <a:cubicBezTo>
                  <a:pt x="427721" y="530012"/>
                  <a:pt x="427721" y="530012"/>
                  <a:pt x="427721" y="530012"/>
                </a:cubicBezTo>
                <a:cubicBezTo>
                  <a:pt x="427721" y="548305"/>
                  <a:pt x="412972" y="563042"/>
                  <a:pt x="394663" y="563042"/>
                </a:cubicBezTo>
                <a:cubicBezTo>
                  <a:pt x="33058" y="563042"/>
                  <a:pt x="33058" y="563042"/>
                  <a:pt x="33058" y="563042"/>
                </a:cubicBezTo>
                <a:cubicBezTo>
                  <a:pt x="14749" y="563042"/>
                  <a:pt x="0" y="548305"/>
                  <a:pt x="0" y="530012"/>
                </a:cubicBezTo>
                <a:cubicBezTo>
                  <a:pt x="0" y="33030"/>
                  <a:pt x="0" y="33030"/>
                  <a:pt x="0" y="33030"/>
                </a:cubicBezTo>
                <a:cubicBezTo>
                  <a:pt x="0" y="14737"/>
                  <a:pt x="14749" y="0"/>
                  <a:pt x="33058" y="0"/>
                </a:cubicBezTo>
                <a:close/>
              </a:path>
            </a:pathLst>
          </a:custGeom>
          <a:solidFill>
            <a:schemeClr val="bg1">
              <a:lumMod val="50000"/>
            </a:schemeClr>
          </a:solidFill>
          <a:ln w="9525">
            <a:noFill/>
            <a:round/>
            <a:headEnd/>
            <a:tailEnd/>
          </a:ln>
          <a:extLst/>
        </p:spPr>
        <p:txBody>
          <a:bodyPr vert="horz" wrap="square" lIns="91440" tIns="45720" rIns="91440" bIns="45720" numCol="1" anchor="t" anchorCtr="0" compatLnSpc="1">
            <a:prstTxWarp prst="textNoShape">
              <a:avLst/>
            </a:prstTxWarp>
            <a:noAutofit/>
          </a:bodyPr>
          <a:lstStyle/>
          <a:p>
            <a:pPr defTabSz="914377">
              <a:defRPr/>
            </a:pPr>
            <a:endParaRPr lang="en-US">
              <a:solidFill>
                <a:srgbClr val="676767"/>
              </a:solidFill>
              <a:latin typeface="Arial"/>
            </a:endParaRPr>
          </a:p>
        </p:txBody>
      </p:sp>
      <p:sp>
        <p:nvSpPr>
          <p:cNvPr id="350" name="Rectangle 349"/>
          <p:cNvSpPr/>
          <p:nvPr/>
        </p:nvSpPr>
        <p:spPr>
          <a:xfrm>
            <a:off x="752625" y="5688630"/>
            <a:ext cx="2331720" cy="28123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Outbound Threat Filters</a:t>
            </a:r>
          </a:p>
        </p:txBody>
      </p:sp>
      <p:sp>
        <p:nvSpPr>
          <p:cNvPr id="351" name="Rectangle 350"/>
          <p:cNvSpPr/>
          <p:nvPr/>
        </p:nvSpPr>
        <p:spPr>
          <a:xfrm>
            <a:off x="3192936" y="5690935"/>
            <a:ext cx="2331720" cy="278935"/>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Outbound Data Protection</a:t>
            </a:r>
          </a:p>
        </p:txBody>
      </p:sp>
      <p:sp>
        <p:nvSpPr>
          <p:cNvPr id="352" name="Rectangle 351"/>
          <p:cNvSpPr/>
          <p:nvPr/>
        </p:nvSpPr>
        <p:spPr>
          <a:xfrm>
            <a:off x="8064613" y="3207007"/>
            <a:ext cx="1097281" cy="18288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Marketing</a:t>
            </a:r>
          </a:p>
        </p:txBody>
      </p:sp>
      <p:sp>
        <p:nvSpPr>
          <p:cNvPr id="353" name="Rectangle 352"/>
          <p:cNvSpPr/>
          <p:nvPr/>
        </p:nvSpPr>
        <p:spPr>
          <a:xfrm>
            <a:off x="9297120" y="3207007"/>
            <a:ext cx="1097281" cy="1828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Filter Rules</a:t>
            </a:r>
          </a:p>
        </p:txBody>
      </p:sp>
      <p:sp>
        <p:nvSpPr>
          <p:cNvPr id="354" name="Rectangle 353"/>
          <p:cNvSpPr/>
          <p:nvPr/>
        </p:nvSpPr>
        <p:spPr>
          <a:xfrm>
            <a:off x="10504458" y="3207007"/>
            <a:ext cx="1097281" cy="1828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0-day Malware</a:t>
            </a:r>
          </a:p>
        </p:txBody>
      </p:sp>
      <p:sp>
        <p:nvSpPr>
          <p:cNvPr id="137" name="Rectangle 136"/>
          <p:cNvSpPr/>
          <p:nvPr/>
        </p:nvSpPr>
        <p:spPr>
          <a:xfrm>
            <a:off x="1977137" y="3461737"/>
            <a:ext cx="1097281" cy="324450"/>
          </a:xfrm>
          <a:prstGeom prst="rect">
            <a:avLst/>
          </a:prstGeom>
          <a:gradFill flip="none" rotWithShape="1">
            <a:gsLst>
              <a:gs pos="0">
                <a:srgbClr val="7A0000">
                  <a:shade val="30000"/>
                  <a:satMod val="115000"/>
                </a:srgbClr>
              </a:gs>
              <a:gs pos="50000">
                <a:srgbClr val="7A0000">
                  <a:shade val="67500"/>
                  <a:satMod val="115000"/>
                </a:srgbClr>
              </a:gs>
              <a:gs pos="100000">
                <a:srgbClr val="7A0000">
                  <a:shade val="100000"/>
                  <a:satMod val="115000"/>
                </a:srgbClr>
              </a:gs>
            </a:gsLst>
            <a:lin ang="162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Spoof Detection</a:t>
            </a:r>
          </a:p>
        </p:txBody>
      </p:sp>
      <p:sp>
        <p:nvSpPr>
          <p:cNvPr id="138" name="Rectangle 137"/>
          <p:cNvSpPr/>
          <p:nvPr/>
        </p:nvSpPr>
        <p:spPr>
          <a:xfrm>
            <a:off x="8070265" y="3460975"/>
            <a:ext cx="3530465" cy="32521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Anti-Phishing and URL Analysis</a:t>
            </a:r>
          </a:p>
        </p:txBody>
      </p:sp>
      <p:sp>
        <p:nvSpPr>
          <p:cNvPr id="139" name="Rectangle 138"/>
          <p:cNvSpPr/>
          <p:nvPr/>
        </p:nvSpPr>
        <p:spPr>
          <a:xfrm>
            <a:off x="5622835" y="3470184"/>
            <a:ext cx="2313432" cy="316003"/>
          </a:xfrm>
          <a:prstGeom prst="rect">
            <a:avLst/>
          </a:prstGeom>
          <a:gradFill flip="none" rotWithShape="1">
            <a:gsLst>
              <a:gs pos="0">
                <a:srgbClr val="98B1C6">
                  <a:shade val="30000"/>
                  <a:satMod val="115000"/>
                </a:srgbClr>
              </a:gs>
              <a:gs pos="50000">
                <a:srgbClr val="98B1C6">
                  <a:shade val="67500"/>
                  <a:satMod val="115000"/>
                </a:srgbClr>
              </a:gs>
              <a:gs pos="100000">
                <a:srgbClr val="98B1C6">
                  <a:shade val="100000"/>
                  <a:satMod val="115000"/>
                </a:srgbClr>
              </a:gs>
            </a:gsLst>
            <a:lin ang="16200000" scaled="1"/>
            <a:tileRec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Advanced Malware Protection (AMP)</a:t>
            </a:r>
          </a:p>
        </p:txBody>
      </p:sp>
      <p:sp>
        <p:nvSpPr>
          <p:cNvPr id="141" name="Rectangle 140"/>
          <p:cNvSpPr/>
          <p:nvPr/>
        </p:nvSpPr>
        <p:spPr>
          <a:xfrm>
            <a:off x="92364" y="5787512"/>
            <a:ext cx="991854" cy="982743"/>
          </a:xfrm>
          <a:prstGeom prst="rect">
            <a:avLst/>
          </a:prstGeom>
          <a:blipFill>
            <a:blip r:embed="rId3">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192936" y="3460975"/>
            <a:ext cx="1097280" cy="32521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77">
              <a:defRPr/>
            </a:pPr>
            <a:r>
              <a:rPr lang="en-US" sz="1000" dirty="0">
                <a:solidFill>
                  <a:srgbClr val="FFFFFF"/>
                </a:solidFill>
                <a:latin typeface="CiscoSans Thin" panose="020B0203020201020303" pitchFamily="34" charset="0"/>
              </a:rPr>
              <a:t>URL Analysis</a:t>
            </a:r>
          </a:p>
        </p:txBody>
      </p:sp>
    </p:spTree>
    <p:extLst>
      <p:ext uri="{BB962C8B-B14F-4D97-AF65-F5344CB8AC3E}">
        <p14:creationId xmlns:p14="http://schemas.microsoft.com/office/powerpoint/2010/main" val="61331383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Configurable Content Filtering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5557" y="987425"/>
            <a:ext cx="5067462" cy="4873625"/>
          </a:xfrm>
        </p:spPr>
      </p:pic>
      <p:sp>
        <p:nvSpPr>
          <p:cNvPr id="4" name="Text Placeholder 3"/>
          <p:cNvSpPr>
            <a:spLocks noGrp="1"/>
          </p:cNvSpPr>
          <p:nvPr>
            <p:ph type="body" sz="half" idx="2"/>
          </p:nvPr>
        </p:nvSpPr>
        <p:spPr>
          <a:xfrm>
            <a:off x="839787" y="2467295"/>
            <a:ext cx="3932237" cy="3811588"/>
          </a:xfrm>
        </p:spPr>
        <p:txBody>
          <a:bodyPr/>
          <a:lstStyle/>
          <a:p>
            <a:pPr marL="285750" indent="-285750">
              <a:buFont typeface="Arial" panose="020B0604020202020204" pitchFamily="34" charset="0"/>
              <a:buChar char="•"/>
            </a:pPr>
            <a:r>
              <a:rPr lang="en-US" dirty="0" smtClean="0"/>
              <a:t>Both inbound and outbound flows of email allow for a very detailed content filtering options</a:t>
            </a:r>
          </a:p>
          <a:p>
            <a:pPr marL="285750" indent="-285750">
              <a:buFont typeface="Arial" panose="020B0604020202020204" pitchFamily="34" charset="0"/>
              <a:buChar char="•"/>
            </a:pPr>
            <a:r>
              <a:rPr lang="en-US" dirty="0" smtClean="0"/>
              <a:t>Any incoming or outgoing message can be modified, re-routed, quarantined or dropped</a:t>
            </a:r>
          </a:p>
          <a:p>
            <a:pPr marL="285750" indent="-285750">
              <a:buFont typeface="Arial" panose="020B0604020202020204" pitchFamily="34" charset="0"/>
              <a:buChar char="•"/>
            </a:pPr>
            <a:r>
              <a:rPr lang="en-US" dirty="0" smtClean="0"/>
              <a:t>Support regular expressions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6" name="Rectangle 5"/>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0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Access Table (HAT)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4234" y="1690688"/>
            <a:ext cx="6745685" cy="4351338"/>
          </a:xfrm>
        </p:spPr>
      </p:pic>
      <p:sp>
        <p:nvSpPr>
          <p:cNvPr id="5" name="Rectangle 4"/>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21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Automated Reporting	</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2223" y="1690688"/>
            <a:ext cx="7862828" cy="4351338"/>
          </a:xfrm>
        </p:spPr>
      </p:pic>
      <p:sp>
        <p:nvSpPr>
          <p:cNvPr id="4" name="Rectangle 3"/>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25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187325"/>
            <a:ext cx="3932237" cy="1600200"/>
          </a:xfrm>
        </p:spPr>
        <p:txBody>
          <a:bodyPr/>
          <a:lstStyle/>
          <a:p>
            <a:r>
              <a:rPr lang="en-US" dirty="0" smtClean="0"/>
              <a:t>Daily Statistics</a:t>
            </a:r>
            <a:endParaRPr lang="en-US" dirty="0"/>
          </a:p>
        </p:txBody>
      </p:sp>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29" r="-299"/>
          <a:stretch/>
        </p:blipFill>
        <p:spPr>
          <a:xfrm>
            <a:off x="4539049" y="987425"/>
            <a:ext cx="7290486" cy="4873625"/>
          </a:xfrm>
        </p:spPr>
      </p:pic>
      <p:sp>
        <p:nvSpPr>
          <p:cNvPr id="7" name="Text Placeholder 6"/>
          <p:cNvSpPr>
            <a:spLocks noGrp="1"/>
          </p:cNvSpPr>
          <p:nvPr>
            <p:ph type="body" sz="half" idx="2"/>
          </p:nvPr>
        </p:nvSpPr>
        <p:spPr>
          <a:xfrm>
            <a:off x="839788" y="2057400"/>
            <a:ext cx="3518027" cy="3811588"/>
          </a:xfrm>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On a daily basis SUNY Old Westbury has received over 60k messages</a:t>
            </a:r>
          </a:p>
          <a:p>
            <a:pPr marL="285750" indent="-285750">
              <a:buFont typeface="Arial" panose="020B0604020202020204" pitchFamily="34" charset="0"/>
              <a:buChar char="•"/>
            </a:pPr>
            <a:r>
              <a:rPr lang="en-US" dirty="0" smtClean="0"/>
              <a:t>Out of those 49k got stopped by reputation filtering</a:t>
            </a:r>
          </a:p>
          <a:p>
            <a:pPr marL="285750" indent="-285750">
              <a:buFont typeface="Arial" panose="020B0604020202020204" pitchFamily="34" charset="0"/>
              <a:buChar char="•"/>
            </a:pPr>
            <a:r>
              <a:rPr lang="en-US" dirty="0" smtClean="0"/>
              <a:t>Another 1,700 spotted as spam, different errors and other inconsistencies</a:t>
            </a:r>
          </a:p>
          <a:p>
            <a:pPr marL="285750" indent="-285750">
              <a:buFont typeface="Arial" panose="020B0604020202020204" pitchFamily="34" charset="0"/>
              <a:buChar char="•"/>
            </a:pPr>
            <a:r>
              <a:rPr lang="en-US" dirty="0" smtClean="0"/>
              <a:t>Only about 2,600 messages per day turned out to be valid messages</a:t>
            </a:r>
          </a:p>
          <a:p>
            <a:endParaRPr lang="en-US" dirty="0"/>
          </a:p>
        </p:txBody>
      </p:sp>
      <p:sp>
        <p:nvSpPr>
          <p:cNvPr id="6" name="Rectangle 5"/>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59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70022"/>
            <a:ext cx="3932237" cy="1600200"/>
          </a:xfrm>
        </p:spPr>
        <p:txBody>
          <a:bodyPr/>
          <a:lstStyle/>
          <a:p>
            <a:r>
              <a:rPr lang="en-US" dirty="0" smtClean="0"/>
              <a:t>A bit more stats…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284541"/>
            <a:ext cx="6172200" cy="4279392"/>
          </a:xfrm>
        </p:spPr>
      </p:pic>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During a </a:t>
            </a:r>
            <a:r>
              <a:rPr lang="en-US" smtClean="0"/>
              <a:t>particular week </a:t>
            </a:r>
            <a:r>
              <a:rPr lang="en-US" dirty="0" smtClean="0"/>
              <a:t>over </a:t>
            </a:r>
            <a:r>
              <a:rPr lang="en-US" smtClean="0"/>
              <a:t>180k messages were stopped</a:t>
            </a:r>
            <a:endParaRPr lang="en-US" dirty="0" smtClean="0"/>
          </a:p>
          <a:p>
            <a:pPr marL="285750" indent="-285750">
              <a:buFont typeface="Arial" panose="020B0604020202020204" pitchFamily="34" charset="0"/>
              <a:buChar char="•"/>
            </a:pPr>
            <a:r>
              <a:rPr lang="en-US" dirty="0" smtClean="0"/>
              <a:t>Most just by reputation filtering alone</a:t>
            </a:r>
          </a:p>
          <a:p>
            <a:pPr marL="285750" indent="-285750">
              <a:buFont typeface="Arial" panose="020B0604020202020204" pitchFamily="34" charset="0"/>
              <a:buChar char="•"/>
            </a:pPr>
            <a:endParaRPr lang="en-US" dirty="0" smtClean="0"/>
          </a:p>
        </p:txBody>
      </p:sp>
      <p:sp>
        <p:nvSpPr>
          <p:cNvPr id="7" name="Rectangle 6"/>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5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928" y="51916"/>
            <a:ext cx="11740425" cy="7125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solidFill>
                  <a:schemeClr val="bg1"/>
                </a:solidFill>
              </a:rPr>
              <a:t>     Project Details –</a:t>
            </a:r>
            <a:r>
              <a:rPr lang="en-US" sz="3600" dirty="0">
                <a:solidFill>
                  <a:schemeClr val="bg1"/>
                </a:solidFill>
              </a:rPr>
              <a:t> </a:t>
            </a:r>
            <a:r>
              <a:rPr lang="en-US" sz="3600" b="1" dirty="0">
                <a:solidFill>
                  <a:schemeClr val="bg1"/>
                </a:solidFill>
              </a:rPr>
              <a:t>The Why’s</a:t>
            </a:r>
            <a:r>
              <a:rPr lang="en-US" sz="3600" dirty="0">
                <a:solidFill>
                  <a:schemeClr val="bg1"/>
                </a:solidFill>
              </a:rPr>
              <a:t>, </a:t>
            </a:r>
            <a:r>
              <a:rPr lang="en-US" sz="3600" b="1" dirty="0">
                <a:solidFill>
                  <a:schemeClr val="bg1"/>
                </a:solidFill>
              </a:rPr>
              <a:t>The Who’s</a:t>
            </a:r>
            <a:r>
              <a:rPr lang="en-US" sz="3600" dirty="0">
                <a:solidFill>
                  <a:schemeClr val="bg1"/>
                </a:solidFill>
              </a:rPr>
              <a:t>, </a:t>
            </a:r>
            <a:r>
              <a:rPr lang="en-US" sz="3600" b="1" dirty="0">
                <a:solidFill>
                  <a:schemeClr val="bg1"/>
                </a:solidFill>
              </a:rPr>
              <a:t>The What’s….</a:t>
            </a:r>
            <a:endParaRPr lang="en-US" sz="3600" b="1" spc="-200" dirty="0">
              <a:solidFill>
                <a:schemeClr val="bg1"/>
              </a:solidFill>
              <a:cs typeface="Arial" pitchFamily="34" charset="0"/>
            </a:endParaRPr>
          </a:p>
        </p:txBody>
      </p:sp>
      <p:sp>
        <p:nvSpPr>
          <p:cNvPr id="15" name="TextBox 14"/>
          <p:cNvSpPr txBox="1"/>
          <p:nvPr/>
        </p:nvSpPr>
        <p:spPr>
          <a:xfrm>
            <a:off x="-2494844" y="1425747"/>
            <a:ext cx="2404529" cy="1077218"/>
          </a:xfrm>
          <a:prstGeom prst="rect">
            <a:avLst/>
          </a:prstGeom>
          <a:noFill/>
        </p:spPr>
        <p:txBody>
          <a:bodyPr wrap="square" rtlCol="0">
            <a:spAutoFit/>
          </a:bodyPr>
          <a:lstStyle/>
          <a:p>
            <a:r>
              <a:rPr lang="en-US" sz="1600" dirty="0">
                <a:solidFill>
                  <a:srgbClr val="FFFFFF"/>
                </a:solidFill>
                <a:latin typeface="Arial"/>
                <a:cs typeface="Arial"/>
              </a:rPr>
              <a:t>Always keep about this distance between text and the edge of slides and other content.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13" y="4321908"/>
            <a:ext cx="11613148" cy="2139264"/>
          </a:xfrm>
          <a:prstGeom prst="rect">
            <a:avLst/>
          </a:prstGeom>
        </p:spPr>
      </p:pic>
      <p:sp>
        <p:nvSpPr>
          <p:cNvPr id="7" name="Rectangle 6"/>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313" y="764417"/>
            <a:ext cx="11613148" cy="3626728"/>
          </a:xfrm>
          <a:prstGeom prst="rect">
            <a:avLst/>
          </a:prstGeom>
        </p:spPr>
      </p:pic>
    </p:spTree>
    <p:extLst>
      <p:ext uri="{BB962C8B-B14F-4D97-AF65-F5344CB8AC3E}">
        <p14:creationId xmlns:p14="http://schemas.microsoft.com/office/powerpoint/2010/main" val="6571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rPr>
              <a:t>Outgoing email encryption</a:t>
            </a:r>
          </a:p>
          <a:p>
            <a:r>
              <a:rPr lang="en-US" dirty="0" smtClean="0">
                <a:solidFill>
                  <a:schemeClr val="tx1"/>
                </a:solidFill>
              </a:rPr>
              <a:t>Outbreak filters trigger on unusual mail flow</a:t>
            </a:r>
          </a:p>
          <a:p>
            <a:r>
              <a:rPr lang="en-US" dirty="0" smtClean="0">
                <a:solidFill>
                  <a:schemeClr val="tx1"/>
                </a:solidFill>
              </a:rPr>
              <a:t>URL Filtering</a:t>
            </a:r>
          </a:p>
          <a:p>
            <a:r>
              <a:rPr lang="en-US" dirty="0" smtClean="0">
                <a:solidFill>
                  <a:schemeClr val="tx1"/>
                </a:solidFill>
              </a:rPr>
              <a:t>Detailed Troubleshooting Tools (Message Tracking, Message flow logs)</a:t>
            </a:r>
          </a:p>
          <a:p>
            <a:r>
              <a:rPr lang="en-US" dirty="0" smtClean="0">
                <a:solidFill>
                  <a:schemeClr val="tx1"/>
                </a:solidFill>
              </a:rPr>
              <a:t>Full access to the device (</a:t>
            </a:r>
            <a:r>
              <a:rPr lang="en-US" dirty="0" err="1" smtClean="0">
                <a:solidFill>
                  <a:schemeClr val="tx1"/>
                </a:solidFill>
              </a:rPr>
              <a:t>ssh</a:t>
            </a:r>
            <a:r>
              <a:rPr lang="en-US" dirty="0" smtClean="0">
                <a:solidFill>
                  <a:schemeClr val="tx1"/>
                </a:solidFill>
              </a:rPr>
              <a:t>, observe instant log flow)</a:t>
            </a:r>
          </a:p>
          <a:p>
            <a:r>
              <a:rPr lang="en-US" dirty="0" err="1" smtClean="0">
                <a:solidFill>
                  <a:schemeClr val="tx1"/>
                </a:solidFill>
              </a:rPr>
              <a:t>Ldap</a:t>
            </a:r>
            <a:r>
              <a:rPr lang="en-US" dirty="0" smtClean="0">
                <a:solidFill>
                  <a:schemeClr val="tx1"/>
                </a:solidFill>
              </a:rPr>
              <a:t> integration (AD group based rules)</a:t>
            </a:r>
          </a:p>
        </p:txBody>
      </p:sp>
      <p:sp>
        <p:nvSpPr>
          <p:cNvPr id="3" name="Title 2"/>
          <p:cNvSpPr>
            <a:spLocks noGrp="1"/>
          </p:cNvSpPr>
          <p:nvPr>
            <p:ph type="title"/>
          </p:nvPr>
        </p:nvSpPr>
        <p:spPr/>
        <p:txBody>
          <a:bodyPr/>
          <a:lstStyle/>
          <a:p>
            <a:r>
              <a:rPr lang="en-US" dirty="0" smtClean="0"/>
              <a:t>Additional Cool Features</a:t>
            </a:r>
            <a:endParaRPr lang="en-US" dirty="0"/>
          </a:p>
        </p:txBody>
      </p:sp>
      <p:sp>
        <p:nvSpPr>
          <p:cNvPr id="4" name="Rectangle 3"/>
          <p:cNvSpPr/>
          <p:nvPr/>
        </p:nvSpPr>
        <p:spPr>
          <a:xfrm>
            <a:off x="92364" y="5787512"/>
            <a:ext cx="991854" cy="982743"/>
          </a:xfrm>
          <a:prstGeom prst="rect">
            <a:avLst/>
          </a:prstGeom>
          <a:blipFill>
            <a:blip r:embed="rId3">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026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364" y="5787512"/>
            <a:ext cx="991854" cy="982743"/>
          </a:xfrm>
          <a:prstGeom prst="rect">
            <a:avLst/>
          </a:prstGeom>
          <a:blipFill>
            <a:blip r:embed="rId3">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583691" y="1727200"/>
            <a:ext cx="3874579" cy="4385733"/>
          </a:xfrm>
        </p:spPr>
        <p:style>
          <a:lnRef idx="1">
            <a:schemeClr val="accent3"/>
          </a:lnRef>
          <a:fillRef idx="2">
            <a:schemeClr val="accent3"/>
          </a:fillRef>
          <a:effectRef idx="1">
            <a:schemeClr val="accent3"/>
          </a:effectRef>
          <a:fontRef idx="minor">
            <a:schemeClr val="dk1"/>
          </a:fontRef>
        </p:style>
        <p:txBody>
          <a:bodyPr anchor="ctr"/>
          <a:lstStyle/>
          <a:p>
            <a:endParaRPr lang="en-US" sz="1867" dirty="0">
              <a:latin typeface="CiscoSans ExtraLight" panose="020B0303020201020303" pitchFamily="34" charset="0"/>
            </a:endParaRPr>
          </a:p>
          <a:p>
            <a:r>
              <a:rPr lang="en-US" sz="1867" dirty="0">
                <a:latin typeface="CiscoSans ExtraLight" panose="020B0303020201020303" pitchFamily="34" charset="0"/>
              </a:rPr>
              <a:t>Average mail flow: 10M/day</a:t>
            </a:r>
          </a:p>
          <a:p>
            <a:r>
              <a:rPr lang="en-US" sz="1867" dirty="0">
                <a:latin typeface="CiscoSans ExtraLight" panose="020B0303020201020303" pitchFamily="34" charset="0"/>
              </a:rPr>
              <a:t>1% difference in efficacy means approx. 100K more threat messages entering the system</a:t>
            </a:r>
          </a:p>
          <a:p>
            <a:r>
              <a:rPr lang="en-US" sz="1867" dirty="0">
                <a:latin typeface="CiscoSans ExtraLight" panose="020B0303020201020303" pitchFamily="34" charset="0"/>
              </a:rPr>
              <a:t>A .11% increase in FPs is 11K legitimate messages being blocked  </a:t>
            </a:r>
          </a:p>
          <a:p>
            <a:r>
              <a:rPr lang="en-US" sz="1867" dirty="0">
                <a:latin typeface="CiscoSans ExtraLight" panose="020B0303020201020303" pitchFamily="34" charset="0"/>
              </a:rPr>
              <a:t>Cisco Reputation and Anti-Spam combined will block a variety of threats such as Phish, scams, in addition to spam.</a:t>
            </a:r>
          </a:p>
          <a:p>
            <a:endParaRPr lang="en-US" sz="1867" dirty="0">
              <a:latin typeface="CiscoSans ExtraLight" panose="020B0303020201020303" pitchFamily="34" charset="0"/>
            </a:endParaRPr>
          </a:p>
        </p:txBody>
      </p:sp>
      <p:sp>
        <p:nvSpPr>
          <p:cNvPr id="5" name="Text Placeholder 4"/>
          <p:cNvSpPr>
            <a:spLocks noGrp="1"/>
          </p:cNvSpPr>
          <p:nvPr>
            <p:ph type="body" sz="quarter" idx="11"/>
          </p:nvPr>
        </p:nvSpPr>
        <p:spPr>
          <a:xfrm>
            <a:off x="4458270" y="1797051"/>
            <a:ext cx="7252737" cy="4110792"/>
          </a:xfrm>
        </p:spPr>
        <p:txBody>
          <a:bodyPr/>
          <a:lstStyle/>
          <a:p>
            <a:r>
              <a:rPr lang="en-US" sz="2133" dirty="0">
                <a:latin typeface="CiscoSans ExtraLight" panose="020B0303020201020303" pitchFamily="34" charset="0"/>
              </a:rPr>
              <a:t>The real issue is not the additional spam – it’s the behavior of end users</a:t>
            </a:r>
          </a:p>
          <a:p>
            <a:r>
              <a:rPr lang="en-US" sz="2133" dirty="0">
                <a:latin typeface="CiscoSans ExtraLight" panose="020B0303020201020303" pitchFamily="34" charset="0"/>
              </a:rPr>
              <a:t>Over time they have learned to </a:t>
            </a:r>
            <a:r>
              <a:rPr lang="en-US" sz="2133" b="1" dirty="0">
                <a:solidFill>
                  <a:srgbClr val="00B050"/>
                </a:solidFill>
                <a:latin typeface="CiscoSans ExtraLight" panose="020B0303020201020303" pitchFamily="34" charset="0"/>
              </a:rPr>
              <a:t>trust</a:t>
            </a:r>
            <a:r>
              <a:rPr lang="en-US" sz="2133" dirty="0">
                <a:latin typeface="CiscoSans ExtraLight" panose="020B0303020201020303" pitchFamily="34" charset="0"/>
              </a:rPr>
              <a:t> what is being delivered as legitimate</a:t>
            </a:r>
          </a:p>
          <a:p>
            <a:r>
              <a:rPr lang="en-US" sz="2133" dirty="0">
                <a:latin typeface="CiscoSans ExtraLight" panose="020B0303020201020303" pitchFamily="34" charset="0"/>
              </a:rPr>
              <a:t>A drop in efficacy would result in more threats be executed by the users, costs associated with cleanup as well as loss in productivity</a:t>
            </a:r>
          </a:p>
          <a:p>
            <a:r>
              <a:rPr lang="en-US" sz="2133" dirty="0">
                <a:latin typeface="CiscoSans ExtraLight" panose="020B0303020201020303" pitchFamily="34" charset="0"/>
              </a:rPr>
              <a:t>Even a minimal increase in the False Positive rate could have a significant impact on business</a:t>
            </a:r>
          </a:p>
          <a:p>
            <a:r>
              <a:rPr lang="en-US" sz="2133" dirty="0">
                <a:latin typeface="CiscoSans ExtraLight" panose="020B0303020201020303" pitchFamily="34" charset="0"/>
              </a:rPr>
              <a:t>Coupled with no near time reporting or tracking, and this could result in a significant business risk</a:t>
            </a:r>
          </a:p>
        </p:txBody>
      </p:sp>
      <p:sp>
        <p:nvSpPr>
          <p:cNvPr id="3" name="Title 2"/>
          <p:cNvSpPr>
            <a:spLocks noGrp="1"/>
          </p:cNvSpPr>
          <p:nvPr>
            <p:ph type="title"/>
          </p:nvPr>
        </p:nvSpPr>
        <p:spPr/>
        <p:txBody>
          <a:bodyPr/>
          <a:lstStyle/>
          <a:p>
            <a:r>
              <a:rPr lang="en-US" dirty="0">
                <a:latin typeface="CiscoSans ExtraLight" panose="020B0303020201020303" pitchFamily="34" charset="0"/>
              </a:rPr>
              <a:t>The </a:t>
            </a:r>
            <a:r>
              <a:rPr lang="en-US" dirty="0" smtClean="0">
                <a:latin typeface="CiscoSans ExtraLight" panose="020B0303020201020303" pitchFamily="34" charset="0"/>
              </a:rPr>
              <a:t>Difference </a:t>
            </a:r>
            <a:r>
              <a:rPr lang="en-US" dirty="0">
                <a:latin typeface="CiscoSans ExtraLight" panose="020B0303020201020303" pitchFamily="34" charset="0"/>
              </a:rPr>
              <a:t>1% </a:t>
            </a:r>
            <a:r>
              <a:rPr lang="en-US" dirty="0" smtClean="0">
                <a:latin typeface="CiscoSans ExtraLight" panose="020B0303020201020303" pitchFamily="34" charset="0"/>
              </a:rPr>
              <a:t>Makes</a:t>
            </a:r>
            <a:endParaRPr lang="en-US" dirty="0">
              <a:latin typeface="CiscoSans ExtraLight" panose="020B0303020201020303" pitchFamily="34" charset="0"/>
            </a:endParaRPr>
          </a:p>
        </p:txBody>
      </p:sp>
    </p:spTree>
    <p:extLst>
      <p:ext uri="{BB962C8B-B14F-4D97-AF65-F5344CB8AC3E}">
        <p14:creationId xmlns:p14="http://schemas.microsoft.com/office/powerpoint/2010/main" val="16496089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881" y="4247641"/>
            <a:ext cx="7024630" cy="1593113"/>
          </a:xfrm>
          <a:prstGeom prst="rect">
            <a:avLst/>
          </a:prstGeom>
          <a:effectLst>
            <a:outerShdw blurRad="50800" dist="50800" dir="5400000" algn="ctr" rotWithShape="0">
              <a:srgbClr val="000000">
                <a:alpha val="90000"/>
              </a:srgbClr>
            </a:outerShdw>
            <a:reflection blurRad="127000" stA="48000" endPos="61000" dist="50800" dir="5400000" sy="-100000" algn="bl" rotWithShape="0"/>
          </a:effectLst>
          <a:scene3d>
            <a:camera prst="orthographicFront"/>
            <a:lightRig rig="threePt" dir="t"/>
          </a:scene3d>
          <a:sp3d>
            <a:bevelT w="0" h="0"/>
          </a:sp3d>
        </p:spPr>
      </p:pic>
      <p:sp>
        <p:nvSpPr>
          <p:cNvPr id="2" name="TextBox 1"/>
          <p:cNvSpPr txBox="1"/>
          <p:nvPr/>
        </p:nvSpPr>
        <p:spPr>
          <a:xfrm>
            <a:off x="2496252" y="454260"/>
            <a:ext cx="7241059" cy="1323439"/>
          </a:xfrm>
          <a:prstGeom prst="rect">
            <a:avLst/>
          </a:prstGeom>
          <a:noFill/>
        </p:spPr>
        <p:txBody>
          <a:bodyPr wrap="square" rtlCol="0">
            <a:spAutoFit/>
          </a:bodyPr>
          <a:lstStyle/>
          <a:p>
            <a:pPr algn="ctr"/>
            <a:r>
              <a:rPr lang="en-US" sz="8000" dirty="0" smtClean="0"/>
              <a:t>Questions?</a:t>
            </a:r>
            <a:endParaRPr lang="en-US" sz="8000" dirty="0"/>
          </a:p>
        </p:txBody>
      </p:sp>
      <p:sp>
        <p:nvSpPr>
          <p:cNvPr id="4" name="TextBox 3"/>
          <p:cNvSpPr txBox="1"/>
          <p:nvPr/>
        </p:nvSpPr>
        <p:spPr>
          <a:xfrm>
            <a:off x="3013857" y="2561891"/>
            <a:ext cx="6522029" cy="692497"/>
          </a:xfrm>
          <a:prstGeom prst="rect">
            <a:avLst/>
          </a:prstGeom>
          <a:noFill/>
        </p:spPr>
        <p:txBody>
          <a:bodyPr wrap="square" rtlCol="0">
            <a:spAutoFit/>
          </a:bodyPr>
          <a:lstStyle/>
          <a:p>
            <a:pPr algn="ctr"/>
            <a:r>
              <a:rPr lang="en-US" sz="2000" dirty="0" smtClean="0"/>
              <a:t>SUNY Old Westbury Enhances Office 365 -  Cisco Case Study</a:t>
            </a:r>
          </a:p>
          <a:p>
            <a:pPr algn="ctr"/>
            <a:r>
              <a:rPr lang="en-US" sz="1900" b="1" dirty="0" smtClean="0">
                <a:solidFill>
                  <a:schemeClr val="accent1">
                    <a:lumMod val="50000"/>
                  </a:schemeClr>
                </a:solidFill>
              </a:rPr>
              <a:t>https</a:t>
            </a:r>
            <a:r>
              <a:rPr lang="en-US" sz="1900" b="1" dirty="0">
                <a:solidFill>
                  <a:schemeClr val="accent1">
                    <a:lumMod val="50000"/>
                  </a:schemeClr>
                </a:solidFill>
              </a:rPr>
              <a:t>://</a:t>
            </a:r>
            <a:r>
              <a:rPr lang="en-US" sz="1900" b="1" dirty="0" err="1">
                <a:solidFill>
                  <a:schemeClr val="accent1">
                    <a:lumMod val="50000"/>
                  </a:schemeClr>
                </a:solidFill>
              </a:rPr>
              <a:t>goo.gl</a:t>
            </a:r>
            <a:r>
              <a:rPr lang="en-US" sz="1900" b="1" dirty="0">
                <a:solidFill>
                  <a:schemeClr val="accent1">
                    <a:lumMod val="50000"/>
                  </a:schemeClr>
                </a:solidFill>
              </a:rPr>
              <a:t>/ny7mr5</a:t>
            </a:r>
          </a:p>
        </p:txBody>
      </p:sp>
    </p:spTree>
    <p:extLst>
      <p:ext uri="{BB962C8B-B14F-4D97-AF65-F5344CB8AC3E}">
        <p14:creationId xmlns:p14="http://schemas.microsoft.com/office/powerpoint/2010/main" val="2896362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6" y="434090"/>
            <a:ext cx="12197956" cy="5924097"/>
          </a:xfrm>
          <a:prstGeom prst="rect">
            <a:avLst/>
          </a:prstGeom>
        </p:spPr>
      </p:pic>
      <p:sp>
        <p:nvSpPr>
          <p:cNvPr id="67" name="Freeform 147"/>
          <p:cNvSpPr>
            <a:spLocks noEditPoints="1"/>
          </p:cNvSpPr>
          <p:nvPr/>
        </p:nvSpPr>
        <p:spPr bwMode="auto">
          <a:xfrm rot="1298822">
            <a:off x="9604270" y="671882"/>
            <a:ext cx="1148148" cy="893005"/>
          </a:xfrm>
          <a:custGeom>
            <a:avLst/>
            <a:gdLst>
              <a:gd name="T0" fmla="*/ 22 w 614"/>
              <a:gd name="T1" fmla="*/ 474 h 474"/>
              <a:gd name="T2" fmla="*/ 22 w 614"/>
              <a:gd name="T3" fmla="*/ 474 h 474"/>
              <a:gd name="T4" fmla="*/ 18 w 614"/>
              <a:gd name="T5" fmla="*/ 473 h 474"/>
              <a:gd name="T6" fmla="*/ 14 w 614"/>
              <a:gd name="T7" fmla="*/ 471 h 474"/>
              <a:gd name="T8" fmla="*/ 9 w 614"/>
              <a:gd name="T9" fmla="*/ 470 h 474"/>
              <a:gd name="T10" fmla="*/ 5 w 614"/>
              <a:gd name="T11" fmla="*/ 466 h 474"/>
              <a:gd name="T12" fmla="*/ 3 w 614"/>
              <a:gd name="T13" fmla="*/ 463 h 474"/>
              <a:gd name="T14" fmla="*/ 1 w 614"/>
              <a:gd name="T15" fmla="*/ 459 h 474"/>
              <a:gd name="T16" fmla="*/ 0 w 614"/>
              <a:gd name="T17" fmla="*/ 454 h 474"/>
              <a:gd name="T18" fmla="*/ 0 w 614"/>
              <a:gd name="T19" fmla="*/ 450 h 474"/>
              <a:gd name="T20" fmla="*/ 0 w 614"/>
              <a:gd name="T21" fmla="*/ 24 h 474"/>
              <a:gd name="T22" fmla="*/ 0 w 614"/>
              <a:gd name="T23" fmla="*/ 24 h 474"/>
              <a:gd name="T24" fmla="*/ 0 w 614"/>
              <a:gd name="T25" fmla="*/ 20 h 474"/>
              <a:gd name="T26" fmla="*/ 1 w 614"/>
              <a:gd name="T27" fmla="*/ 14 h 474"/>
              <a:gd name="T28" fmla="*/ 3 w 614"/>
              <a:gd name="T29" fmla="*/ 10 h 474"/>
              <a:gd name="T30" fmla="*/ 5 w 614"/>
              <a:gd name="T31" fmla="*/ 8 h 474"/>
              <a:gd name="T32" fmla="*/ 9 w 614"/>
              <a:gd name="T33" fmla="*/ 4 h 474"/>
              <a:gd name="T34" fmla="*/ 14 w 614"/>
              <a:gd name="T35" fmla="*/ 2 h 474"/>
              <a:gd name="T36" fmla="*/ 18 w 614"/>
              <a:gd name="T37" fmla="*/ 1 h 474"/>
              <a:gd name="T38" fmla="*/ 22 w 614"/>
              <a:gd name="T39" fmla="*/ 0 h 474"/>
              <a:gd name="T40" fmla="*/ 591 w 614"/>
              <a:gd name="T41" fmla="*/ 0 h 474"/>
              <a:gd name="T42" fmla="*/ 591 w 614"/>
              <a:gd name="T43" fmla="*/ 0 h 474"/>
              <a:gd name="T44" fmla="*/ 595 w 614"/>
              <a:gd name="T45" fmla="*/ 1 h 474"/>
              <a:gd name="T46" fmla="*/ 599 w 614"/>
              <a:gd name="T47" fmla="*/ 2 h 474"/>
              <a:gd name="T48" fmla="*/ 603 w 614"/>
              <a:gd name="T49" fmla="*/ 4 h 474"/>
              <a:gd name="T50" fmla="*/ 607 w 614"/>
              <a:gd name="T51" fmla="*/ 8 h 474"/>
              <a:gd name="T52" fmla="*/ 609 w 614"/>
              <a:gd name="T53" fmla="*/ 10 h 474"/>
              <a:gd name="T54" fmla="*/ 611 w 614"/>
              <a:gd name="T55" fmla="*/ 14 h 474"/>
              <a:gd name="T56" fmla="*/ 612 w 614"/>
              <a:gd name="T57" fmla="*/ 20 h 474"/>
              <a:gd name="T58" fmla="*/ 614 w 614"/>
              <a:gd name="T59" fmla="*/ 24 h 474"/>
              <a:gd name="T60" fmla="*/ 614 w 614"/>
              <a:gd name="T61" fmla="*/ 450 h 474"/>
              <a:gd name="T62" fmla="*/ 614 w 614"/>
              <a:gd name="T63" fmla="*/ 450 h 474"/>
              <a:gd name="T64" fmla="*/ 612 w 614"/>
              <a:gd name="T65" fmla="*/ 454 h 474"/>
              <a:gd name="T66" fmla="*/ 611 w 614"/>
              <a:gd name="T67" fmla="*/ 459 h 474"/>
              <a:gd name="T68" fmla="*/ 609 w 614"/>
              <a:gd name="T69" fmla="*/ 463 h 474"/>
              <a:gd name="T70" fmla="*/ 607 w 614"/>
              <a:gd name="T71" fmla="*/ 466 h 474"/>
              <a:gd name="T72" fmla="*/ 603 w 614"/>
              <a:gd name="T73" fmla="*/ 470 h 474"/>
              <a:gd name="T74" fmla="*/ 599 w 614"/>
              <a:gd name="T75" fmla="*/ 471 h 474"/>
              <a:gd name="T76" fmla="*/ 595 w 614"/>
              <a:gd name="T77" fmla="*/ 473 h 474"/>
              <a:gd name="T78" fmla="*/ 591 w 614"/>
              <a:gd name="T79" fmla="*/ 474 h 474"/>
              <a:gd name="T80" fmla="*/ 22 w 614"/>
              <a:gd name="T81" fmla="*/ 474 h 474"/>
              <a:gd name="T82" fmla="*/ 545 w 614"/>
              <a:gd name="T83" fmla="*/ 400 h 474"/>
              <a:gd name="T84" fmla="*/ 545 w 614"/>
              <a:gd name="T85" fmla="*/ 122 h 474"/>
              <a:gd name="T86" fmla="*/ 340 w 614"/>
              <a:gd name="T87" fmla="*/ 314 h 474"/>
              <a:gd name="T88" fmla="*/ 340 w 614"/>
              <a:gd name="T89" fmla="*/ 314 h 474"/>
              <a:gd name="T90" fmla="*/ 332 w 614"/>
              <a:gd name="T91" fmla="*/ 320 h 474"/>
              <a:gd name="T92" fmla="*/ 324 w 614"/>
              <a:gd name="T93" fmla="*/ 325 h 474"/>
              <a:gd name="T94" fmla="*/ 316 w 614"/>
              <a:gd name="T95" fmla="*/ 327 h 474"/>
              <a:gd name="T96" fmla="*/ 306 w 614"/>
              <a:gd name="T97" fmla="*/ 327 h 474"/>
              <a:gd name="T98" fmla="*/ 306 w 614"/>
              <a:gd name="T99" fmla="*/ 327 h 474"/>
              <a:gd name="T100" fmla="*/ 297 w 614"/>
              <a:gd name="T101" fmla="*/ 327 h 474"/>
              <a:gd name="T102" fmla="*/ 289 w 614"/>
              <a:gd name="T103" fmla="*/ 325 h 474"/>
              <a:gd name="T104" fmla="*/ 280 w 614"/>
              <a:gd name="T105" fmla="*/ 320 h 474"/>
              <a:gd name="T106" fmla="*/ 272 w 614"/>
              <a:gd name="T107" fmla="*/ 314 h 474"/>
              <a:gd name="T108" fmla="*/ 67 w 614"/>
              <a:gd name="T109" fmla="*/ 122 h 474"/>
              <a:gd name="T110" fmla="*/ 67 w 614"/>
              <a:gd name="T111" fmla="*/ 400 h 474"/>
              <a:gd name="T112" fmla="*/ 545 w 614"/>
              <a:gd name="T113" fmla="*/ 400 h 474"/>
              <a:gd name="T114" fmla="*/ 306 w 614"/>
              <a:gd name="T115" fmla="*/ 248 h 474"/>
              <a:gd name="T116" fmla="*/ 492 w 614"/>
              <a:gd name="T117" fmla="*/ 74 h 474"/>
              <a:gd name="T118" fmla="*/ 120 w 614"/>
              <a:gd name="T119" fmla="*/ 74 h 474"/>
              <a:gd name="T120" fmla="*/ 306 w 614"/>
              <a:gd name="T121" fmla="*/ 2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474">
                <a:moveTo>
                  <a:pt x="22" y="474"/>
                </a:moveTo>
                <a:lnTo>
                  <a:pt x="22" y="474"/>
                </a:lnTo>
                <a:lnTo>
                  <a:pt x="18" y="473"/>
                </a:lnTo>
                <a:lnTo>
                  <a:pt x="14" y="471"/>
                </a:lnTo>
                <a:lnTo>
                  <a:pt x="9" y="470"/>
                </a:lnTo>
                <a:lnTo>
                  <a:pt x="5" y="466"/>
                </a:lnTo>
                <a:lnTo>
                  <a:pt x="3" y="463"/>
                </a:lnTo>
                <a:lnTo>
                  <a:pt x="1" y="459"/>
                </a:lnTo>
                <a:lnTo>
                  <a:pt x="0" y="454"/>
                </a:lnTo>
                <a:lnTo>
                  <a:pt x="0" y="450"/>
                </a:lnTo>
                <a:lnTo>
                  <a:pt x="0" y="24"/>
                </a:lnTo>
                <a:lnTo>
                  <a:pt x="0" y="24"/>
                </a:lnTo>
                <a:lnTo>
                  <a:pt x="0" y="20"/>
                </a:lnTo>
                <a:lnTo>
                  <a:pt x="1" y="14"/>
                </a:lnTo>
                <a:lnTo>
                  <a:pt x="3" y="10"/>
                </a:lnTo>
                <a:lnTo>
                  <a:pt x="5" y="8"/>
                </a:lnTo>
                <a:lnTo>
                  <a:pt x="9" y="4"/>
                </a:lnTo>
                <a:lnTo>
                  <a:pt x="14" y="2"/>
                </a:lnTo>
                <a:lnTo>
                  <a:pt x="18" y="1"/>
                </a:lnTo>
                <a:lnTo>
                  <a:pt x="22" y="0"/>
                </a:lnTo>
                <a:lnTo>
                  <a:pt x="591" y="0"/>
                </a:lnTo>
                <a:lnTo>
                  <a:pt x="591" y="0"/>
                </a:lnTo>
                <a:lnTo>
                  <a:pt x="595" y="1"/>
                </a:lnTo>
                <a:lnTo>
                  <a:pt x="599" y="2"/>
                </a:lnTo>
                <a:lnTo>
                  <a:pt x="603" y="4"/>
                </a:lnTo>
                <a:lnTo>
                  <a:pt x="607" y="8"/>
                </a:lnTo>
                <a:lnTo>
                  <a:pt x="609" y="10"/>
                </a:lnTo>
                <a:lnTo>
                  <a:pt x="611" y="14"/>
                </a:lnTo>
                <a:lnTo>
                  <a:pt x="612" y="20"/>
                </a:lnTo>
                <a:lnTo>
                  <a:pt x="614" y="24"/>
                </a:lnTo>
                <a:lnTo>
                  <a:pt x="614" y="450"/>
                </a:lnTo>
                <a:lnTo>
                  <a:pt x="614" y="450"/>
                </a:lnTo>
                <a:lnTo>
                  <a:pt x="612" y="454"/>
                </a:lnTo>
                <a:lnTo>
                  <a:pt x="611" y="459"/>
                </a:lnTo>
                <a:lnTo>
                  <a:pt x="609" y="463"/>
                </a:lnTo>
                <a:lnTo>
                  <a:pt x="607" y="466"/>
                </a:lnTo>
                <a:lnTo>
                  <a:pt x="603" y="470"/>
                </a:lnTo>
                <a:lnTo>
                  <a:pt x="599" y="471"/>
                </a:lnTo>
                <a:lnTo>
                  <a:pt x="595" y="473"/>
                </a:lnTo>
                <a:lnTo>
                  <a:pt x="591" y="474"/>
                </a:lnTo>
                <a:lnTo>
                  <a:pt x="22" y="474"/>
                </a:lnTo>
                <a:close/>
                <a:moveTo>
                  <a:pt x="545" y="400"/>
                </a:moveTo>
                <a:lnTo>
                  <a:pt x="545" y="122"/>
                </a:lnTo>
                <a:lnTo>
                  <a:pt x="340" y="314"/>
                </a:lnTo>
                <a:lnTo>
                  <a:pt x="340" y="314"/>
                </a:lnTo>
                <a:lnTo>
                  <a:pt x="332" y="320"/>
                </a:lnTo>
                <a:lnTo>
                  <a:pt x="324" y="325"/>
                </a:lnTo>
                <a:lnTo>
                  <a:pt x="316" y="327"/>
                </a:lnTo>
                <a:lnTo>
                  <a:pt x="306" y="327"/>
                </a:lnTo>
                <a:lnTo>
                  <a:pt x="306" y="327"/>
                </a:lnTo>
                <a:lnTo>
                  <a:pt x="297" y="327"/>
                </a:lnTo>
                <a:lnTo>
                  <a:pt x="289" y="325"/>
                </a:lnTo>
                <a:lnTo>
                  <a:pt x="280" y="320"/>
                </a:lnTo>
                <a:lnTo>
                  <a:pt x="272" y="314"/>
                </a:lnTo>
                <a:lnTo>
                  <a:pt x="67" y="122"/>
                </a:lnTo>
                <a:lnTo>
                  <a:pt x="67" y="400"/>
                </a:lnTo>
                <a:lnTo>
                  <a:pt x="545" y="400"/>
                </a:lnTo>
                <a:close/>
                <a:moveTo>
                  <a:pt x="306" y="248"/>
                </a:moveTo>
                <a:lnTo>
                  <a:pt x="492" y="74"/>
                </a:lnTo>
                <a:lnTo>
                  <a:pt x="120" y="74"/>
                </a:lnTo>
                <a:lnTo>
                  <a:pt x="306" y="248"/>
                </a:lnTo>
                <a:close/>
              </a:path>
            </a:pathLst>
          </a:custGeom>
          <a:solidFill>
            <a:srgbClr val="FFFFFF">
              <a:alpha val="70000"/>
            </a:srgbClr>
          </a:solidFill>
          <a:ln>
            <a:no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147"/>
          <p:cNvSpPr>
            <a:spLocks noEditPoints="1"/>
          </p:cNvSpPr>
          <p:nvPr/>
        </p:nvSpPr>
        <p:spPr bwMode="auto">
          <a:xfrm rot="20728594">
            <a:off x="6195550" y="1410698"/>
            <a:ext cx="1148148" cy="893005"/>
          </a:xfrm>
          <a:custGeom>
            <a:avLst/>
            <a:gdLst>
              <a:gd name="T0" fmla="*/ 22 w 614"/>
              <a:gd name="T1" fmla="*/ 474 h 474"/>
              <a:gd name="T2" fmla="*/ 22 w 614"/>
              <a:gd name="T3" fmla="*/ 474 h 474"/>
              <a:gd name="T4" fmla="*/ 18 w 614"/>
              <a:gd name="T5" fmla="*/ 473 h 474"/>
              <a:gd name="T6" fmla="*/ 14 w 614"/>
              <a:gd name="T7" fmla="*/ 471 h 474"/>
              <a:gd name="T8" fmla="*/ 9 w 614"/>
              <a:gd name="T9" fmla="*/ 470 h 474"/>
              <a:gd name="T10" fmla="*/ 5 w 614"/>
              <a:gd name="T11" fmla="*/ 466 h 474"/>
              <a:gd name="T12" fmla="*/ 3 w 614"/>
              <a:gd name="T13" fmla="*/ 463 h 474"/>
              <a:gd name="T14" fmla="*/ 1 w 614"/>
              <a:gd name="T15" fmla="*/ 459 h 474"/>
              <a:gd name="T16" fmla="*/ 0 w 614"/>
              <a:gd name="T17" fmla="*/ 454 h 474"/>
              <a:gd name="T18" fmla="*/ 0 w 614"/>
              <a:gd name="T19" fmla="*/ 450 h 474"/>
              <a:gd name="T20" fmla="*/ 0 w 614"/>
              <a:gd name="T21" fmla="*/ 24 h 474"/>
              <a:gd name="T22" fmla="*/ 0 w 614"/>
              <a:gd name="T23" fmla="*/ 24 h 474"/>
              <a:gd name="T24" fmla="*/ 0 w 614"/>
              <a:gd name="T25" fmla="*/ 20 h 474"/>
              <a:gd name="T26" fmla="*/ 1 w 614"/>
              <a:gd name="T27" fmla="*/ 14 h 474"/>
              <a:gd name="T28" fmla="*/ 3 w 614"/>
              <a:gd name="T29" fmla="*/ 10 h 474"/>
              <a:gd name="T30" fmla="*/ 5 w 614"/>
              <a:gd name="T31" fmla="*/ 8 h 474"/>
              <a:gd name="T32" fmla="*/ 9 w 614"/>
              <a:gd name="T33" fmla="*/ 4 h 474"/>
              <a:gd name="T34" fmla="*/ 14 w 614"/>
              <a:gd name="T35" fmla="*/ 2 h 474"/>
              <a:gd name="T36" fmla="*/ 18 w 614"/>
              <a:gd name="T37" fmla="*/ 1 h 474"/>
              <a:gd name="T38" fmla="*/ 22 w 614"/>
              <a:gd name="T39" fmla="*/ 0 h 474"/>
              <a:gd name="T40" fmla="*/ 591 w 614"/>
              <a:gd name="T41" fmla="*/ 0 h 474"/>
              <a:gd name="T42" fmla="*/ 591 w 614"/>
              <a:gd name="T43" fmla="*/ 0 h 474"/>
              <a:gd name="T44" fmla="*/ 595 w 614"/>
              <a:gd name="T45" fmla="*/ 1 h 474"/>
              <a:gd name="T46" fmla="*/ 599 w 614"/>
              <a:gd name="T47" fmla="*/ 2 h 474"/>
              <a:gd name="T48" fmla="*/ 603 w 614"/>
              <a:gd name="T49" fmla="*/ 4 h 474"/>
              <a:gd name="T50" fmla="*/ 607 w 614"/>
              <a:gd name="T51" fmla="*/ 8 h 474"/>
              <a:gd name="T52" fmla="*/ 609 w 614"/>
              <a:gd name="T53" fmla="*/ 10 h 474"/>
              <a:gd name="T54" fmla="*/ 611 w 614"/>
              <a:gd name="T55" fmla="*/ 14 h 474"/>
              <a:gd name="T56" fmla="*/ 612 w 614"/>
              <a:gd name="T57" fmla="*/ 20 h 474"/>
              <a:gd name="T58" fmla="*/ 614 w 614"/>
              <a:gd name="T59" fmla="*/ 24 h 474"/>
              <a:gd name="T60" fmla="*/ 614 w 614"/>
              <a:gd name="T61" fmla="*/ 450 h 474"/>
              <a:gd name="T62" fmla="*/ 614 w 614"/>
              <a:gd name="T63" fmla="*/ 450 h 474"/>
              <a:gd name="T64" fmla="*/ 612 w 614"/>
              <a:gd name="T65" fmla="*/ 454 h 474"/>
              <a:gd name="T66" fmla="*/ 611 w 614"/>
              <a:gd name="T67" fmla="*/ 459 h 474"/>
              <a:gd name="T68" fmla="*/ 609 w 614"/>
              <a:gd name="T69" fmla="*/ 463 h 474"/>
              <a:gd name="T70" fmla="*/ 607 w 614"/>
              <a:gd name="T71" fmla="*/ 466 h 474"/>
              <a:gd name="T72" fmla="*/ 603 w 614"/>
              <a:gd name="T73" fmla="*/ 470 h 474"/>
              <a:gd name="T74" fmla="*/ 599 w 614"/>
              <a:gd name="T75" fmla="*/ 471 h 474"/>
              <a:gd name="T76" fmla="*/ 595 w 614"/>
              <a:gd name="T77" fmla="*/ 473 h 474"/>
              <a:gd name="T78" fmla="*/ 591 w 614"/>
              <a:gd name="T79" fmla="*/ 474 h 474"/>
              <a:gd name="T80" fmla="*/ 22 w 614"/>
              <a:gd name="T81" fmla="*/ 474 h 474"/>
              <a:gd name="T82" fmla="*/ 545 w 614"/>
              <a:gd name="T83" fmla="*/ 400 h 474"/>
              <a:gd name="T84" fmla="*/ 545 w 614"/>
              <a:gd name="T85" fmla="*/ 122 h 474"/>
              <a:gd name="T86" fmla="*/ 340 w 614"/>
              <a:gd name="T87" fmla="*/ 314 h 474"/>
              <a:gd name="T88" fmla="*/ 340 w 614"/>
              <a:gd name="T89" fmla="*/ 314 h 474"/>
              <a:gd name="T90" fmla="*/ 332 w 614"/>
              <a:gd name="T91" fmla="*/ 320 h 474"/>
              <a:gd name="T92" fmla="*/ 324 w 614"/>
              <a:gd name="T93" fmla="*/ 325 h 474"/>
              <a:gd name="T94" fmla="*/ 316 w 614"/>
              <a:gd name="T95" fmla="*/ 327 h 474"/>
              <a:gd name="T96" fmla="*/ 306 w 614"/>
              <a:gd name="T97" fmla="*/ 327 h 474"/>
              <a:gd name="T98" fmla="*/ 306 w 614"/>
              <a:gd name="T99" fmla="*/ 327 h 474"/>
              <a:gd name="T100" fmla="*/ 297 w 614"/>
              <a:gd name="T101" fmla="*/ 327 h 474"/>
              <a:gd name="T102" fmla="*/ 289 w 614"/>
              <a:gd name="T103" fmla="*/ 325 h 474"/>
              <a:gd name="T104" fmla="*/ 280 w 614"/>
              <a:gd name="T105" fmla="*/ 320 h 474"/>
              <a:gd name="T106" fmla="*/ 272 w 614"/>
              <a:gd name="T107" fmla="*/ 314 h 474"/>
              <a:gd name="T108" fmla="*/ 67 w 614"/>
              <a:gd name="T109" fmla="*/ 122 h 474"/>
              <a:gd name="T110" fmla="*/ 67 w 614"/>
              <a:gd name="T111" fmla="*/ 400 h 474"/>
              <a:gd name="T112" fmla="*/ 545 w 614"/>
              <a:gd name="T113" fmla="*/ 400 h 474"/>
              <a:gd name="T114" fmla="*/ 306 w 614"/>
              <a:gd name="T115" fmla="*/ 248 h 474"/>
              <a:gd name="T116" fmla="*/ 492 w 614"/>
              <a:gd name="T117" fmla="*/ 74 h 474"/>
              <a:gd name="T118" fmla="*/ 120 w 614"/>
              <a:gd name="T119" fmla="*/ 74 h 474"/>
              <a:gd name="T120" fmla="*/ 306 w 614"/>
              <a:gd name="T121" fmla="*/ 2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474">
                <a:moveTo>
                  <a:pt x="22" y="474"/>
                </a:moveTo>
                <a:lnTo>
                  <a:pt x="22" y="474"/>
                </a:lnTo>
                <a:lnTo>
                  <a:pt x="18" y="473"/>
                </a:lnTo>
                <a:lnTo>
                  <a:pt x="14" y="471"/>
                </a:lnTo>
                <a:lnTo>
                  <a:pt x="9" y="470"/>
                </a:lnTo>
                <a:lnTo>
                  <a:pt x="5" y="466"/>
                </a:lnTo>
                <a:lnTo>
                  <a:pt x="3" y="463"/>
                </a:lnTo>
                <a:lnTo>
                  <a:pt x="1" y="459"/>
                </a:lnTo>
                <a:lnTo>
                  <a:pt x="0" y="454"/>
                </a:lnTo>
                <a:lnTo>
                  <a:pt x="0" y="450"/>
                </a:lnTo>
                <a:lnTo>
                  <a:pt x="0" y="24"/>
                </a:lnTo>
                <a:lnTo>
                  <a:pt x="0" y="24"/>
                </a:lnTo>
                <a:lnTo>
                  <a:pt x="0" y="20"/>
                </a:lnTo>
                <a:lnTo>
                  <a:pt x="1" y="14"/>
                </a:lnTo>
                <a:lnTo>
                  <a:pt x="3" y="10"/>
                </a:lnTo>
                <a:lnTo>
                  <a:pt x="5" y="8"/>
                </a:lnTo>
                <a:lnTo>
                  <a:pt x="9" y="4"/>
                </a:lnTo>
                <a:lnTo>
                  <a:pt x="14" y="2"/>
                </a:lnTo>
                <a:lnTo>
                  <a:pt x="18" y="1"/>
                </a:lnTo>
                <a:lnTo>
                  <a:pt x="22" y="0"/>
                </a:lnTo>
                <a:lnTo>
                  <a:pt x="591" y="0"/>
                </a:lnTo>
                <a:lnTo>
                  <a:pt x="591" y="0"/>
                </a:lnTo>
                <a:lnTo>
                  <a:pt x="595" y="1"/>
                </a:lnTo>
                <a:lnTo>
                  <a:pt x="599" y="2"/>
                </a:lnTo>
                <a:lnTo>
                  <a:pt x="603" y="4"/>
                </a:lnTo>
                <a:lnTo>
                  <a:pt x="607" y="8"/>
                </a:lnTo>
                <a:lnTo>
                  <a:pt x="609" y="10"/>
                </a:lnTo>
                <a:lnTo>
                  <a:pt x="611" y="14"/>
                </a:lnTo>
                <a:lnTo>
                  <a:pt x="612" y="20"/>
                </a:lnTo>
                <a:lnTo>
                  <a:pt x="614" y="24"/>
                </a:lnTo>
                <a:lnTo>
                  <a:pt x="614" y="450"/>
                </a:lnTo>
                <a:lnTo>
                  <a:pt x="614" y="450"/>
                </a:lnTo>
                <a:lnTo>
                  <a:pt x="612" y="454"/>
                </a:lnTo>
                <a:lnTo>
                  <a:pt x="611" y="459"/>
                </a:lnTo>
                <a:lnTo>
                  <a:pt x="609" y="463"/>
                </a:lnTo>
                <a:lnTo>
                  <a:pt x="607" y="466"/>
                </a:lnTo>
                <a:lnTo>
                  <a:pt x="603" y="470"/>
                </a:lnTo>
                <a:lnTo>
                  <a:pt x="599" y="471"/>
                </a:lnTo>
                <a:lnTo>
                  <a:pt x="595" y="473"/>
                </a:lnTo>
                <a:lnTo>
                  <a:pt x="591" y="474"/>
                </a:lnTo>
                <a:lnTo>
                  <a:pt x="22" y="474"/>
                </a:lnTo>
                <a:close/>
                <a:moveTo>
                  <a:pt x="545" y="400"/>
                </a:moveTo>
                <a:lnTo>
                  <a:pt x="545" y="122"/>
                </a:lnTo>
                <a:lnTo>
                  <a:pt x="340" y="314"/>
                </a:lnTo>
                <a:lnTo>
                  <a:pt x="340" y="314"/>
                </a:lnTo>
                <a:lnTo>
                  <a:pt x="332" y="320"/>
                </a:lnTo>
                <a:lnTo>
                  <a:pt x="324" y="325"/>
                </a:lnTo>
                <a:lnTo>
                  <a:pt x="316" y="327"/>
                </a:lnTo>
                <a:lnTo>
                  <a:pt x="306" y="327"/>
                </a:lnTo>
                <a:lnTo>
                  <a:pt x="306" y="327"/>
                </a:lnTo>
                <a:lnTo>
                  <a:pt x="297" y="327"/>
                </a:lnTo>
                <a:lnTo>
                  <a:pt x="289" y="325"/>
                </a:lnTo>
                <a:lnTo>
                  <a:pt x="280" y="320"/>
                </a:lnTo>
                <a:lnTo>
                  <a:pt x="272" y="314"/>
                </a:lnTo>
                <a:lnTo>
                  <a:pt x="67" y="122"/>
                </a:lnTo>
                <a:lnTo>
                  <a:pt x="67" y="400"/>
                </a:lnTo>
                <a:lnTo>
                  <a:pt x="545" y="400"/>
                </a:lnTo>
                <a:close/>
                <a:moveTo>
                  <a:pt x="306" y="248"/>
                </a:moveTo>
                <a:lnTo>
                  <a:pt x="492" y="74"/>
                </a:lnTo>
                <a:lnTo>
                  <a:pt x="120" y="74"/>
                </a:lnTo>
                <a:lnTo>
                  <a:pt x="306" y="248"/>
                </a:lnTo>
                <a:close/>
              </a:path>
            </a:pathLst>
          </a:custGeom>
          <a:solidFill>
            <a:schemeClr val="bg1">
              <a:lumMod val="85000"/>
              <a:alpha val="50000"/>
            </a:schemeClr>
          </a:solidFill>
          <a:ln>
            <a:no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147"/>
          <p:cNvSpPr>
            <a:spLocks noEditPoints="1"/>
          </p:cNvSpPr>
          <p:nvPr/>
        </p:nvSpPr>
        <p:spPr bwMode="auto">
          <a:xfrm rot="21192693">
            <a:off x="4388499" y="1822579"/>
            <a:ext cx="869731" cy="676459"/>
          </a:xfrm>
          <a:custGeom>
            <a:avLst/>
            <a:gdLst>
              <a:gd name="T0" fmla="*/ 22 w 614"/>
              <a:gd name="T1" fmla="*/ 474 h 474"/>
              <a:gd name="T2" fmla="*/ 22 w 614"/>
              <a:gd name="T3" fmla="*/ 474 h 474"/>
              <a:gd name="T4" fmla="*/ 18 w 614"/>
              <a:gd name="T5" fmla="*/ 473 h 474"/>
              <a:gd name="T6" fmla="*/ 14 w 614"/>
              <a:gd name="T7" fmla="*/ 471 h 474"/>
              <a:gd name="T8" fmla="*/ 9 w 614"/>
              <a:gd name="T9" fmla="*/ 470 h 474"/>
              <a:gd name="T10" fmla="*/ 5 w 614"/>
              <a:gd name="T11" fmla="*/ 466 h 474"/>
              <a:gd name="T12" fmla="*/ 3 w 614"/>
              <a:gd name="T13" fmla="*/ 463 h 474"/>
              <a:gd name="T14" fmla="*/ 1 w 614"/>
              <a:gd name="T15" fmla="*/ 459 h 474"/>
              <a:gd name="T16" fmla="*/ 0 w 614"/>
              <a:gd name="T17" fmla="*/ 454 h 474"/>
              <a:gd name="T18" fmla="*/ 0 w 614"/>
              <a:gd name="T19" fmla="*/ 450 h 474"/>
              <a:gd name="T20" fmla="*/ 0 w 614"/>
              <a:gd name="T21" fmla="*/ 24 h 474"/>
              <a:gd name="T22" fmla="*/ 0 w 614"/>
              <a:gd name="T23" fmla="*/ 24 h 474"/>
              <a:gd name="T24" fmla="*/ 0 w 614"/>
              <a:gd name="T25" fmla="*/ 20 h 474"/>
              <a:gd name="T26" fmla="*/ 1 w 614"/>
              <a:gd name="T27" fmla="*/ 14 h 474"/>
              <a:gd name="T28" fmla="*/ 3 w 614"/>
              <a:gd name="T29" fmla="*/ 10 h 474"/>
              <a:gd name="T30" fmla="*/ 5 w 614"/>
              <a:gd name="T31" fmla="*/ 8 h 474"/>
              <a:gd name="T32" fmla="*/ 9 w 614"/>
              <a:gd name="T33" fmla="*/ 4 h 474"/>
              <a:gd name="T34" fmla="*/ 14 w 614"/>
              <a:gd name="T35" fmla="*/ 2 h 474"/>
              <a:gd name="T36" fmla="*/ 18 w 614"/>
              <a:gd name="T37" fmla="*/ 1 h 474"/>
              <a:gd name="T38" fmla="*/ 22 w 614"/>
              <a:gd name="T39" fmla="*/ 0 h 474"/>
              <a:gd name="T40" fmla="*/ 591 w 614"/>
              <a:gd name="T41" fmla="*/ 0 h 474"/>
              <a:gd name="T42" fmla="*/ 591 w 614"/>
              <a:gd name="T43" fmla="*/ 0 h 474"/>
              <a:gd name="T44" fmla="*/ 595 w 614"/>
              <a:gd name="T45" fmla="*/ 1 h 474"/>
              <a:gd name="T46" fmla="*/ 599 w 614"/>
              <a:gd name="T47" fmla="*/ 2 h 474"/>
              <a:gd name="T48" fmla="*/ 603 w 614"/>
              <a:gd name="T49" fmla="*/ 4 h 474"/>
              <a:gd name="T50" fmla="*/ 607 w 614"/>
              <a:gd name="T51" fmla="*/ 8 h 474"/>
              <a:gd name="T52" fmla="*/ 609 w 614"/>
              <a:gd name="T53" fmla="*/ 10 h 474"/>
              <a:gd name="T54" fmla="*/ 611 w 614"/>
              <a:gd name="T55" fmla="*/ 14 h 474"/>
              <a:gd name="T56" fmla="*/ 612 w 614"/>
              <a:gd name="T57" fmla="*/ 20 h 474"/>
              <a:gd name="T58" fmla="*/ 614 w 614"/>
              <a:gd name="T59" fmla="*/ 24 h 474"/>
              <a:gd name="T60" fmla="*/ 614 w 614"/>
              <a:gd name="T61" fmla="*/ 450 h 474"/>
              <a:gd name="T62" fmla="*/ 614 w 614"/>
              <a:gd name="T63" fmla="*/ 450 h 474"/>
              <a:gd name="T64" fmla="*/ 612 w 614"/>
              <a:gd name="T65" fmla="*/ 454 h 474"/>
              <a:gd name="T66" fmla="*/ 611 w 614"/>
              <a:gd name="T67" fmla="*/ 459 h 474"/>
              <a:gd name="T68" fmla="*/ 609 w 614"/>
              <a:gd name="T69" fmla="*/ 463 h 474"/>
              <a:gd name="T70" fmla="*/ 607 w 614"/>
              <a:gd name="T71" fmla="*/ 466 h 474"/>
              <a:gd name="T72" fmla="*/ 603 w 614"/>
              <a:gd name="T73" fmla="*/ 470 h 474"/>
              <a:gd name="T74" fmla="*/ 599 w 614"/>
              <a:gd name="T75" fmla="*/ 471 h 474"/>
              <a:gd name="T76" fmla="*/ 595 w 614"/>
              <a:gd name="T77" fmla="*/ 473 h 474"/>
              <a:gd name="T78" fmla="*/ 591 w 614"/>
              <a:gd name="T79" fmla="*/ 474 h 474"/>
              <a:gd name="T80" fmla="*/ 22 w 614"/>
              <a:gd name="T81" fmla="*/ 474 h 474"/>
              <a:gd name="T82" fmla="*/ 545 w 614"/>
              <a:gd name="T83" fmla="*/ 400 h 474"/>
              <a:gd name="T84" fmla="*/ 545 w 614"/>
              <a:gd name="T85" fmla="*/ 122 h 474"/>
              <a:gd name="T86" fmla="*/ 340 w 614"/>
              <a:gd name="T87" fmla="*/ 314 h 474"/>
              <a:gd name="T88" fmla="*/ 340 w 614"/>
              <a:gd name="T89" fmla="*/ 314 h 474"/>
              <a:gd name="T90" fmla="*/ 332 w 614"/>
              <a:gd name="T91" fmla="*/ 320 h 474"/>
              <a:gd name="T92" fmla="*/ 324 w 614"/>
              <a:gd name="T93" fmla="*/ 325 h 474"/>
              <a:gd name="T94" fmla="*/ 316 w 614"/>
              <a:gd name="T95" fmla="*/ 327 h 474"/>
              <a:gd name="T96" fmla="*/ 306 w 614"/>
              <a:gd name="T97" fmla="*/ 327 h 474"/>
              <a:gd name="T98" fmla="*/ 306 w 614"/>
              <a:gd name="T99" fmla="*/ 327 h 474"/>
              <a:gd name="T100" fmla="*/ 297 w 614"/>
              <a:gd name="T101" fmla="*/ 327 h 474"/>
              <a:gd name="T102" fmla="*/ 289 w 614"/>
              <a:gd name="T103" fmla="*/ 325 h 474"/>
              <a:gd name="T104" fmla="*/ 280 w 614"/>
              <a:gd name="T105" fmla="*/ 320 h 474"/>
              <a:gd name="T106" fmla="*/ 272 w 614"/>
              <a:gd name="T107" fmla="*/ 314 h 474"/>
              <a:gd name="T108" fmla="*/ 67 w 614"/>
              <a:gd name="T109" fmla="*/ 122 h 474"/>
              <a:gd name="T110" fmla="*/ 67 w 614"/>
              <a:gd name="T111" fmla="*/ 400 h 474"/>
              <a:gd name="T112" fmla="*/ 545 w 614"/>
              <a:gd name="T113" fmla="*/ 400 h 474"/>
              <a:gd name="T114" fmla="*/ 306 w 614"/>
              <a:gd name="T115" fmla="*/ 248 h 474"/>
              <a:gd name="T116" fmla="*/ 492 w 614"/>
              <a:gd name="T117" fmla="*/ 74 h 474"/>
              <a:gd name="T118" fmla="*/ 120 w 614"/>
              <a:gd name="T119" fmla="*/ 74 h 474"/>
              <a:gd name="T120" fmla="*/ 306 w 614"/>
              <a:gd name="T121" fmla="*/ 2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474">
                <a:moveTo>
                  <a:pt x="22" y="474"/>
                </a:moveTo>
                <a:lnTo>
                  <a:pt x="22" y="474"/>
                </a:lnTo>
                <a:lnTo>
                  <a:pt x="18" y="473"/>
                </a:lnTo>
                <a:lnTo>
                  <a:pt x="14" y="471"/>
                </a:lnTo>
                <a:lnTo>
                  <a:pt x="9" y="470"/>
                </a:lnTo>
                <a:lnTo>
                  <a:pt x="5" y="466"/>
                </a:lnTo>
                <a:lnTo>
                  <a:pt x="3" y="463"/>
                </a:lnTo>
                <a:lnTo>
                  <a:pt x="1" y="459"/>
                </a:lnTo>
                <a:lnTo>
                  <a:pt x="0" y="454"/>
                </a:lnTo>
                <a:lnTo>
                  <a:pt x="0" y="450"/>
                </a:lnTo>
                <a:lnTo>
                  <a:pt x="0" y="24"/>
                </a:lnTo>
                <a:lnTo>
                  <a:pt x="0" y="24"/>
                </a:lnTo>
                <a:lnTo>
                  <a:pt x="0" y="20"/>
                </a:lnTo>
                <a:lnTo>
                  <a:pt x="1" y="14"/>
                </a:lnTo>
                <a:lnTo>
                  <a:pt x="3" y="10"/>
                </a:lnTo>
                <a:lnTo>
                  <a:pt x="5" y="8"/>
                </a:lnTo>
                <a:lnTo>
                  <a:pt x="9" y="4"/>
                </a:lnTo>
                <a:lnTo>
                  <a:pt x="14" y="2"/>
                </a:lnTo>
                <a:lnTo>
                  <a:pt x="18" y="1"/>
                </a:lnTo>
                <a:lnTo>
                  <a:pt x="22" y="0"/>
                </a:lnTo>
                <a:lnTo>
                  <a:pt x="591" y="0"/>
                </a:lnTo>
                <a:lnTo>
                  <a:pt x="591" y="0"/>
                </a:lnTo>
                <a:lnTo>
                  <a:pt x="595" y="1"/>
                </a:lnTo>
                <a:lnTo>
                  <a:pt x="599" y="2"/>
                </a:lnTo>
                <a:lnTo>
                  <a:pt x="603" y="4"/>
                </a:lnTo>
                <a:lnTo>
                  <a:pt x="607" y="8"/>
                </a:lnTo>
                <a:lnTo>
                  <a:pt x="609" y="10"/>
                </a:lnTo>
                <a:lnTo>
                  <a:pt x="611" y="14"/>
                </a:lnTo>
                <a:lnTo>
                  <a:pt x="612" y="20"/>
                </a:lnTo>
                <a:lnTo>
                  <a:pt x="614" y="24"/>
                </a:lnTo>
                <a:lnTo>
                  <a:pt x="614" y="450"/>
                </a:lnTo>
                <a:lnTo>
                  <a:pt x="614" y="450"/>
                </a:lnTo>
                <a:lnTo>
                  <a:pt x="612" y="454"/>
                </a:lnTo>
                <a:lnTo>
                  <a:pt x="611" y="459"/>
                </a:lnTo>
                <a:lnTo>
                  <a:pt x="609" y="463"/>
                </a:lnTo>
                <a:lnTo>
                  <a:pt x="607" y="466"/>
                </a:lnTo>
                <a:lnTo>
                  <a:pt x="603" y="470"/>
                </a:lnTo>
                <a:lnTo>
                  <a:pt x="599" y="471"/>
                </a:lnTo>
                <a:lnTo>
                  <a:pt x="595" y="473"/>
                </a:lnTo>
                <a:lnTo>
                  <a:pt x="591" y="474"/>
                </a:lnTo>
                <a:lnTo>
                  <a:pt x="22" y="474"/>
                </a:lnTo>
                <a:close/>
                <a:moveTo>
                  <a:pt x="545" y="400"/>
                </a:moveTo>
                <a:lnTo>
                  <a:pt x="545" y="122"/>
                </a:lnTo>
                <a:lnTo>
                  <a:pt x="340" y="314"/>
                </a:lnTo>
                <a:lnTo>
                  <a:pt x="340" y="314"/>
                </a:lnTo>
                <a:lnTo>
                  <a:pt x="332" y="320"/>
                </a:lnTo>
                <a:lnTo>
                  <a:pt x="324" y="325"/>
                </a:lnTo>
                <a:lnTo>
                  <a:pt x="316" y="327"/>
                </a:lnTo>
                <a:lnTo>
                  <a:pt x="306" y="327"/>
                </a:lnTo>
                <a:lnTo>
                  <a:pt x="306" y="327"/>
                </a:lnTo>
                <a:lnTo>
                  <a:pt x="297" y="327"/>
                </a:lnTo>
                <a:lnTo>
                  <a:pt x="289" y="325"/>
                </a:lnTo>
                <a:lnTo>
                  <a:pt x="280" y="320"/>
                </a:lnTo>
                <a:lnTo>
                  <a:pt x="272" y="314"/>
                </a:lnTo>
                <a:lnTo>
                  <a:pt x="67" y="122"/>
                </a:lnTo>
                <a:lnTo>
                  <a:pt x="67" y="400"/>
                </a:lnTo>
                <a:lnTo>
                  <a:pt x="545" y="400"/>
                </a:lnTo>
                <a:close/>
                <a:moveTo>
                  <a:pt x="306" y="248"/>
                </a:moveTo>
                <a:lnTo>
                  <a:pt x="492" y="74"/>
                </a:lnTo>
                <a:lnTo>
                  <a:pt x="120" y="74"/>
                </a:lnTo>
                <a:lnTo>
                  <a:pt x="306" y="248"/>
                </a:lnTo>
                <a:close/>
              </a:path>
            </a:pathLst>
          </a:custGeom>
          <a:solidFill>
            <a:schemeClr val="bg1">
              <a:lumMod val="85000"/>
              <a:alpha val="50000"/>
            </a:schemeClr>
          </a:solidFill>
          <a:ln>
            <a:no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47"/>
          <p:cNvSpPr>
            <a:spLocks noEditPoints="1"/>
          </p:cNvSpPr>
          <p:nvPr/>
        </p:nvSpPr>
        <p:spPr bwMode="auto">
          <a:xfrm rot="948554">
            <a:off x="8160681" y="562169"/>
            <a:ext cx="869731" cy="676459"/>
          </a:xfrm>
          <a:custGeom>
            <a:avLst/>
            <a:gdLst>
              <a:gd name="T0" fmla="*/ 22 w 614"/>
              <a:gd name="T1" fmla="*/ 474 h 474"/>
              <a:gd name="T2" fmla="*/ 22 w 614"/>
              <a:gd name="T3" fmla="*/ 474 h 474"/>
              <a:gd name="T4" fmla="*/ 18 w 614"/>
              <a:gd name="T5" fmla="*/ 473 h 474"/>
              <a:gd name="T6" fmla="*/ 14 w 614"/>
              <a:gd name="T7" fmla="*/ 471 h 474"/>
              <a:gd name="T8" fmla="*/ 9 w 614"/>
              <a:gd name="T9" fmla="*/ 470 h 474"/>
              <a:gd name="T10" fmla="*/ 5 w 614"/>
              <a:gd name="T11" fmla="*/ 466 h 474"/>
              <a:gd name="T12" fmla="*/ 3 w 614"/>
              <a:gd name="T13" fmla="*/ 463 h 474"/>
              <a:gd name="T14" fmla="*/ 1 w 614"/>
              <a:gd name="T15" fmla="*/ 459 h 474"/>
              <a:gd name="T16" fmla="*/ 0 w 614"/>
              <a:gd name="T17" fmla="*/ 454 h 474"/>
              <a:gd name="T18" fmla="*/ 0 w 614"/>
              <a:gd name="T19" fmla="*/ 450 h 474"/>
              <a:gd name="T20" fmla="*/ 0 w 614"/>
              <a:gd name="T21" fmla="*/ 24 h 474"/>
              <a:gd name="T22" fmla="*/ 0 w 614"/>
              <a:gd name="T23" fmla="*/ 24 h 474"/>
              <a:gd name="T24" fmla="*/ 0 w 614"/>
              <a:gd name="T25" fmla="*/ 20 h 474"/>
              <a:gd name="T26" fmla="*/ 1 w 614"/>
              <a:gd name="T27" fmla="*/ 14 h 474"/>
              <a:gd name="T28" fmla="*/ 3 w 614"/>
              <a:gd name="T29" fmla="*/ 10 h 474"/>
              <a:gd name="T30" fmla="*/ 5 w 614"/>
              <a:gd name="T31" fmla="*/ 8 h 474"/>
              <a:gd name="T32" fmla="*/ 9 w 614"/>
              <a:gd name="T33" fmla="*/ 4 h 474"/>
              <a:gd name="T34" fmla="*/ 14 w 614"/>
              <a:gd name="T35" fmla="*/ 2 h 474"/>
              <a:gd name="T36" fmla="*/ 18 w 614"/>
              <a:gd name="T37" fmla="*/ 1 h 474"/>
              <a:gd name="T38" fmla="*/ 22 w 614"/>
              <a:gd name="T39" fmla="*/ 0 h 474"/>
              <a:gd name="T40" fmla="*/ 591 w 614"/>
              <a:gd name="T41" fmla="*/ 0 h 474"/>
              <a:gd name="T42" fmla="*/ 591 w 614"/>
              <a:gd name="T43" fmla="*/ 0 h 474"/>
              <a:gd name="T44" fmla="*/ 595 w 614"/>
              <a:gd name="T45" fmla="*/ 1 h 474"/>
              <a:gd name="T46" fmla="*/ 599 w 614"/>
              <a:gd name="T47" fmla="*/ 2 h 474"/>
              <a:gd name="T48" fmla="*/ 603 w 614"/>
              <a:gd name="T49" fmla="*/ 4 h 474"/>
              <a:gd name="T50" fmla="*/ 607 w 614"/>
              <a:gd name="T51" fmla="*/ 8 h 474"/>
              <a:gd name="T52" fmla="*/ 609 w 614"/>
              <a:gd name="T53" fmla="*/ 10 h 474"/>
              <a:gd name="T54" fmla="*/ 611 w 614"/>
              <a:gd name="T55" fmla="*/ 14 h 474"/>
              <a:gd name="T56" fmla="*/ 612 w 614"/>
              <a:gd name="T57" fmla="*/ 20 h 474"/>
              <a:gd name="T58" fmla="*/ 614 w 614"/>
              <a:gd name="T59" fmla="*/ 24 h 474"/>
              <a:gd name="T60" fmla="*/ 614 w 614"/>
              <a:gd name="T61" fmla="*/ 450 h 474"/>
              <a:gd name="T62" fmla="*/ 614 w 614"/>
              <a:gd name="T63" fmla="*/ 450 h 474"/>
              <a:gd name="T64" fmla="*/ 612 w 614"/>
              <a:gd name="T65" fmla="*/ 454 h 474"/>
              <a:gd name="T66" fmla="*/ 611 w 614"/>
              <a:gd name="T67" fmla="*/ 459 h 474"/>
              <a:gd name="T68" fmla="*/ 609 w 614"/>
              <a:gd name="T69" fmla="*/ 463 h 474"/>
              <a:gd name="T70" fmla="*/ 607 w 614"/>
              <a:gd name="T71" fmla="*/ 466 h 474"/>
              <a:gd name="T72" fmla="*/ 603 w 614"/>
              <a:gd name="T73" fmla="*/ 470 h 474"/>
              <a:gd name="T74" fmla="*/ 599 w 614"/>
              <a:gd name="T75" fmla="*/ 471 h 474"/>
              <a:gd name="T76" fmla="*/ 595 w 614"/>
              <a:gd name="T77" fmla="*/ 473 h 474"/>
              <a:gd name="T78" fmla="*/ 591 w 614"/>
              <a:gd name="T79" fmla="*/ 474 h 474"/>
              <a:gd name="T80" fmla="*/ 22 w 614"/>
              <a:gd name="T81" fmla="*/ 474 h 474"/>
              <a:gd name="T82" fmla="*/ 545 w 614"/>
              <a:gd name="T83" fmla="*/ 400 h 474"/>
              <a:gd name="T84" fmla="*/ 545 w 614"/>
              <a:gd name="T85" fmla="*/ 122 h 474"/>
              <a:gd name="T86" fmla="*/ 340 w 614"/>
              <a:gd name="T87" fmla="*/ 314 h 474"/>
              <a:gd name="T88" fmla="*/ 340 w 614"/>
              <a:gd name="T89" fmla="*/ 314 h 474"/>
              <a:gd name="T90" fmla="*/ 332 w 614"/>
              <a:gd name="T91" fmla="*/ 320 h 474"/>
              <a:gd name="T92" fmla="*/ 324 w 614"/>
              <a:gd name="T93" fmla="*/ 325 h 474"/>
              <a:gd name="T94" fmla="*/ 316 w 614"/>
              <a:gd name="T95" fmla="*/ 327 h 474"/>
              <a:gd name="T96" fmla="*/ 306 w 614"/>
              <a:gd name="T97" fmla="*/ 327 h 474"/>
              <a:gd name="T98" fmla="*/ 306 w 614"/>
              <a:gd name="T99" fmla="*/ 327 h 474"/>
              <a:gd name="T100" fmla="*/ 297 w 614"/>
              <a:gd name="T101" fmla="*/ 327 h 474"/>
              <a:gd name="T102" fmla="*/ 289 w 614"/>
              <a:gd name="T103" fmla="*/ 325 h 474"/>
              <a:gd name="T104" fmla="*/ 280 w 614"/>
              <a:gd name="T105" fmla="*/ 320 h 474"/>
              <a:gd name="T106" fmla="*/ 272 w 614"/>
              <a:gd name="T107" fmla="*/ 314 h 474"/>
              <a:gd name="T108" fmla="*/ 67 w 614"/>
              <a:gd name="T109" fmla="*/ 122 h 474"/>
              <a:gd name="T110" fmla="*/ 67 w 614"/>
              <a:gd name="T111" fmla="*/ 400 h 474"/>
              <a:gd name="T112" fmla="*/ 545 w 614"/>
              <a:gd name="T113" fmla="*/ 400 h 474"/>
              <a:gd name="T114" fmla="*/ 306 w 614"/>
              <a:gd name="T115" fmla="*/ 248 h 474"/>
              <a:gd name="T116" fmla="*/ 492 w 614"/>
              <a:gd name="T117" fmla="*/ 74 h 474"/>
              <a:gd name="T118" fmla="*/ 120 w 614"/>
              <a:gd name="T119" fmla="*/ 74 h 474"/>
              <a:gd name="T120" fmla="*/ 306 w 614"/>
              <a:gd name="T121" fmla="*/ 2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474">
                <a:moveTo>
                  <a:pt x="22" y="474"/>
                </a:moveTo>
                <a:lnTo>
                  <a:pt x="22" y="474"/>
                </a:lnTo>
                <a:lnTo>
                  <a:pt x="18" y="473"/>
                </a:lnTo>
                <a:lnTo>
                  <a:pt x="14" y="471"/>
                </a:lnTo>
                <a:lnTo>
                  <a:pt x="9" y="470"/>
                </a:lnTo>
                <a:lnTo>
                  <a:pt x="5" y="466"/>
                </a:lnTo>
                <a:lnTo>
                  <a:pt x="3" y="463"/>
                </a:lnTo>
                <a:lnTo>
                  <a:pt x="1" y="459"/>
                </a:lnTo>
                <a:lnTo>
                  <a:pt x="0" y="454"/>
                </a:lnTo>
                <a:lnTo>
                  <a:pt x="0" y="450"/>
                </a:lnTo>
                <a:lnTo>
                  <a:pt x="0" y="24"/>
                </a:lnTo>
                <a:lnTo>
                  <a:pt x="0" y="24"/>
                </a:lnTo>
                <a:lnTo>
                  <a:pt x="0" y="20"/>
                </a:lnTo>
                <a:lnTo>
                  <a:pt x="1" y="14"/>
                </a:lnTo>
                <a:lnTo>
                  <a:pt x="3" y="10"/>
                </a:lnTo>
                <a:lnTo>
                  <a:pt x="5" y="8"/>
                </a:lnTo>
                <a:lnTo>
                  <a:pt x="9" y="4"/>
                </a:lnTo>
                <a:lnTo>
                  <a:pt x="14" y="2"/>
                </a:lnTo>
                <a:lnTo>
                  <a:pt x="18" y="1"/>
                </a:lnTo>
                <a:lnTo>
                  <a:pt x="22" y="0"/>
                </a:lnTo>
                <a:lnTo>
                  <a:pt x="591" y="0"/>
                </a:lnTo>
                <a:lnTo>
                  <a:pt x="591" y="0"/>
                </a:lnTo>
                <a:lnTo>
                  <a:pt x="595" y="1"/>
                </a:lnTo>
                <a:lnTo>
                  <a:pt x="599" y="2"/>
                </a:lnTo>
                <a:lnTo>
                  <a:pt x="603" y="4"/>
                </a:lnTo>
                <a:lnTo>
                  <a:pt x="607" y="8"/>
                </a:lnTo>
                <a:lnTo>
                  <a:pt x="609" y="10"/>
                </a:lnTo>
                <a:lnTo>
                  <a:pt x="611" y="14"/>
                </a:lnTo>
                <a:lnTo>
                  <a:pt x="612" y="20"/>
                </a:lnTo>
                <a:lnTo>
                  <a:pt x="614" y="24"/>
                </a:lnTo>
                <a:lnTo>
                  <a:pt x="614" y="450"/>
                </a:lnTo>
                <a:lnTo>
                  <a:pt x="614" y="450"/>
                </a:lnTo>
                <a:lnTo>
                  <a:pt x="612" y="454"/>
                </a:lnTo>
                <a:lnTo>
                  <a:pt x="611" y="459"/>
                </a:lnTo>
                <a:lnTo>
                  <a:pt x="609" y="463"/>
                </a:lnTo>
                <a:lnTo>
                  <a:pt x="607" y="466"/>
                </a:lnTo>
                <a:lnTo>
                  <a:pt x="603" y="470"/>
                </a:lnTo>
                <a:lnTo>
                  <a:pt x="599" y="471"/>
                </a:lnTo>
                <a:lnTo>
                  <a:pt x="595" y="473"/>
                </a:lnTo>
                <a:lnTo>
                  <a:pt x="591" y="474"/>
                </a:lnTo>
                <a:lnTo>
                  <a:pt x="22" y="474"/>
                </a:lnTo>
                <a:close/>
                <a:moveTo>
                  <a:pt x="545" y="400"/>
                </a:moveTo>
                <a:lnTo>
                  <a:pt x="545" y="122"/>
                </a:lnTo>
                <a:lnTo>
                  <a:pt x="340" y="314"/>
                </a:lnTo>
                <a:lnTo>
                  <a:pt x="340" y="314"/>
                </a:lnTo>
                <a:lnTo>
                  <a:pt x="332" y="320"/>
                </a:lnTo>
                <a:lnTo>
                  <a:pt x="324" y="325"/>
                </a:lnTo>
                <a:lnTo>
                  <a:pt x="316" y="327"/>
                </a:lnTo>
                <a:lnTo>
                  <a:pt x="306" y="327"/>
                </a:lnTo>
                <a:lnTo>
                  <a:pt x="306" y="327"/>
                </a:lnTo>
                <a:lnTo>
                  <a:pt x="297" y="327"/>
                </a:lnTo>
                <a:lnTo>
                  <a:pt x="289" y="325"/>
                </a:lnTo>
                <a:lnTo>
                  <a:pt x="280" y="320"/>
                </a:lnTo>
                <a:lnTo>
                  <a:pt x="272" y="314"/>
                </a:lnTo>
                <a:lnTo>
                  <a:pt x="67" y="122"/>
                </a:lnTo>
                <a:lnTo>
                  <a:pt x="67" y="400"/>
                </a:lnTo>
                <a:lnTo>
                  <a:pt x="545" y="400"/>
                </a:lnTo>
                <a:close/>
                <a:moveTo>
                  <a:pt x="306" y="248"/>
                </a:moveTo>
                <a:lnTo>
                  <a:pt x="492" y="74"/>
                </a:lnTo>
                <a:lnTo>
                  <a:pt x="120" y="74"/>
                </a:lnTo>
                <a:lnTo>
                  <a:pt x="306" y="248"/>
                </a:lnTo>
                <a:close/>
              </a:path>
            </a:pathLst>
          </a:custGeom>
          <a:solidFill>
            <a:srgbClr val="FFFFFF">
              <a:alpha val="70000"/>
            </a:srgbClr>
          </a:solidFill>
          <a:ln>
            <a:no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66" name="Rectangle 65"/>
          <p:cNvSpPr/>
          <p:nvPr/>
        </p:nvSpPr>
        <p:spPr>
          <a:xfrm>
            <a:off x="4147" y="1819034"/>
            <a:ext cx="12196696" cy="3293288"/>
          </a:xfrm>
          <a:prstGeom prst="rect">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200150" lvl="2" indent="-285750">
              <a:lnSpc>
                <a:spcPct val="150000"/>
              </a:lnSpc>
              <a:buFont typeface="Arial" panose="020B0604020202020204" pitchFamily="34" charset="0"/>
              <a:buChar char="•"/>
            </a:pPr>
            <a:r>
              <a:rPr lang="en-US" sz="1467" dirty="0" smtClean="0">
                <a:solidFill>
                  <a:sysClr val="windowText" lastClr="000000"/>
                </a:solidFill>
              </a:rPr>
              <a:t>Customers </a:t>
            </a:r>
            <a:r>
              <a:rPr lang="en-US" sz="1467" dirty="0">
                <a:solidFill>
                  <a:sysClr val="windowText" lastClr="000000"/>
                </a:solidFill>
              </a:rPr>
              <a:t>are </a:t>
            </a:r>
            <a:r>
              <a:rPr lang="en-US" sz="1467" u="sng" dirty="0">
                <a:solidFill>
                  <a:sysClr val="windowText" lastClr="000000"/>
                </a:solidFill>
              </a:rPr>
              <a:t>plagued</a:t>
            </a:r>
            <a:r>
              <a:rPr lang="en-US" sz="1467" dirty="0">
                <a:solidFill>
                  <a:sysClr val="windowText" lastClr="000000"/>
                </a:solidFill>
              </a:rPr>
              <a:t> with Phishing campaigns, Business Email Compromise scams </a:t>
            </a:r>
            <a:r>
              <a:rPr lang="en-US" sz="1467" b="1" u="sng" dirty="0">
                <a:solidFill>
                  <a:sysClr val="windowText" lastClr="000000"/>
                </a:solidFill>
              </a:rPr>
              <a:t>(BEC) &amp; Ransomware </a:t>
            </a:r>
            <a:r>
              <a:rPr lang="en-US" sz="1467" dirty="0" smtClean="0">
                <a:solidFill>
                  <a:sysClr val="windowText" lastClr="000000"/>
                </a:solidFill>
              </a:rPr>
              <a:t>attacks</a:t>
            </a:r>
          </a:p>
          <a:p>
            <a:pPr marL="1200150" lvl="2" indent="-285750">
              <a:lnSpc>
                <a:spcPct val="150000"/>
              </a:lnSpc>
              <a:buFont typeface="Arial" panose="020B0604020202020204" pitchFamily="34" charset="0"/>
              <a:buChar char="•"/>
            </a:pPr>
            <a:r>
              <a:rPr lang="en-US" sz="1467" dirty="0" smtClean="0">
                <a:solidFill>
                  <a:sysClr val="windowText" lastClr="000000"/>
                </a:solidFill>
              </a:rPr>
              <a:t>Over </a:t>
            </a:r>
            <a:r>
              <a:rPr lang="en-US" sz="1467" dirty="0">
                <a:solidFill>
                  <a:sysClr val="windowText" lastClr="000000"/>
                </a:solidFill>
              </a:rPr>
              <a:t>$50M lost by US companies due to Phishing </a:t>
            </a:r>
            <a:r>
              <a:rPr lang="en-US" sz="1467" dirty="0" smtClean="0">
                <a:solidFill>
                  <a:sysClr val="windowText" lastClr="000000"/>
                </a:solidFill>
              </a:rPr>
              <a:t>attacks</a:t>
            </a:r>
          </a:p>
          <a:p>
            <a:pPr marL="1200150" lvl="2" indent="-285750">
              <a:lnSpc>
                <a:spcPct val="150000"/>
              </a:lnSpc>
              <a:buFont typeface="Arial" panose="020B0604020202020204" pitchFamily="34" charset="0"/>
              <a:buChar char="•"/>
            </a:pPr>
            <a:r>
              <a:rPr lang="en-US" sz="1467" dirty="0" smtClean="0">
                <a:solidFill>
                  <a:sysClr val="windowText" lastClr="000000"/>
                </a:solidFill>
              </a:rPr>
              <a:t>Close </a:t>
            </a:r>
            <a:r>
              <a:rPr lang="en-US" sz="1467" dirty="0">
                <a:solidFill>
                  <a:sysClr val="windowText" lastClr="000000"/>
                </a:solidFill>
              </a:rPr>
              <a:t>to $3.1B lost due to Business Email Compromise (BEC) </a:t>
            </a:r>
            <a:r>
              <a:rPr lang="en-US" sz="1467" dirty="0" smtClean="0">
                <a:solidFill>
                  <a:sysClr val="windowText" lastClr="000000"/>
                </a:solidFill>
              </a:rPr>
              <a:t>scams</a:t>
            </a:r>
          </a:p>
          <a:p>
            <a:pPr marL="1200150" lvl="2" indent="-285750">
              <a:lnSpc>
                <a:spcPct val="150000"/>
              </a:lnSpc>
              <a:buFont typeface="Arial" panose="020B0604020202020204" pitchFamily="34" charset="0"/>
              <a:buChar char="•"/>
            </a:pPr>
            <a:r>
              <a:rPr lang="en-US" sz="1467" dirty="0" smtClean="0">
                <a:solidFill>
                  <a:sysClr val="windowText" lastClr="000000"/>
                </a:solidFill>
              </a:rPr>
              <a:t>$60M </a:t>
            </a:r>
            <a:r>
              <a:rPr lang="en-US" sz="1467" dirty="0">
                <a:solidFill>
                  <a:sysClr val="windowText" lastClr="000000"/>
                </a:solidFill>
              </a:rPr>
              <a:t>average loss due to a single Ransomware campaign</a:t>
            </a:r>
          </a:p>
        </p:txBody>
      </p:sp>
      <p:sp>
        <p:nvSpPr>
          <p:cNvPr id="73" name="Freeform 147"/>
          <p:cNvSpPr>
            <a:spLocks noEditPoints="1"/>
          </p:cNvSpPr>
          <p:nvPr/>
        </p:nvSpPr>
        <p:spPr bwMode="auto">
          <a:xfrm rot="19915988">
            <a:off x="7945487" y="1973947"/>
            <a:ext cx="1037035" cy="742291"/>
          </a:xfrm>
          <a:custGeom>
            <a:avLst/>
            <a:gdLst>
              <a:gd name="T0" fmla="*/ 22 w 614"/>
              <a:gd name="T1" fmla="*/ 474 h 474"/>
              <a:gd name="T2" fmla="*/ 22 w 614"/>
              <a:gd name="T3" fmla="*/ 474 h 474"/>
              <a:gd name="T4" fmla="*/ 18 w 614"/>
              <a:gd name="T5" fmla="*/ 473 h 474"/>
              <a:gd name="T6" fmla="*/ 14 w 614"/>
              <a:gd name="T7" fmla="*/ 471 h 474"/>
              <a:gd name="T8" fmla="*/ 9 w 614"/>
              <a:gd name="T9" fmla="*/ 470 h 474"/>
              <a:gd name="T10" fmla="*/ 5 w 614"/>
              <a:gd name="T11" fmla="*/ 466 h 474"/>
              <a:gd name="T12" fmla="*/ 3 w 614"/>
              <a:gd name="T13" fmla="*/ 463 h 474"/>
              <a:gd name="T14" fmla="*/ 1 w 614"/>
              <a:gd name="T15" fmla="*/ 459 h 474"/>
              <a:gd name="T16" fmla="*/ 0 w 614"/>
              <a:gd name="T17" fmla="*/ 454 h 474"/>
              <a:gd name="T18" fmla="*/ 0 w 614"/>
              <a:gd name="T19" fmla="*/ 450 h 474"/>
              <a:gd name="T20" fmla="*/ 0 w 614"/>
              <a:gd name="T21" fmla="*/ 24 h 474"/>
              <a:gd name="T22" fmla="*/ 0 w 614"/>
              <a:gd name="T23" fmla="*/ 24 h 474"/>
              <a:gd name="T24" fmla="*/ 0 w 614"/>
              <a:gd name="T25" fmla="*/ 20 h 474"/>
              <a:gd name="T26" fmla="*/ 1 w 614"/>
              <a:gd name="T27" fmla="*/ 14 h 474"/>
              <a:gd name="T28" fmla="*/ 3 w 614"/>
              <a:gd name="T29" fmla="*/ 10 h 474"/>
              <a:gd name="T30" fmla="*/ 5 w 614"/>
              <a:gd name="T31" fmla="*/ 8 h 474"/>
              <a:gd name="T32" fmla="*/ 9 w 614"/>
              <a:gd name="T33" fmla="*/ 4 h 474"/>
              <a:gd name="T34" fmla="*/ 14 w 614"/>
              <a:gd name="T35" fmla="*/ 2 h 474"/>
              <a:gd name="T36" fmla="*/ 18 w 614"/>
              <a:gd name="T37" fmla="*/ 1 h 474"/>
              <a:gd name="T38" fmla="*/ 22 w 614"/>
              <a:gd name="T39" fmla="*/ 0 h 474"/>
              <a:gd name="T40" fmla="*/ 591 w 614"/>
              <a:gd name="T41" fmla="*/ 0 h 474"/>
              <a:gd name="T42" fmla="*/ 591 w 614"/>
              <a:gd name="T43" fmla="*/ 0 h 474"/>
              <a:gd name="T44" fmla="*/ 595 w 614"/>
              <a:gd name="T45" fmla="*/ 1 h 474"/>
              <a:gd name="T46" fmla="*/ 599 w 614"/>
              <a:gd name="T47" fmla="*/ 2 h 474"/>
              <a:gd name="T48" fmla="*/ 603 w 614"/>
              <a:gd name="T49" fmla="*/ 4 h 474"/>
              <a:gd name="T50" fmla="*/ 607 w 614"/>
              <a:gd name="T51" fmla="*/ 8 h 474"/>
              <a:gd name="T52" fmla="*/ 609 w 614"/>
              <a:gd name="T53" fmla="*/ 10 h 474"/>
              <a:gd name="T54" fmla="*/ 611 w 614"/>
              <a:gd name="T55" fmla="*/ 14 h 474"/>
              <a:gd name="T56" fmla="*/ 612 w 614"/>
              <a:gd name="T57" fmla="*/ 20 h 474"/>
              <a:gd name="T58" fmla="*/ 614 w 614"/>
              <a:gd name="T59" fmla="*/ 24 h 474"/>
              <a:gd name="T60" fmla="*/ 614 w 614"/>
              <a:gd name="T61" fmla="*/ 450 h 474"/>
              <a:gd name="T62" fmla="*/ 614 w 614"/>
              <a:gd name="T63" fmla="*/ 450 h 474"/>
              <a:gd name="T64" fmla="*/ 612 w 614"/>
              <a:gd name="T65" fmla="*/ 454 h 474"/>
              <a:gd name="T66" fmla="*/ 611 w 614"/>
              <a:gd name="T67" fmla="*/ 459 h 474"/>
              <a:gd name="T68" fmla="*/ 609 w 614"/>
              <a:gd name="T69" fmla="*/ 463 h 474"/>
              <a:gd name="T70" fmla="*/ 607 w 614"/>
              <a:gd name="T71" fmla="*/ 466 h 474"/>
              <a:gd name="T72" fmla="*/ 603 w 614"/>
              <a:gd name="T73" fmla="*/ 470 h 474"/>
              <a:gd name="T74" fmla="*/ 599 w 614"/>
              <a:gd name="T75" fmla="*/ 471 h 474"/>
              <a:gd name="T76" fmla="*/ 595 w 614"/>
              <a:gd name="T77" fmla="*/ 473 h 474"/>
              <a:gd name="T78" fmla="*/ 591 w 614"/>
              <a:gd name="T79" fmla="*/ 474 h 474"/>
              <a:gd name="T80" fmla="*/ 22 w 614"/>
              <a:gd name="T81" fmla="*/ 474 h 474"/>
              <a:gd name="T82" fmla="*/ 545 w 614"/>
              <a:gd name="T83" fmla="*/ 400 h 474"/>
              <a:gd name="T84" fmla="*/ 545 w 614"/>
              <a:gd name="T85" fmla="*/ 122 h 474"/>
              <a:gd name="T86" fmla="*/ 340 w 614"/>
              <a:gd name="T87" fmla="*/ 314 h 474"/>
              <a:gd name="T88" fmla="*/ 340 w 614"/>
              <a:gd name="T89" fmla="*/ 314 h 474"/>
              <a:gd name="T90" fmla="*/ 332 w 614"/>
              <a:gd name="T91" fmla="*/ 320 h 474"/>
              <a:gd name="T92" fmla="*/ 324 w 614"/>
              <a:gd name="T93" fmla="*/ 325 h 474"/>
              <a:gd name="T94" fmla="*/ 316 w 614"/>
              <a:gd name="T95" fmla="*/ 327 h 474"/>
              <a:gd name="T96" fmla="*/ 306 w 614"/>
              <a:gd name="T97" fmla="*/ 327 h 474"/>
              <a:gd name="T98" fmla="*/ 306 w 614"/>
              <a:gd name="T99" fmla="*/ 327 h 474"/>
              <a:gd name="T100" fmla="*/ 297 w 614"/>
              <a:gd name="T101" fmla="*/ 327 h 474"/>
              <a:gd name="T102" fmla="*/ 289 w 614"/>
              <a:gd name="T103" fmla="*/ 325 h 474"/>
              <a:gd name="T104" fmla="*/ 280 w 614"/>
              <a:gd name="T105" fmla="*/ 320 h 474"/>
              <a:gd name="T106" fmla="*/ 272 w 614"/>
              <a:gd name="T107" fmla="*/ 314 h 474"/>
              <a:gd name="T108" fmla="*/ 67 w 614"/>
              <a:gd name="T109" fmla="*/ 122 h 474"/>
              <a:gd name="T110" fmla="*/ 67 w 614"/>
              <a:gd name="T111" fmla="*/ 400 h 474"/>
              <a:gd name="T112" fmla="*/ 545 w 614"/>
              <a:gd name="T113" fmla="*/ 400 h 474"/>
              <a:gd name="T114" fmla="*/ 306 w 614"/>
              <a:gd name="T115" fmla="*/ 248 h 474"/>
              <a:gd name="T116" fmla="*/ 492 w 614"/>
              <a:gd name="T117" fmla="*/ 74 h 474"/>
              <a:gd name="T118" fmla="*/ 120 w 614"/>
              <a:gd name="T119" fmla="*/ 74 h 474"/>
              <a:gd name="T120" fmla="*/ 306 w 614"/>
              <a:gd name="T121" fmla="*/ 2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474">
                <a:moveTo>
                  <a:pt x="22" y="474"/>
                </a:moveTo>
                <a:lnTo>
                  <a:pt x="22" y="474"/>
                </a:lnTo>
                <a:lnTo>
                  <a:pt x="18" y="473"/>
                </a:lnTo>
                <a:lnTo>
                  <a:pt x="14" y="471"/>
                </a:lnTo>
                <a:lnTo>
                  <a:pt x="9" y="470"/>
                </a:lnTo>
                <a:lnTo>
                  <a:pt x="5" y="466"/>
                </a:lnTo>
                <a:lnTo>
                  <a:pt x="3" y="463"/>
                </a:lnTo>
                <a:lnTo>
                  <a:pt x="1" y="459"/>
                </a:lnTo>
                <a:lnTo>
                  <a:pt x="0" y="454"/>
                </a:lnTo>
                <a:lnTo>
                  <a:pt x="0" y="450"/>
                </a:lnTo>
                <a:lnTo>
                  <a:pt x="0" y="24"/>
                </a:lnTo>
                <a:lnTo>
                  <a:pt x="0" y="24"/>
                </a:lnTo>
                <a:lnTo>
                  <a:pt x="0" y="20"/>
                </a:lnTo>
                <a:lnTo>
                  <a:pt x="1" y="14"/>
                </a:lnTo>
                <a:lnTo>
                  <a:pt x="3" y="10"/>
                </a:lnTo>
                <a:lnTo>
                  <a:pt x="5" y="8"/>
                </a:lnTo>
                <a:lnTo>
                  <a:pt x="9" y="4"/>
                </a:lnTo>
                <a:lnTo>
                  <a:pt x="14" y="2"/>
                </a:lnTo>
                <a:lnTo>
                  <a:pt x="18" y="1"/>
                </a:lnTo>
                <a:lnTo>
                  <a:pt x="22" y="0"/>
                </a:lnTo>
                <a:lnTo>
                  <a:pt x="591" y="0"/>
                </a:lnTo>
                <a:lnTo>
                  <a:pt x="591" y="0"/>
                </a:lnTo>
                <a:lnTo>
                  <a:pt x="595" y="1"/>
                </a:lnTo>
                <a:lnTo>
                  <a:pt x="599" y="2"/>
                </a:lnTo>
                <a:lnTo>
                  <a:pt x="603" y="4"/>
                </a:lnTo>
                <a:lnTo>
                  <a:pt x="607" y="8"/>
                </a:lnTo>
                <a:lnTo>
                  <a:pt x="609" y="10"/>
                </a:lnTo>
                <a:lnTo>
                  <a:pt x="611" y="14"/>
                </a:lnTo>
                <a:lnTo>
                  <a:pt x="612" y="20"/>
                </a:lnTo>
                <a:lnTo>
                  <a:pt x="614" y="24"/>
                </a:lnTo>
                <a:lnTo>
                  <a:pt x="614" y="450"/>
                </a:lnTo>
                <a:lnTo>
                  <a:pt x="614" y="450"/>
                </a:lnTo>
                <a:lnTo>
                  <a:pt x="612" y="454"/>
                </a:lnTo>
                <a:lnTo>
                  <a:pt x="611" y="459"/>
                </a:lnTo>
                <a:lnTo>
                  <a:pt x="609" y="463"/>
                </a:lnTo>
                <a:lnTo>
                  <a:pt x="607" y="466"/>
                </a:lnTo>
                <a:lnTo>
                  <a:pt x="603" y="470"/>
                </a:lnTo>
                <a:lnTo>
                  <a:pt x="599" y="471"/>
                </a:lnTo>
                <a:lnTo>
                  <a:pt x="595" y="473"/>
                </a:lnTo>
                <a:lnTo>
                  <a:pt x="591" y="474"/>
                </a:lnTo>
                <a:lnTo>
                  <a:pt x="22" y="474"/>
                </a:lnTo>
                <a:close/>
                <a:moveTo>
                  <a:pt x="545" y="400"/>
                </a:moveTo>
                <a:lnTo>
                  <a:pt x="545" y="122"/>
                </a:lnTo>
                <a:lnTo>
                  <a:pt x="340" y="314"/>
                </a:lnTo>
                <a:lnTo>
                  <a:pt x="340" y="314"/>
                </a:lnTo>
                <a:lnTo>
                  <a:pt x="332" y="320"/>
                </a:lnTo>
                <a:lnTo>
                  <a:pt x="324" y="325"/>
                </a:lnTo>
                <a:lnTo>
                  <a:pt x="316" y="327"/>
                </a:lnTo>
                <a:lnTo>
                  <a:pt x="306" y="327"/>
                </a:lnTo>
                <a:lnTo>
                  <a:pt x="306" y="327"/>
                </a:lnTo>
                <a:lnTo>
                  <a:pt x="297" y="327"/>
                </a:lnTo>
                <a:lnTo>
                  <a:pt x="289" y="325"/>
                </a:lnTo>
                <a:lnTo>
                  <a:pt x="280" y="320"/>
                </a:lnTo>
                <a:lnTo>
                  <a:pt x="272" y="314"/>
                </a:lnTo>
                <a:lnTo>
                  <a:pt x="67" y="122"/>
                </a:lnTo>
                <a:lnTo>
                  <a:pt x="67" y="400"/>
                </a:lnTo>
                <a:lnTo>
                  <a:pt x="545" y="400"/>
                </a:lnTo>
                <a:close/>
                <a:moveTo>
                  <a:pt x="306" y="248"/>
                </a:moveTo>
                <a:lnTo>
                  <a:pt x="492" y="74"/>
                </a:lnTo>
                <a:lnTo>
                  <a:pt x="120" y="74"/>
                </a:lnTo>
                <a:lnTo>
                  <a:pt x="306" y="248"/>
                </a:lnTo>
                <a:close/>
              </a:path>
            </a:pathLst>
          </a:custGeom>
          <a:solidFill>
            <a:srgbClr val="FFFFFF">
              <a:alpha val="70000"/>
            </a:srgbClr>
          </a:solidFill>
          <a:ln>
            <a:no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59" name="Title 1"/>
          <p:cNvSpPr txBox="1">
            <a:spLocks/>
          </p:cNvSpPr>
          <p:nvPr/>
        </p:nvSpPr>
        <p:spPr bwMode="auto">
          <a:xfrm>
            <a:off x="1222329" y="1088455"/>
            <a:ext cx="9041045" cy="71142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60949" rIns="0" bIns="60949"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000" kern="1200" dirty="0">
                <a:solidFill>
                  <a:srgbClr val="011B4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r>
              <a:rPr lang="en-US" sz="4000" dirty="0">
                <a:solidFill>
                  <a:schemeClr val="accent1"/>
                </a:solidFill>
              </a:rPr>
              <a:t>Email is the #1 threat vector!</a:t>
            </a:r>
          </a:p>
          <a:p>
            <a:pPr algn="ctr"/>
            <a:r>
              <a:rPr lang="en-US" sz="2133" dirty="0"/>
              <a:t>Due to wide reach of Email and its nature, it remains #1 attack vector.</a:t>
            </a:r>
          </a:p>
          <a:p>
            <a:pPr algn="ctr"/>
            <a:endParaRPr lang="en-US" sz="4000" dirty="0">
              <a:solidFill>
                <a:schemeClr val="accent1"/>
              </a:solidFill>
            </a:endParaRPr>
          </a:p>
        </p:txBody>
      </p:sp>
      <p:grpSp>
        <p:nvGrpSpPr>
          <p:cNvPr id="3" name="Group 2"/>
          <p:cNvGrpSpPr/>
          <p:nvPr/>
        </p:nvGrpSpPr>
        <p:grpSpPr>
          <a:xfrm>
            <a:off x="5243495" y="4384750"/>
            <a:ext cx="1400252" cy="1414573"/>
            <a:chOff x="4106799" y="2604078"/>
            <a:chExt cx="1050189" cy="1060930"/>
          </a:xfrm>
        </p:grpSpPr>
        <p:sp>
          <p:nvSpPr>
            <p:cNvPr id="60" name="Oval 59"/>
            <p:cNvSpPr/>
            <p:nvPr/>
          </p:nvSpPr>
          <p:spPr>
            <a:xfrm>
              <a:off x="4106799" y="2604078"/>
              <a:ext cx="1050189" cy="106093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1" name="Group 122"/>
            <p:cNvGrpSpPr>
              <a:grpSpLocks noChangeAspect="1"/>
            </p:cNvGrpSpPr>
            <p:nvPr/>
          </p:nvGrpSpPr>
          <p:grpSpPr bwMode="auto">
            <a:xfrm>
              <a:off x="4245600" y="2939024"/>
              <a:ext cx="717447" cy="443177"/>
              <a:chOff x="2617" y="2611"/>
              <a:chExt cx="3275" cy="2023"/>
            </a:xfrm>
            <a:solidFill>
              <a:schemeClr val="accent1"/>
            </a:solidFill>
          </p:grpSpPr>
          <p:sp>
            <p:nvSpPr>
              <p:cNvPr id="70" name="Freeform 123"/>
              <p:cNvSpPr>
                <a:spLocks noEditPoints="1"/>
              </p:cNvSpPr>
              <p:nvPr/>
            </p:nvSpPr>
            <p:spPr bwMode="auto">
              <a:xfrm>
                <a:off x="3210" y="2611"/>
                <a:ext cx="2682" cy="2023"/>
              </a:xfrm>
              <a:custGeom>
                <a:avLst/>
                <a:gdLst>
                  <a:gd name="T0" fmla="*/ 1066 w 1137"/>
                  <a:gd name="T1" fmla="*/ 857 h 857"/>
                  <a:gd name="T2" fmla="*/ 88 w 1137"/>
                  <a:gd name="T3" fmla="*/ 857 h 857"/>
                  <a:gd name="T4" fmla="*/ 70 w 1137"/>
                  <a:gd name="T5" fmla="*/ 839 h 857"/>
                  <a:gd name="T6" fmla="*/ 88 w 1137"/>
                  <a:gd name="T7" fmla="*/ 821 h 857"/>
                  <a:gd name="T8" fmla="*/ 1066 w 1137"/>
                  <a:gd name="T9" fmla="*/ 821 h 857"/>
                  <a:gd name="T10" fmla="*/ 1101 w 1137"/>
                  <a:gd name="T11" fmla="*/ 786 h 857"/>
                  <a:gd name="T12" fmla="*/ 1101 w 1137"/>
                  <a:gd name="T13" fmla="*/ 71 h 857"/>
                  <a:gd name="T14" fmla="*/ 1101 w 1137"/>
                  <a:gd name="T15" fmla="*/ 68 h 857"/>
                  <a:gd name="T16" fmla="*/ 589 w 1137"/>
                  <a:gd name="T17" fmla="*/ 439 h 857"/>
                  <a:gd name="T18" fmla="*/ 568 w 1137"/>
                  <a:gd name="T19" fmla="*/ 439 h 857"/>
                  <a:gd name="T20" fmla="*/ 35 w 1137"/>
                  <a:gd name="T21" fmla="*/ 54 h 857"/>
                  <a:gd name="T22" fmla="*/ 34 w 1137"/>
                  <a:gd name="T23" fmla="*/ 53 h 857"/>
                  <a:gd name="T24" fmla="*/ 8 w 1137"/>
                  <a:gd name="T25" fmla="*/ 32 h 857"/>
                  <a:gd name="T26" fmla="*/ 2 w 1137"/>
                  <a:gd name="T27" fmla="*/ 12 h 857"/>
                  <a:gd name="T28" fmla="*/ 19 w 1137"/>
                  <a:gd name="T29" fmla="*/ 0 h 857"/>
                  <a:gd name="T30" fmla="*/ 1066 w 1137"/>
                  <a:gd name="T31" fmla="*/ 0 h 857"/>
                  <a:gd name="T32" fmla="*/ 1119 w 1137"/>
                  <a:gd name="T33" fmla="*/ 23 h 857"/>
                  <a:gd name="T34" fmla="*/ 1125 w 1137"/>
                  <a:gd name="T35" fmla="*/ 28 h 857"/>
                  <a:gd name="T36" fmla="*/ 1128 w 1137"/>
                  <a:gd name="T37" fmla="*/ 36 h 857"/>
                  <a:gd name="T38" fmla="*/ 1137 w 1137"/>
                  <a:gd name="T39" fmla="*/ 71 h 857"/>
                  <a:gd name="T40" fmla="*/ 1137 w 1137"/>
                  <a:gd name="T41" fmla="*/ 786 h 857"/>
                  <a:gd name="T42" fmla="*/ 1066 w 1137"/>
                  <a:gd name="T43" fmla="*/ 857 h 857"/>
                  <a:gd name="T44" fmla="*/ 72 w 1137"/>
                  <a:gd name="T45" fmla="*/ 36 h 857"/>
                  <a:gd name="T46" fmla="*/ 578 w 1137"/>
                  <a:gd name="T47" fmla="*/ 402 h 857"/>
                  <a:gd name="T48" fmla="*/ 1080 w 1137"/>
                  <a:gd name="T49" fmla="*/ 39 h 857"/>
                  <a:gd name="T50" fmla="*/ 1066 w 1137"/>
                  <a:gd name="T51" fmla="*/ 36 h 857"/>
                  <a:gd name="T52" fmla="*/ 72 w 1137"/>
                  <a:gd name="T53" fmla="*/ 3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7" h="857">
                    <a:moveTo>
                      <a:pt x="1066" y="857"/>
                    </a:moveTo>
                    <a:cubicBezTo>
                      <a:pt x="88" y="857"/>
                      <a:pt x="88" y="857"/>
                      <a:pt x="88" y="857"/>
                    </a:cubicBezTo>
                    <a:cubicBezTo>
                      <a:pt x="78" y="857"/>
                      <a:pt x="70" y="849"/>
                      <a:pt x="70" y="839"/>
                    </a:cubicBezTo>
                    <a:cubicBezTo>
                      <a:pt x="70" y="829"/>
                      <a:pt x="78" y="821"/>
                      <a:pt x="88" y="821"/>
                    </a:cubicBezTo>
                    <a:cubicBezTo>
                      <a:pt x="1066" y="821"/>
                      <a:pt x="1066" y="821"/>
                      <a:pt x="1066" y="821"/>
                    </a:cubicBezTo>
                    <a:cubicBezTo>
                      <a:pt x="1086" y="821"/>
                      <a:pt x="1101" y="805"/>
                      <a:pt x="1101" y="786"/>
                    </a:cubicBezTo>
                    <a:cubicBezTo>
                      <a:pt x="1101" y="71"/>
                      <a:pt x="1101" y="71"/>
                      <a:pt x="1101" y="71"/>
                    </a:cubicBezTo>
                    <a:cubicBezTo>
                      <a:pt x="1101" y="70"/>
                      <a:pt x="1101" y="69"/>
                      <a:pt x="1101" y="68"/>
                    </a:cubicBezTo>
                    <a:cubicBezTo>
                      <a:pt x="589" y="439"/>
                      <a:pt x="589" y="439"/>
                      <a:pt x="589" y="439"/>
                    </a:cubicBezTo>
                    <a:cubicBezTo>
                      <a:pt x="582" y="444"/>
                      <a:pt x="574" y="444"/>
                      <a:pt x="568" y="439"/>
                    </a:cubicBezTo>
                    <a:cubicBezTo>
                      <a:pt x="35" y="54"/>
                      <a:pt x="35" y="54"/>
                      <a:pt x="35" y="54"/>
                    </a:cubicBezTo>
                    <a:cubicBezTo>
                      <a:pt x="35" y="53"/>
                      <a:pt x="35" y="53"/>
                      <a:pt x="34" y="53"/>
                    </a:cubicBezTo>
                    <a:cubicBezTo>
                      <a:pt x="8" y="32"/>
                      <a:pt x="8" y="32"/>
                      <a:pt x="8" y="32"/>
                    </a:cubicBezTo>
                    <a:cubicBezTo>
                      <a:pt x="2" y="27"/>
                      <a:pt x="0" y="19"/>
                      <a:pt x="2" y="12"/>
                    </a:cubicBezTo>
                    <a:cubicBezTo>
                      <a:pt x="5" y="4"/>
                      <a:pt x="11" y="0"/>
                      <a:pt x="19" y="0"/>
                    </a:cubicBezTo>
                    <a:cubicBezTo>
                      <a:pt x="1066" y="0"/>
                      <a:pt x="1066" y="0"/>
                      <a:pt x="1066" y="0"/>
                    </a:cubicBezTo>
                    <a:cubicBezTo>
                      <a:pt x="1087" y="0"/>
                      <a:pt x="1106" y="9"/>
                      <a:pt x="1119" y="23"/>
                    </a:cubicBezTo>
                    <a:cubicBezTo>
                      <a:pt x="1121" y="24"/>
                      <a:pt x="1123" y="26"/>
                      <a:pt x="1125" y="28"/>
                    </a:cubicBezTo>
                    <a:cubicBezTo>
                      <a:pt x="1127" y="31"/>
                      <a:pt x="1128" y="33"/>
                      <a:pt x="1128" y="36"/>
                    </a:cubicBezTo>
                    <a:cubicBezTo>
                      <a:pt x="1134" y="46"/>
                      <a:pt x="1137" y="58"/>
                      <a:pt x="1137" y="71"/>
                    </a:cubicBezTo>
                    <a:cubicBezTo>
                      <a:pt x="1137" y="786"/>
                      <a:pt x="1137" y="786"/>
                      <a:pt x="1137" y="786"/>
                    </a:cubicBezTo>
                    <a:cubicBezTo>
                      <a:pt x="1137" y="825"/>
                      <a:pt x="1105" y="857"/>
                      <a:pt x="1066" y="857"/>
                    </a:cubicBezTo>
                    <a:close/>
                    <a:moveTo>
                      <a:pt x="72" y="36"/>
                    </a:moveTo>
                    <a:cubicBezTo>
                      <a:pt x="578" y="402"/>
                      <a:pt x="578" y="402"/>
                      <a:pt x="578" y="402"/>
                    </a:cubicBezTo>
                    <a:cubicBezTo>
                      <a:pt x="1080" y="39"/>
                      <a:pt x="1080" y="39"/>
                      <a:pt x="1080" y="39"/>
                    </a:cubicBezTo>
                    <a:cubicBezTo>
                      <a:pt x="1076" y="37"/>
                      <a:pt x="1071" y="36"/>
                      <a:pt x="1066" y="36"/>
                    </a:cubicBezTo>
                    <a:lnTo>
                      <a:pt x="72" y="36"/>
                    </a:lnTo>
                    <a:close/>
                  </a:path>
                </a:pathLst>
              </a:custGeom>
              <a:solidFill>
                <a:schemeClr val="bg1"/>
              </a:solidFill>
              <a:ln>
                <a:noFill/>
              </a:ln>
              <a:extLst/>
            </p:spPr>
            <p:txBody>
              <a:bodyPr vert="horz" wrap="square" lIns="121920" tIns="60960" rIns="121920" bIns="60960" numCol="1" anchor="t" anchorCtr="0" compatLnSpc="1">
                <a:prstTxWarp prst="textNoShape">
                  <a:avLst/>
                </a:prstTxWarp>
                <a:noAutofit/>
              </a:bodyPr>
              <a:lstStyle/>
              <a:p>
                <a:endParaRPr lang="en-US" sz="2400" dirty="0"/>
              </a:p>
            </p:txBody>
          </p:sp>
          <p:sp>
            <p:nvSpPr>
              <p:cNvPr id="71" name="Freeform 124"/>
              <p:cNvSpPr>
                <a:spLocks/>
              </p:cNvSpPr>
              <p:nvPr/>
            </p:nvSpPr>
            <p:spPr bwMode="auto">
              <a:xfrm>
                <a:off x="2617" y="3461"/>
                <a:ext cx="805" cy="85"/>
              </a:xfrm>
              <a:custGeom>
                <a:avLst/>
                <a:gdLst>
                  <a:gd name="T0" fmla="*/ 323 w 341"/>
                  <a:gd name="T1" fmla="*/ 36 h 36"/>
                  <a:gd name="T2" fmla="*/ 18 w 341"/>
                  <a:gd name="T3" fmla="*/ 36 h 36"/>
                  <a:gd name="T4" fmla="*/ 0 w 341"/>
                  <a:gd name="T5" fmla="*/ 18 h 36"/>
                  <a:gd name="T6" fmla="*/ 18 w 341"/>
                  <a:gd name="T7" fmla="*/ 0 h 36"/>
                  <a:gd name="T8" fmla="*/ 323 w 341"/>
                  <a:gd name="T9" fmla="*/ 0 h 36"/>
                  <a:gd name="T10" fmla="*/ 341 w 341"/>
                  <a:gd name="T11" fmla="*/ 18 h 36"/>
                  <a:gd name="T12" fmla="*/ 323 w 34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1" h="36">
                    <a:moveTo>
                      <a:pt x="323" y="36"/>
                    </a:moveTo>
                    <a:cubicBezTo>
                      <a:pt x="18" y="36"/>
                      <a:pt x="18" y="36"/>
                      <a:pt x="18" y="36"/>
                    </a:cubicBezTo>
                    <a:cubicBezTo>
                      <a:pt x="8" y="36"/>
                      <a:pt x="0" y="28"/>
                      <a:pt x="0" y="18"/>
                    </a:cubicBezTo>
                    <a:cubicBezTo>
                      <a:pt x="0" y="9"/>
                      <a:pt x="8" y="0"/>
                      <a:pt x="18" y="0"/>
                    </a:cubicBezTo>
                    <a:cubicBezTo>
                      <a:pt x="323" y="0"/>
                      <a:pt x="323" y="0"/>
                      <a:pt x="323" y="0"/>
                    </a:cubicBezTo>
                    <a:cubicBezTo>
                      <a:pt x="333" y="0"/>
                      <a:pt x="341" y="9"/>
                      <a:pt x="341" y="18"/>
                    </a:cubicBezTo>
                    <a:cubicBezTo>
                      <a:pt x="341" y="28"/>
                      <a:pt x="333" y="36"/>
                      <a:pt x="323" y="36"/>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noAutofit/>
              </a:bodyPr>
              <a:lstStyle/>
              <a:p>
                <a:endParaRPr lang="en-US" sz="2400" dirty="0"/>
              </a:p>
            </p:txBody>
          </p:sp>
          <p:sp>
            <p:nvSpPr>
              <p:cNvPr id="74" name="Freeform 125"/>
              <p:cNvSpPr>
                <a:spLocks/>
              </p:cNvSpPr>
              <p:nvPr/>
            </p:nvSpPr>
            <p:spPr bwMode="auto">
              <a:xfrm>
                <a:off x="2891" y="4020"/>
                <a:ext cx="802" cy="85"/>
              </a:xfrm>
              <a:custGeom>
                <a:avLst/>
                <a:gdLst>
                  <a:gd name="T0" fmla="*/ 322 w 340"/>
                  <a:gd name="T1" fmla="*/ 36 h 36"/>
                  <a:gd name="T2" fmla="*/ 18 w 340"/>
                  <a:gd name="T3" fmla="*/ 36 h 36"/>
                  <a:gd name="T4" fmla="*/ 0 w 340"/>
                  <a:gd name="T5" fmla="*/ 18 h 36"/>
                  <a:gd name="T6" fmla="*/ 18 w 340"/>
                  <a:gd name="T7" fmla="*/ 0 h 36"/>
                  <a:gd name="T8" fmla="*/ 322 w 340"/>
                  <a:gd name="T9" fmla="*/ 0 h 36"/>
                  <a:gd name="T10" fmla="*/ 340 w 340"/>
                  <a:gd name="T11" fmla="*/ 18 h 36"/>
                  <a:gd name="T12" fmla="*/ 322 w 34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0" h="36">
                    <a:moveTo>
                      <a:pt x="322" y="36"/>
                    </a:moveTo>
                    <a:cubicBezTo>
                      <a:pt x="18" y="36"/>
                      <a:pt x="18" y="36"/>
                      <a:pt x="18" y="36"/>
                    </a:cubicBezTo>
                    <a:cubicBezTo>
                      <a:pt x="8" y="36"/>
                      <a:pt x="0" y="28"/>
                      <a:pt x="0" y="18"/>
                    </a:cubicBezTo>
                    <a:cubicBezTo>
                      <a:pt x="0" y="8"/>
                      <a:pt x="8" y="0"/>
                      <a:pt x="18" y="0"/>
                    </a:cubicBezTo>
                    <a:cubicBezTo>
                      <a:pt x="322" y="0"/>
                      <a:pt x="322" y="0"/>
                      <a:pt x="322" y="0"/>
                    </a:cubicBezTo>
                    <a:cubicBezTo>
                      <a:pt x="332" y="0"/>
                      <a:pt x="340" y="8"/>
                      <a:pt x="340" y="18"/>
                    </a:cubicBezTo>
                    <a:cubicBezTo>
                      <a:pt x="340" y="28"/>
                      <a:pt x="332" y="36"/>
                      <a:pt x="322" y="36"/>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noAutofit/>
              </a:bodyPr>
              <a:lstStyle/>
              <a:p>
                <a:endParaRPr lang="en-US" sz="2400" dirty="0"/>
              </a:p>
            </p:txBody>
          </p:sp>
        </p:grpSp>
      </p:grpSp>
      <p:sp>
        <p:nvSpPr>
          <p:cNvPr id="26" name="Freeform 147"/>
          <p:cNvSpPr>
            <a:spLocks noEditPoints="1"/>
          </p:cNvSpPr>
          <p:nvPr/>
        </p:nvSpPr>
        <p:spPr bwMode="auto">
          <a:xfrm rot="948554">
            <a:off x="4871687" y="540535"/>
            <a:ext cx="869731" cy="676459"/>
          </a:xfrm>
          <a:custGeom>
            <a:avLst/>
            <a:gdLst>
              <a:gd name="T0" fmla="*/ 22 w 614"/>
              <a:gd name="T1" fmla="*/ 474 h 474"/>
              <a:gd name="T2" fmla="*/ 22 w 614"/>
              <a:gd name="T3" fmla="*/ 474 h 474"/>
              <a:gd name="T4" fmla="*/ 18 w 614"/>
              <a:gd name="T5" fmla="*/ 473 h 474"/>
              <a:gd name="T6" fmla="*/ 14 w 614"/>
              <a:gd name="T7" fmla="*/ 471 h 474"/>
              <a:gd name="T8" fmla="*/ 9 w 614"/>
              <a:gd name="T9" fmla="*/ 470 h 474"/>
              <a:gd name="T10" fmla="*/ 5 w 614"/>
              <a:gd name="T11" fmla="*/ 466 h 474"/>
              <a:gd name="T12" fmla="*/ 3 w 614"/>
              <a:gd name="T13" fmla="*/ 463 h 474"/>
              <a:gd name="T14" fmla="*/ 1 w 614"/>
              <a:gd name="T15" fmla="*/ 459 h 474"/>
              <a:gd name="T16" fmla="*/ 0 w 614"/>
              <a:gd name="T17" fmla="*/ 454 h 474"/>
              <a:gd name="T18" fmla="*/ 0 w 614"/>
              <a:gd name="T19" fmla="*/ 450 h 474"/>
              <a:gd name="T20" fmla="*/ 0 w 614"/>
              <a:gd name="T21" fmla="*/ 24 h 474"/>
              <a:gd name="T22" fmla="*/ 0 w 614"/>
              <a:gd name="T23" fmla="*/ 24 h 474"/>
              <a:gd name="T24" fmla="*/ 0 w 614"/>
              <a:gd name="T25" fmla="*/ 20 h 474"/>
              <a:gd name="T26" fmla="*/ 1 w 614"/>
              <a:gd name="T27" fmla="*/ 14 h 474"/>
              <a:gd name="T28" fmla="*/ 3 w 614"/>
              <a:gd name="T29" fmla="*/ 10 h 474"/>
              <a:gd name="T30" fmla="*/ 5 w 614"/>
              <a:gd name="T31" fmla="*/ 8 h 474"/>
              <a:gd name="T32" fmla="*/ 9 w 614"/>
              <a:gd name="T33" fmla="*/ 4 h 474"/>
              <a:gd name="T34" fmla="*/ 14 w 614"/>
              <a:gd name="T35" fmla="*/ 2 h 474"/>
              <a:gd name="T36" fmla="*/ 18 w 614"/>
              <a:gd name="T37" fmla="*/ 1 h 474"/>
              <a:gd name="T38" fmla="*/ 22 w 614"/>
              <a:gd name="T39" fmla="*/ 0 h 474"/>
              <a:gd name="T40" fmla="*/ 591 w 614"/>
              <a:gd name="T41" fmla="*/ 0 h 474"/>
              <a:gd name="T42" fmla="*/ 591 w 614"/>
              <a:gd name="T43" fmla="*/ 0 h 474"/>
              <a:gd name="T44" fmla="*/ 595 w 614"/>
              <a:gd name="T45" fmla="*/ 1 h 474"/>
              <a:gd name="T46" fmla="*/ 599 w 614"/>
              <a:gd name="T47" fmla="*/ 2 h 474"/>
              <a:gd name="T48" fmla="*/ 603 w 614"/>
              <a:gd name="T49" fmla="*/ 4 h 474"/>
              <a:gd name="T50" fmla="*/ 607 w 614"/>
              <a:gd name="T51" fmla="*/ 8 h 474"/>
              <a:gd name="T52" fmla="*/ 609 w 614"/>
              <a:gd name="T53" fmla="*/ 10 h 474"/>
              <a:gd name="T54" fmla="*/ 611 w 614"/>
              <a:gd name="T55" fmla="*/ 14 h 474"/>
              <a:gd name="T56" fmla="*/ 612 w 614"/>
              <a:gd name="T57" fmla="*/ 20 h 474"/>
              <a:gd name="T58" fmla="*/ 614 w 614"/>
              <a:gd name="T59" fmla="*/ 24 h 474"/>
              <a:gd name="T60" fmla="*/ 614 w 614"/>
              <a:gd name="T61" fmla="*/ 450 h 474"/>
              <a:gd name="T62" fmla="*/ 614 w 614"/>
              <a:gd name="T63" fmla="*/ 450 h 474"/>
              <a:gd name="T64" fmla="*/ 612 w 614"/>
              <a:gd name="T65" fmla="*/ 454 h 474"/>
              <a:gd name="T66" fmla="*/ 611 w 614"/>
              <a:gd name="T67" fmla="*/ 459 h 474"/>
              <a:gd name="T68" fmla="*/ 609 w 614"/>
              <a:gd name="T69" fmla="*/ 463 h 474"/>
              <a:gd name="T70" fmla="*/ 607 w 614"/>
              <a:gd name="T71" fmla="*/ 466 h 474"/>
              <a:gd name="T72" fmla="*/ 603 w 614"/>
              <a:gd name="T73" fmla="*/ 470 h 474"/>
              <a:gd name="T74" fmla="*/ 599 w 614"/>
              <a:gd name="T75" fmla="*/ 471 h 474"/>
              <a:gd name="T76" fmla="*/ 595 w 614"/>
              <a:gd name="T77" fmla="*/ 473 h 474"/>
              <a:gd name="T78" fmla="*/ 591 w 614"/>
              <a:gd name="T79" fmla="*/ 474 h 474"/>
              <a:gd name="T80" fmla="*/ 22 w 614"/>
              <a:gd name="T81" fmla="*/ 474 h 474"/>
              <a:gd name="T82" fmla="*/ 545 w 614"/>
              <a:gd name="T83" fmla="*/ 400 h 474"/>
              <a:gd name="T84" fmla="*/ 545 w 614"/>
              <a:gd name="T85" fmla="*/ 122 h 474"/>
              <a:gd name="T86" fmla="*/ 340 w 614"/>
              <a:gd name="T87" fmla="*/ 314 h 474"/>
              <a:gd name="T88" fmla="*/ 340 w 614"/>
              <a:gd name="T89" fmla="*/ 314 h 474"/>
              <a:gd name="T90" fmla="*/ 332 w 614"/>
              <a:gd name="T91" fmla="*/ 320 h 474"/>
              <a:gd name="T92" fmla="*/ 324 w 614"/>
              <a:gd name="T93" fmla="*/ 325 h 474"/>
              <a:gd name="T94" fmla="*/ 316 w 614"/>
              <a:gd name="T95" fmla="*/ 327 h 474"/>
              <a:gd name="T96" fmla="*/ 306 w 614"/>
              <a:gd name="T97" fmla="*/ 327 h 474"/>
              <a:gd name="T98" fmla="*/ 306 w 614"/>
              <a:gd name="T99" fmla="*/ 327 h 474"/>
              <a:gd name="T100" fmla="*/ 297 w 614"/>
              <a:gd name="T101" fmla="*/ 327 h 474"/>
              <a:gd name="T102" fmla="*/ 289 w 614"/>
              <a:gd name="T103" fmla="*/ 325 h 474"/>
              <a:gd name="T104" fmla="*/ 280 w 614"/>
              <a:gd name="T105" fmla="*/ 320 h 474"/>
              <a:gd name="T106" fmla="*/ 272 w 614"/>
              <a:gd name="T107" fmla="*/ 314 h 474"/>
              <a:gd name="T108" fmla="*/ 67 w 614"/>
              <a:gd name="T109" fmla="*/ 122 h 474"/>
              <a:gd name="T110" fmla="*/ 67 w 614"/>
              <a:gd name="T111" fmla="*/ 400 h 474"/>
              <a:gd name="T112" fmla="*/ 545 w 614"/>
              <a:gd name="T113" fmla="*/ 400 h 474"/>
              <a:gd name="T114" fmla="*/ 306 w 614"/>
              <a:gd name="T115" fmla="*/ 248 h 474"/>
              <a:gd name="T116" fmla="*/ 492 w 614"/>
              <a:gd name="T117" fmla="*/ 74 h 474"/>
              <a:gd name="T118" fmla="*/ 120 w 614"/>
              <a:gd name="T119" fmla="*/ 74 h 474"/>
              <a:gd name="T120" fmla="*/ 306 w 614"/>
              <a:gd name="T121" fmla="*/ 2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474">
                <a:moveTo>
                  <a:pt x="22" y="474"/>
                </a:moveTo>
                <a:lnTo>
                  <a:pt x="22" y="474"/>
                </a:lnTo>
                <a:lnTo>
                  <a:pt x="18" y="473"/>
                </a:lnTo>
                <a:lnTo>
                  <a:pt x="14" y="471"/>
                </a:lnTo>
                <a:lnTo>
                  <a:pt x="9" y="470"/>
                </a:lnTo>
                <a:lnTo>
                  <a:pt x="5" y="466"/>
                </a:lnTo>
                <a:lnTo>
                  <a:pt x="3" y="463"/>
                </a:lnTo>
                <a:lnTo>
                  <a:pt x="1" y="459"/>
                </a:lnTo>
                <a:lnTo>
                  <a:pt x="0" y="454"/>
                </a:lnTo>
                <a:lnTo>
                  <a:pt x="0" y="450"/>
                </a:lnTo>
                <a:lnTo>
                  <a:pt x="0" y="24"/>
                </a:lnTo>
                <a:lnTo>
                  <a:pt x="0" y="24"/>
                </a:lnTo>
                <a:lnTo>
                  <a:pt x="0" y="20"/>
                </a:lnTo>
                <a:lnTo>
                  <a:pt x="1" y="14"/>
                </a:lnTo>
                <a:lnTo>
                  <a:pt x="3" y="10"/>
                </a:lnTo>
                <a:lnTo>
                  <a:pt x="5" y="8"/>
                </a:lnTo>
                <a:lnTo>
                  <a:pt x="9" y="4"/>
                </a:lnTo>
                <a:lnTo>
                  <a:pt x="14" y="2"/>
                </a:lnTo>
                <a:lnTo>
                  <a:pt x="18" y="1"/>
                </a:lnTo>
                <a:lnTo>
                  <a:pt x="22" y="0"/>
                </a:lnTo>
                <a:lnTo>
                  <a:pt x="591" y="0"/>
                </a:lnTo>
                <a:lnTo>
                  <a:pt x="591" y="0"/>
                </a:lnTo>
                <a:lnTo>
                  <a:pt x="595" y="1"/>
                </a:lnTo>
                <a:lnTo>
                  <a:pt x="599" y="2"/>
                </a:lnTo>
                <a:lnTo>
                  <a:pt x="603" y="4"/>
                </a:lnTo>
                <a:lnTo>
                  <a:pt x="607" y="8"/>
                </a:lnTo>
                <a:lnTo>
                  <a:pt x="609" y="10"/>
                </a:lnTo>
                <a:lnTo>
                  <a:pt x="611" y="14"/>
                </a:lnTo>
                <a:lnTo>
                  <a:pt x="612" y="20"/>
                </a:lnTo>
                <a:lnTo>
                  <a:pt x="614" y="24"/>
                </a:lnTo>
                <a:lnTo>
                  <a:pt x="614" y="450"/>
                </a:lnTo>
                <a:lnTo>
                  <a:pt x="614" y="450"/>
                </a:lnTo>
                <a:lnTo>
                  <a:pt x="612" y="454"/>
                </a:lnTo>
                <a:lnTo>
                  <a:pt x="611" y="459"/>
                </a:lnTo>
                <a:lnTo>
                  <a:pt x="609" y="463"/>
                </a:lnTo>
                <a:lnTo>
                  <a:pt x="607" y="466"/>
                </a:lnTo>
                <a:lnTo>
                  <a:pt x="603" y="470"/>
                </a:lnTo>
                <a:lnTo>
                  <a:pt x="599" y="471"/>
                </a:lnTo>
                <a:lnTo>
                  <a:pt x="595" y="473"/>
                </a:lnTo>
                <a:lnTo>
                  <a:pt x="591" y="474"/>
                </a:lnTo>
                <a:lnTo>
                  <a:pt x="22" y="474"/>
                </a:lnTo>
                <a:close/>
                <a:moveTo>
                  <a:pt x="545" y="400"/>
                </a:moveTo>
                <a:lnTo>
                  <a:pt x="545" y="122"/>
                </a:lnTo>
                <a:lnTo>
                  <a:pt x="340" y="314"/>
                </a:lnTo>
                <a:lnTo>
                  <a:pt x="340" y="314"/>
                </a:lnTo>
                <a:lnTo>
                  <a:pt x="332" y="320"/>
                </a:lnTo>
                <a:lnTo>
                  <a:pt x="324" y="325"/>
                </a:lnTo>
                <a:lnTo>
                  <a:pt x="316" y="327"/>
                </a:lnTo>
                <a:lnTo>
                  <a:pt x="306" y="327"/>
                </a:lnTo>
                <a:lnTo>
                  <a:pt x="306" y="327"/>
                </a:lnTo>
                <a:lnTo>
                  <a:pt x="297" y="327"/>
                </a:lnTo>
                <a:lnTo>
                  <a:pt x="289" y="325"/>
                </a:lnTo>
                <a:lnTo>
                  <a:pt x="280" y="320"/>
                </a:lnTo>
                <a:lnTo>
                  <a:pt x="272" y="314"/>
                </a:lnTo>
                <a:lnTo>
                  <a:pt x="67" y="122"/>
                </a:lnTo>
                <a:lnTo>
                  <a:pt x="67" y="400"/>
                </a:lnTo>
                <a:lnTo>
                  <a:pt x="545" y="400"/>
                </a:lnTo>
                <a:close/>
                <a:moveTo>
                  <a:pt x="306" y="248"/>
                </a:moveTo>
                <a:lnTo>
                  <a:pt x="492" y="74"/>
                </a:lnTo>
                <a:lnTo>
                  <a:pt x="120" y="74"/>
                </a:lnTo>
                <a:lnTo>
                  <a:pt x="306" y="248"/>
                </a:lnTo>
                <a:close/>
              </a:path>
            </a:pathLst>
          </a:custGeom>
          <a:solidFill>
            <a:schemeClr val="bg1">
              <a:lumMod val="85000"/>
              <a:alpha val="50000"/>
            </a:schemeClr>
          </a:solidFill>
          <a:ln>
            <a:no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26"/>
          <p:cNvSpPr>
            <a:spLocks noEditPoints="1"/>
          </p:cNvSpPr>
          <p:nvPr/>
        </p:nvSpPr>
        <p:spPr bwMode="auto">
          <a:xfrm>
            <a:off x="4956477" y="495502"/>
            <a:ext cx="366201" cy="618377"/>
          </a:xfrm>
          <a:custGeom>
            <a:avLst/>
            <a:gdLst>
              <a:gd name="T0" fmla="*/ 768 w 928"/>
              <a:gd name="T1" fmla="*/ 1154 h 1480"/>
              <a:gd name="T2" fmla="*/ 686 w 928"/>
              <a:gd name="T3" fmla="*/ 1272 h 1480"/>
              <a:gd name="T4" fmla="*/ 554 w 928"/>
              <a:gd name="T5" fmla="*/ 1328 h 1480"/>
              <a:gd name="T6" fmla="*/ 430 w 928"/>
              <a:gd name="T7" fmla="*/ 1310 h 1480"/>
              <a:gd name="T8" fmla="*/ 320 w 928"/>
              <a:gd name="T9" fmla="*/ 1220 h 1480"/>
              <a:gd name="T10" fmla="*/ 276 w 928"/>
              <a:gd name="T11" fmla="*/ 1080 h 1480"/>
              <a:gd name="T12" fmla="*/ 310 w 928"/>
              <a:gd name="T13" fmla="*/ 902 h 1480"/>
              <a:gd name="T14" fmla="*/ 324 w 928"/>
              <a:gd name="T15" fmla="*/ 868 h 1480"/>
              <a:gd name="T16" fmla="*/ 292 w 928"/>
              <a:gd name="T17" fmla="*/ 802 h 1480"/>
              <a:gd name="T18" fmla="*/ 326 w 928"/>
              <a:gd name="T19" fmla="*/ 786 h 1480"/>
              <a:gd name="T20" fmla="*/ 276 w 928"/>
              <a:gd name="T21" fmla="*/ 742 h 1480"/>
              <a:gd name="T22" fmla="*/ 310 w 928"/>
              <a:gd name="T23" fmla="*/ 702 h 1480"/>
              <a:gd name="T24" fmla="*/ 324 w 928"/>
              <a:gd name="T25" fmla="*/ 668 h 1480"/>
              <a:gd name="T26" fmla="*/ 292 w 928"/>
              <a:gd name="T27" fmla="*/ 600 h 1480"/>
              <a:gd name="T28" fmla="*/ 326 w 928"/>
              <a:gd name="T29" fmla="*/ 586 h 1480"/>
              <a:gd name="T30" fmla="*/ 276 w 928"/>
              <a:gd name="T31" fmla="*/ 542 h 1480"/>
              <a:gd name="T32" fmla="*/ 250 w 928"/>
              <a:gd name="T33" fmla="*/ 342 h 1480"/>
              <a:gd name="T34" fmla="*/ 126 w 928"/>
              <a:gd name="T35" fmla="*/ 0 h 1480"/>
              <a:gd name="T36" fmla="*/ 50 w 928"/>
              <a:gd name="T37" fmla="*/ 152 h 1480"/>
              <a:gd name="T38" fmla="*/ 68 w 928"/>
              <a:gd name="T39" fmla="*/ 314 h 1480"/>
              <a:gd name="T40" fmla="*/ 124 w 928"/>
              <a:gd name="T41" fmla="*/ 484 h 1480"/>
              <a:gd name="T42" fmla="*/ 78 w 928"/>
              <a:gd name="T43" fmla="*/ 494 h 1480"/>
              <a:gd name="T44" fmla="*/ 126 w 928"/>
              <a:gd name="T45" fmla="*/ 538 h 1480"/>
              <a:gd name="T46" fmla="*/ 82 w 928"/>
              <a:gd name="T47" fmla="*/ 586 h 1480"/>
              <a:gd name="T48" fmla="*/ 92 w 928"/>
              <a:gd name="T49" fmla="*/ 626 h 1480"/>
              <a:gd name="T50" fmla="*/ 90 w 928"/>
              <a:gd name="T51" fmla="*/ 680 h 1480"/>
              <a:gd name="T52" fmla="*/ 84 w 928"/>
              <a:gd name="T53" fmla="*/ 722 h 1480"/>
              <a:gd name="T54" fmla="*/ 100 w 928"/>
              <a:gd name="T55" fmla="*/ 778 h 1480"/>
              <a:gd name="T56" fmla="*/ 78 w 928"/>
              <a:gd name="T57" fmla="*/ 814 h 1480"/>
              <a:gd name="T58" fmla="*/ 114 w 928"/>
              <a:gd name="T59" fmla="*/ 874 h 1480"/>
              <a:gd name="T60" fmla="*/ 26 w 928"/>
              <a:gd name="T61" fmla="*/ 928 h 1480"/>
              <a:gd name="T62" fmla="*/ 0 w 928"/>
              <a:gd name="T63" fmla="*/ 954 h 1480"/>
              <a:gd name="T64" fmla="*/ 40 w 928"/>
              <a:gd name="T65" fmla="*/ 978 h 1480"/>
              <a:gd name="T66" fmla="*/ 126 w 928"/>
              <a:gd name="T67" fmla="*/ 940 h 1480"/>
              <a:gd name="T68" fmla="*/ 158 w 928"/>
              <a:gd name="T69" fmla="*/ 1236 h 1480"/>
              <a:gd name="T70" fmla="*/ 304 w 928"/>
              <a:gd name="T71" fmla="*/ 1412 h 1480"/>
              <a:gd name="T72" fmla="*/ 528 w 928"/>
              <a:gd name="T73" fmla="*/ 1480 h 1480"/>
              <a:gd name="T74" fmla="*/ 718 w 928"/>
              <a:gd name="T75" fmla="*/ 1432 h 1480"/>
              <a:gd name="T76" fmla="*/ 880 w 928"/>
              <a:gd name="T77" fmla="*/ 1270 h 1480"/>
              <a:gd name="T78" fmla="*/ 928 w 928"/>
              <a:gd name="T79" fmla="*/ 852 h 1480"/>
              <a:gd name="T80" fmla="*/ 176 w 928"/>
              <a:gd name="T81" fmla="*/ 502 h 1480"/>
              <a:gd name="T82" fmla="*/ 212 w 928"/>
              <a:gd name="T83" fmla="*/ 398 h 1480"/>
              <a:gd name="T84" fmla="*/ 76 w 928"/>
              <a:gd name="T85" fmla="*/ 258 h 1480"/>
              <a:gd name="T86" fmla="*/ 126 w 928"/>
              <a:gd name="T87" fmla="*/ 232 h 1480"/>
              <a:gd name="T88" fmla="*/ 76 w 928"/>
              <a:gd name="T89" fmla="*/ 258 h 1480"/>
              <a:gd name="T90" fmla="*/ 176 w 928"/>
              <a:gd name="T91" fmla="*/ 558 h 1480"/>
              <a:gd name="T92" fmla="*/ 176 w 928"/>
              <a:gd name="T93" fmla="*/ 758 h 1480"/>
              <a:gd name="T94" fmla="*/ 878 w 928"/>
              <a:gd name="T95" fmla="*/ 1080 h 1480"/>
              <a:gd name="T96" fmla="*/ 818 w 928"/>
              <a:gd name="T97" fmla="*/ 1276 h 1480"/>
              <a:gd name="T98" fmla="*/ 664 w 928"/>
              <a:gd name="T99" fmla="*/ 1402 h 1480"/>
              <a:gd name="T100" fmla="*/ 492 w 928"/>
              <a:gd name="T101" fmla="*/ 1428 h 1480"/>
              <a:gd name="T102" fmla="*/ 304 w 928"/>
              <a:gd name="T103" fmla="*/ 1350 h 1480"/>
              <a:gd name="T104" fmla="*/ 192 w 928"/>
              <a:gd name="T105" fmla="*/ 1184 h 1480"/>
              <a:gd name="T106" fmla="*/ 226 w 928"/>
              <a:gd name="T107" fmla="*/ 1080 h 1480"/>
              <a:gd name="T108" fmla="*/ 262 w 928"/>
              <a:gd name="T109" fmla="*/ 1222 h 1480"/>
              <a:gd name="T110" fmla="*/ 384 w 928"/>
              <a:gd name="T111" fmla="*/ 1344 h 1480"/>
              <a:gd name="T112" fmla="*/ 528 w 928"/>
              <a:gd name="T113" fmla="*/ 1380 h 1480"/>
              <a:gd name="T114" fmla="*/ 696 w 928"/>
              <a:gd name="T115" fmla="*/ 1328 h 1480"/>
              <a:gd name="T116" fmla="*/ 804 w 928"/>
              <a:gd name="T117" fmla="*/ 1196 h 1480"/>
              <a:gd name="T118" fmla="*/ 740 w 928"/>
              <a:gd name="T119" fmla="*/ 1028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8" h="1480">
                <a:moveTo>
                  <a:pt x="566" y="1080"/>
                </a:moveTo>
                <a:lnTo>
                  <a:pt x="778" y="1080"/>
                </a:lnTo>
                <a:lnTo>
                  <a:pt x="778" y="1080"/>
                </a:lnTo>
                <a:lnTo>
                  <a:pt x="778" y="1104"/>
                </a:lnTo>
                <a:lnTo>
                  <a:pt x="774" y="1130"/>
                </a:lnTo>
                <a:lnTo>
                  <a:pt x="768" y="1154"/>
                </a:lnTo>
                <a:lnTo>
                  <a:pt x="758" y="1176"/>
                </a:lnTo>
                <a:lnTo>
                  <a:pt x="748" y="1198"/>
                </a:lnTo>
                <a:lnTo>
                  <a:pt x="736" y="1220"/>
                </a:lnTo>
                <a:lnTo>
                  <a:pt x="720" y="1238"/>
                </a:lnTo>
                <a:lnTo>
                  <a:pt x="704" y="1256"/>
                </a:lnTo>
                <a:lnTo>
                  <a:pt x="686" y="1272"/>
                </a:lnTo>
                <a:lnTo>
                  <a:pt x="668" y="1288"/>
                </a:lnTo>
                <a:lnTo>
                  <a:pt x="646" y="1300"/>
                </a:lnTo>
                <a:lnTo>
                  <a:pt x="626" y="1310"/>
                </a:lnTo>
                <a:lnTo>
                  <a:pt x="602" y="1318"/>
                </a:lnTo>
                <a:lnTo>
                  <a:pt x="578" y="1324"/>
                </a:lnTo>
                <a:lnTo>
                  <a:pt x="554" y="1328"/>
                </a:lnTo>
                <a:lnTo>
                  <a:pt x="528" y="1330"/>
                </a:lnTo>
                <a:lnTo>
                  <a:pt x="528" y="1330"/>
                </a:lnTo>
                <a:lnTo>
                  <a:pt x="502" y="1328"/>
                </a:lnTo>
                <a:lnTo>
                  <a:pt x="478" y="1324"/>
                </a:lnTo>
                <a:lnTo>
                  <a:pt x="452" y="1318"/>
                </a:lnTo>
                <a:lnTo>
                  <a:pt x="430" y="1310"/>
                </a:lnTo>
                <a:lnTo>
                  <a:pt x="408" y="1300"/>
                </a:lnTo>
                <a:lnTo>
                  <a:pt x="388" y="1288"/>
                </a:lnTo>
                <a:lnTo>
                  <a:pt x="368" y="1272"/>
                </a:lnTo>
                <a:lnTo>
                  <a:pt x="350" y="1256"/>
                </a:lnTo>
                <a:lnTo>
                  <a:pt x="334" y="1238"/>
                </a:lnTo>
                <a:lnTo>
                  <a:pt x="320" y="1220"/>
                </a:lnTo>
                <a:lnTo>
                  <a:pt x="306" y="1198"/>
                </a:lnTo>
                <a:lnTo>
                  <a:pt x="296" y="1176"/>
                </a:lnTo>
                <a:lnTo>
                  <a:pt x="288" y="1154"/>
                </a:lnTo>
                <a:lnTo>
                  <a:pt x="282" y="1130"/>
                </a:lnTo>
                <a:lnTo>
                  <a:pt x="278" y="1104"/>
                </a:lnTo>
                <a:lnTo>
                  <a:pt x="276" y="1080"/>
                </a:lnTo>
                <a:lnTo>
                  <a:pt x="276" y="896"/>
                </a:lnTo>
                <a:lnTo>
                  <a:pt x="292" y="902"/>
                </a:lnTo>
                <a:lnTo>
                  <a:pt x="292" y="902"/>
                </a:lnTo>
                <a:lnTo>
                  <a:pt x="302" y="904"/>
                </a:lnTo>
                <a:lnTo>
                  <a:pt x="302" y="904"/>
                </a:lnTo>
                <a:lnTo>
                  <a:pt x="310" y="902"/>
                </a:lnTo>
                <a:lnTo>
                  <a:pt x="316" y="900"/>
                </a:lnTo>
                <a:lnTo>
                  <a:pt x="322" y="894"/>
                </a:lnTo>
                <a:lnTo>
                  <a:pt x="326" y="888"/>
                </a:lnTo>
                <a:lnTo>
                  <a:pt x="326" y="888"/>
                </a:lnTo>
                <a:lnTo>
                  <a:pt x="326" y="878"/>
                </a:lnTo>
                <a:lnTo>
                  <a:pt x="324" y="868"/>
                </a:lnTo>
                <a:lnTo>
                  <a:pt x="320" y="860"/>
                </a:lnTo>
                <a:lnTo>
                  <a:pt x="310" y="854"/>
                </a:lnTo>
                <a:lnTo>
                  <a:pt x="276" y="842"/>
                </a:lnTo>
                <a:lnTo>
                  <a:pt x="276" y="796"/>
                </a:lnTo>
                <a:lnTo>
                  <a:pt x="292" y="802"/>
                </a:lnTo>
                <a:lnTo>
                  <a:pt x="292" y="802"/>
                </a:lnTo>
                <a:lnTo>
                  <a:pt x="302" y="804"/>
                </a:lnTo>
                <a:lnTo>
                  <a:pt x="302" y="804"/>
                </a:lnTo>
                <a:lnTo>
                  <a:pt x="310" y="802"/>
                </a:lnTo>
                <a:lnTo>
                  <a:pt x="316" y="798"/>
                </a:lnTo>
                <a:lnTo>
                  <a:pt x="322" y="794"/>
                </a:lnTo>
                <a:lnTo>
                  <a:pt x="326" y="786"/>
                </a:lnTo>
                <a:lnTo>
                  <a:pt x="326" y="786"/>
                </a:lnTo>
                <a:lnTo>
                  <a:pt x="326" y="778"/>
                </a:lnTo>
                <a:lnTo>
                  <a:pt x="324" y="768"/>
                </a:lnTo>
                <a:lnTo>
                  <a:pt x="320" y="760"/>
                </a:lnTo>
                <a:lnTo>
                  <a:pt x="310" y="754"/>
                </a:lnTo>
                <a:lnTo>
                  <a:pt x="276" y="742"/>
                </a:lnTo>
                <a:lnTo>
                  <a:pt x="276" y="696"/>
                </a:lnTo>
                <a:lnTo>
                  <a:pt x="292" y="702"/>
                </a:lnTo>
                <a:lnTo>
                  <a:pt x="292" y="702"/>
                </a:lnTo>
                <a:lnTo>
                  <a:pt x="302" y="702"/>
                </a:lnTo>
                <a:lnTo>
                  <a:pt x="302" y="702"/>
                </a:lnTo>
                <a:lnTo>
                  <a:pt x="310" y="702"/>
                </a:lnTo>
                <a:lnTo>
                  <a:pt x="316" y="698"/>
                </a:lnTo>
                <a:lnTo>
                  <a:pt x="322" y="694"/>
                </a:lnTo>
                <a:lnTo>
                  <a:pt x="326" y="686"/>
                </a:lnTo>
                <a:lnTo>
                  <a:pt x="326" y="686"/>
                </a:lnTo>
                <a:lnTo>
                  <a:pt x="326" y="676"/>
                </a:lnTo>
                <a:lnTo>
                  <a:pt x="324" y="668"/>
                </a:lnTo>
                <a:lnTo>
                  <a:pt x="320" y="660"/>
                </a:lnTo>
                <a:lnTo>
                  <a:pt x="310" y="654"/>
                </a:lnTo>
                <a:lnTo>
                  <a:pt x="276" y="642"/>
                </a:lnTo>
                <a:lnTo>
                  <a:pt x="276" y="594"/>
                </a:lnTo>
                <a:lnTo>
                  <a:pt x="292" y="600"/>
                </a:lnTo>
                <a:lnTo>
                  <a:pt x="292" y="600"/>
                </a:lnTo>
                <a:lnTo>
                  <a:pt x="302" y="602"/>
                </a:lnTo>
                <a:lnTo>
                  <a:pt x="302" y="602"/>
                </a:lnTo>
                <a:lnTo>
                  <a:pt x="310" y="602"/>
                </a:lnTo>
                <a:lnTo>
                  <a:pt x="316" y="598"/>
                </a:lnTo>
                <a:lnTo>
                  <a:pt x="322" y="594"/>
                </a:lnTo>
                <a:lnTo>
                  <a:pt x="326" y="586"/>
                </a:lnTo>
                <a:lnTo>
                  <a:pt x="326" y="586"/>
                </a:lnTo>
                <a:lnTo>
                  <a:pt x="326" y="576"/>
                </a:lnTo>
                <a:lnTo>
                  <a:pt x="324" y="568"/>
                </a:lnTo>
                <a:lnTo>
                  <a:pt x="320" y="560"/>
                </a:lnTo>
                <a:lnTo>
                  <a:pt x="310" y="554"/>
                </a:lnTo>
                <a:lnTo>
                  <a:pt x="276" y="542"/>
                </a:lnTo>
                <a:lnTo>
                  <a:pt x="276" y="528"/>
                </a:lnTo>
                <a:lnTo>
                  <a:pt x="276" y="528"/>
                </a:lnTo>
                <a:lnTo>
                  <a:pt x="274" y="478"/>
                </a:lnTo>
                <a:lnTo>
                  <a:pt x="270" y="430"/>
                </a:lnTo>
                <a:lnTo>
                  <a:pt x="262" y="384"/>
                </a:lnTo>
                <a:lnTo>
                  <a:pt x="250" y="342"/>
                </a:lnTo>
                <a:lnTo>
                  <a:pt x="236" y="304"/>
                </a:lnTo>
                <a:lnTo>
                  <a:pt x="218" y="270"/>
                </a:lnTo>
                <a:lnTo>
                  <a:pt x="198" y="238"/>
                </a:lnTo>
                <a:lnTo>
                  <a:pt x="176" y="210"/>
                </a:lnTo>
                <a:lnTo>
                  <a:pt x="176" y="0"/>
                </a:lnTo>
                <a:lnTo>
                  <a:pt x="126" y="0"/>
                </a:lnTo>
                <a:lnTo>
                  <a:pt x="126" y="172"/>
                </a:lnTo>
                <a:lnTo>
                  <a:pt x="126" y="172"/>
                </a:lnTo>
                <a:lnTo>
                  <a:pt x="108" y="162"/>
                </a:lnTo>
                <a:lnTo>
                  <a:pt x="90" y="156"/>
                </a:lnTo>
                <a:lnTo>
                  <a:pt x="70" y="152"/>
                </a:lnTo>
                <a:lnTo>
                  <a:pt x="50" y="152"/>
                </a:lnTo>
                <a:lnTo>
                  <a:pt x="26" y="152"/>
                </a:lnTo>
                <a:lnTo>
                  <a:pt x="26" y="302"/>
                </a:lnTo>
                <a:lnTo>
                  <a:pt x="50" y="302"/>
                </a:lnTo>
                <a:lnTo>
                  <a:pt x="50" y="302"/>
                </a:lnTo>
                <a:lnTo>
                  <a:pt x="58" y="304"/>
                </a:lnTo>
                <a:lnTo>
                  <a:pt x="68" y="314"/>
                </a:lnTo>
                <a:lnTo>
                  <a:pt x="78" y="328"/>
                </a:lnTo>
                <a:lnTo>
                  <a:pt x="90" y="348"/>
                </a:lnTo>
                <a:lnTo>
                  <a:pt x="102" y="374"/>
                </a:lnTo>
                <a:lnTo>
                  <a:pt x="112" y="406"/>
                </a:lnTo>
                <a:lnTo>
                  <a:pt x="120" y="442"/>
                </a:lnTo>
                <a:lnTo>
                  <a:pt x="124" y="484"/>
                </a:lnTo>
                <a:lnTo>
                  <a:pt x="110" y="478"/>
                </a:lnTo>
                <a:lnTo>
                  <a:pt x="110" y="478"/>
                </a:lnTo>
                <a:lnTo>
                  <a:pt x="100" y="478"/>
                </a:lnTo>
                <a:lnTo>
                  <a:pt x="90" y="480"/>
                </a:lnTo>
                <a:lnTo>
                  <a:pt x="82" y="484"/>
                </a:lnTo>
                <a:lnTo>
                  <a:pt x="78" y="494"/>
                </a:lnTo>
                <a:lnTo>
                  <a:pt x="78" y="494"/>
                </a:lnTo>
                <a:lnTo>
                  <a:pt x="76" y="504"/>
                </a:lnTo>
                <a:lnTo>
                  <a:pt x="78" y="512"/>
                </a:lnTo>
                <a:lnTo>
                  <a:pt x="84" y="520"/>
                </a:lnTo>
                <a:lnTo>
                  <a:pt x="92" y="526"/>
                </a:lnTo>
                <a:lnTo>
                  <a:pt x="126" y="538"/>
                </a:lnTo>
                <a:lnTo>
                  <a:pt x="126" y="586"/>
                </a:lnTo>
                <a:lnTo>
                  <a:pt x="110" y="580"/>
                </a:lnTo>
                <a:lnTo>
                  <a:pt x="110" y="580"/>
                </a:lnTo>
                <a:lnTo>
                  <a:pt x="100" y="578"/>
                </a:lnTo>
                <a:lnTo>
                  <a:pt x="90" y="580"/>
                </a:lnTo>
                <a:lnTo>
                  <a:pt x="82" y="586"/>
                </a:lnTo>
                <a:lnTo>
                  <a:pt x="78" y="594"/>
                </a:lnTo>
                <a:lnTo>
                  <a:pt x="78" y="594"/>
                </a:lnTo>
                <a:lnTo>
                  <a:pt x="76" y="604"/>
                </a:lnTo>
                <a:lnTo>
                  <a:pt x="78" y="612"/>
                </a:lnTo>
                <a:lnTo>
                  <a:pt x="84" y="620"/>
                </a:lnTo>
                <a:lnTo>
                  <a:pt x="92" y="626"/>
                </a:lnTo>
                <a:lnTo>
                  <a:pt x="126" y="638"/>
                </a:lnTo>
                <a:lnTo>
                  <a:pt x="126" y="686"/>
                </a:lnTo>
                <a:lnTo>
                  <a:pt x="110" y="680"/>
                </a:lnTo>
                <a:lnTo>
                  <a:pt x="110" y="680"/>
                </a:lnTo>
                <a:lnTo>
                  <a:pt x="100" y="678"/>
                </a:lnTo>
                <a:lnTo>
                  <a:pt x="90" y="680"/>
                </a:lnTo>
                <a:lnTo>
                  <a:pt x="82" y="686"/>
                </a:lnTo>
                <a:lnTo>
                  <a:pt x="78" y="694"/>
                </a:lnTo>
                <a:lnTo>
                  <a:pt x="78" y="694"/>
                </a:lnTo>
                <a:lnTo>
                  <a:pt x="76" y="704"/>
                </a:lnTo>
                <a:lnTo>
                  <a:pt x="78" y="714"/>
                </a:lnTo>
                <a:lnTo>
                  <a:pt x="84" y="722"/>
                </a:lnTo>
                <a:lnTo>
                  <a:pt x="92" y="726"/>
                </a:lnTo>
                <a:lnTo>
                  <a:pt x="126" y="740"/>
                </a:lnTo>
                <a:lnTo>
                  <a:pt x="126" y="786"/>
                </a:lnTo>
                <a:lnTo>
                  <a:pt x="110" y="780"/>
                </a:lnTo>
                <a:lnTo>
                  <a:pt x="110" y="780"/>
                </a:lnTo>
                <a:lnTo>
                  <a:pt x="100" y="778"/>
                </a:lnTo>
                <a:lnTo>
                  <a:pt x="90" y="780"/>
                </a:lnTo>
                <a:lnTo>
                  <a:pt x="82" y="786"/>
                </a:lnTo>
                <a:lnTo>
                  <a:pt x="78" y="794"/>
                </a:lnTo>
                <a:lnTo>
                  <a:pt x="78" y="794"/>
                </a:lnTo>
                <a:lnTo>
                  <a:pt x="76" y="804"/>
                </a:lnTo>
                <a:lnTo>
                  <a:pt x="78" y="814"/>
                </a:lnTo>
                <a:lnTo>
                  <a:pt x="84" y="822"/>
                </a:lnTo>
                <a:lnTo>
                  <a:pt x="92" y="826"/>
                </a:lnTo>
                <a:lnTo>
                  <a:pt x="126" y="840"/>
                </a:lnTo>
                <a:lnTo>
                  <a:pt x="126" y="840"/>
                </a:lnTo>
                <a:lnTo>
                  <a:pt x="122" y="858"/>
                </a:lnTo>
                <a:lnTo>
                  <a:pt x="114" y="874"/>
                </a:lnTo>
                <a:lnTo>
                  <a:pt x="104" y="890"/>
                </a:lnTo>
                <a:lnTo>
                  <a:pt x="92" y="902"/>
                </a:lnTo>
                <a:lnTo>
                  <a:pt x="78" y="914"/>
                </a:lnTo>
                <a:lnTo>
                  <a:pt x="62" y="922"/>
                </a:lnTo>
                <a:lnTo>
                  <a:pt x="44" y="926"/>
                </a:lnTo>
                <a:lnTo>
                  <a:pt x="26" y="928"/>
                </a:lnTo>
                <a:lnTo>
                  <a:pt x="26" y="928"/>
                </a:lnTo>
                <a:lnTo>
                  <a:pt x="16" y="930"/>
                </a:lnTo>
                <a:lnTo>
                  <a:pt x="8" y="936"/>
                </a:lnTo>
                <a:lnTo>
                  <a:pt x="2" y="944"/>
                </a:lnTo>
                <a:lnTo>
                  <a:pt x="0" y="954"/>
                </a:lnTo>
                <a:lnTo>
                  <a:pt x="0" y="954"/>
                </a:lnTo>
                <a:lnTo>
                  <a:pt x="2" y="964"/>
                </a:lnTo>
                <a:lnTo>
                  <a:pt x="8" y="972"/>
                </a:lnTo>
                <a:lnTo>
                  <a:pt x="16" y="976"/>
                </a:lnTo>
                <a:lnTo>
                  <a:pt x="26" y="978"/>
                </a:lnTo>
                <a:lnTo>
                  <a:pt x="26" y="978"/>
                </a:lnTo>
                <a:lnTo>
                  <a:pt x="40" y="978"/>
                </a:lnTo>
                <a:lnTo>
                  <a:pt x="54" y="976"/>
                </a:lnTo>
                <a:lnTo>
                  <a:pt x="68" y="972"/>
                </a:lnTo>
                <a:lnTo>
                  <a:pt x="80" y="968"/>
                </a:lnTo>
                <a:lnTo>
                  <a:pt x="92" y="962"/>
                </a:lnTo>
                <a:lnTo>
                  <a:pt x="104" y="956"/>
                </a:lnTo>
                <a:lnTo>
                  <a:pt x="126" y="940"/>
                </a:lnTo>
                <a:lnTo>
                  <a:pt x="126" y="1080"/>
                </a:lnTo>
                <a:lnTo>
                  <a:pt x="126" y="1080"/>
                </a:lnTo>
                <a:lnTo>
                  <a:pt x="128" y="1120"/>
                </a:lnTo>
                <a:lnTo>
                  <a:pt x="134" y="1160"/>
                </a:lnTo>
                <a:lnTo>
                  <a:pt x="144" y="1198"/>
                </a:lnTo>
                <a:lnTo>
                  <a:pt x="158" y="1236"/>
                </a:lnTo>
                <a:lnTo>
                  <a:pt x="174" y="1270"/>
                </a:lnTo>
                <a:lnTo>
                  <a:pt x="194" y="1304"/>
                </a:lnTo>
                <a:lnTo>
                  <a:pt x="218" y="1334"/>
                </a:lnTo>
                <a:lnTo>
                  <a:pt x="244" y="1362"/>
                </a:lnTo>
                <a:lnTo>
                  <a:pt x="272" y="1388"/>
                </a:lnTo>
                <a:lnTo>
                  <a:pt x="304" y="1412"/>
                </a:lnTo>
                <a:lnTo>
                  <a:pt x="336" y="1432"/>
                </a:lnTo>
                <a:lnTo>
                  <a:pt x="372" y="1448"/>
                </a:lnTo>
                <a:lnTo>
                  <a:pt x="408" y="1462"/>
                </a:lnTo>
                <a:lnTo>
                  <a:pt x="446" y="1472"/>
                </a:lnTo>
                <a:lnTo>
                  <a:pt x="486" y="1478"/>
                </a:lnTo>
                <a:lnTo>
                  <a:pt x="528" y="1480"/>
                </a:lnTo>
                <a:lnTo>
                  <a:pt x="528" y="1480"/>
                </a:lnTo>
                <a:lnTo>
                  <a:pt x="568" y="1478"/>
                </a:lnTo>
                <a:lnTo>
                  <a:pt x="608" y="1472"/>
                </a:lnTo>
                <a:lnTo>
                  <a:pt x="646" y="1462"/>
                </a:lnTo>
                <a:lnTo>
                  <a:pt x="684" y="1448"/>
                </a:lnTo>
                <a:lnTo>
                  <a:pt x="718" y="1432"/>
                </a:lnTo>
                <a:lnTo>
                  <a:pt x="752" y="1412"/>
                </a:lnTo>
                <a:lnTo>
                  <a:pt x="782" y="1388"/>
                </a:lnTo>
                <a:lnTo>
                  <a:pt x="812" y="1362"/>
                </a:lnTo>
                <a:lnTo>
                  <a:pt x="838" y="1334"/>
                </a:lnTo>
                <a:lnTo>
                  <a:pt x="860" y="1304"/>
                </a:lnTo>
                <a:lnTo>
                  <a:pt x="880" y="1270"/>
                </a:lnTo>
                <a:lnTo>
                  <a:pt x="898" y="1236"/>
                </a:lnTo>
                <a:lnTo>
                  <a:pt x="910" y="1198"/>
                </a:lnTo>
                <a:lnTo>
                  <a:pt x="920" y="1160"/>
                </a:lnTo>
                <a:lnTo>
                  <a:pt x="926" y="1120"/>
                </a:lnTo>
                <a:lnTo>
                  <a:pt x="928" y="1080"/>
                </a:lnTo>
                <a:lnTo>
                  <a:pt x="928" y="852"/>
                </a:lnTo>
                <a:lnTo>
                  <a:pt x="566" y="1080"/>
                </a:lnTo>
                <a:close/>
                <a:moveTo>
                  <a:pt x="226" y="522"/>
                </a:moveTo>
                <a:lnTo>
                  <a:pt x="176" y="504"/>
                </a:lnTo>
                <a:lnTo>
                  <a:pt x="176" y="504"/>
                </a:lnTo>
                <a:lnTo>
                  <a:pt x="176" y="502"/>
                </a:lnTo>
                <a:lnTo>
                  <a:pt x="176" y="502"/>
                </a:lnTo>
                <a:lnTo>
                  <a:pt x="176" y="298"/>
                </a:lnTo>
                <a:lnTo>
                  <a:pt x="176" y="298"/>
                </a:lnTo>
                <a:lnTo>
                  <a:pt x="188" y="320"/>
                </a:lnTo>
                <a:lnTo>
                  <a:pt x="196" y="344"/>
                </a:lnTo>
                <a:lnTo>
                  <a:pt x="206" y="370"/>
                </a:lnTo>
                <a:lnTo>
                  <a:pt x="212" y="398"/>
                </a:lnTo>
                <a:lnTo>
                  <a:pt x="218" y="428"/>
                </a:lnTo>
                <a:lnTo>
                  <a:pt x="222" y="458"/>
                </a:lnTo>
                <a:lnTo>
                  <a:pt x="226" y="490"/>
                </a:lnTo>
                <a:lnTo>
                  <a:pt x="226" y="522"/>
                </a:lnTo>
                <a:lnTo>
                  <a:pt x="226" y="522"/>
                </a:lnTo>
                <a:close/>
                <a:moveTo>
                  <a:pt x="76" y="258"/>
                </a:moveTo>
                <a:lnTo>
                  <a:pt x="76" y="204"/>
                </a:lnTo>
                <a:lnTo>
                  <a:pt x="76" y="204"/>
                </a:lnTo>
                <a:lnTo>
                  <a:pt x="90" y="208"/>
                </a:lnTo>
                <a:lnTo>
                  <a:pt x="102" y="214"/>
                </a:lnTo>
                <a:lnTo>
                  <a:pt x="114" y="222"/>
                </a:lnTo>
                <a:lnTo>
                  <a:pt x="126" y="232"/>
                </a:lnTo>
                <a:lnTo>
                  <a:pt x="126" y="308"/>
                </a:lnTo>
                <a:lnTo>
                  <a:pt x="126" y="308"/>
                </a:lnTo>
                <a:lnTo>
                  <a:pt x="114" y="292"/>
                </a:lnTo>
                <a:lnTo>
                  <a:pt x="102" y="278"/>
                </a:lnTo>
                <a:lnTo>
                  <a:pt x="90" y="266"/>
                </a:lnTo>
                <a:lnTo>
                  <a:pt x="76" y="258"/>
                </a:lnTo>
                <a:lnTo>
                  <a:pt x="76" y="258"/>
                </a:lnTo>
                <a:close/>
                <a:moveTo>
                  <a:pt x="176" y="558"/>
                </a:moveTo>
                <a:lnTo>
                  <a:pt x="226" y="576"/>
                </a:lnTo>
                <a:lnTo>
                  <a:pt x="226" y="622"/>
                </a:lnTo>
                <a:lnTo>
                  <a:pt x="176" y="604"/>
                </a:lnTo>
                <a:lnTo>
                  <a:pt x="176" y="558"/>
                </a:lnTo>
                <a:close/>
                <a:moveTo>
                  <a:pt x="176" y="658"/>
                </a:moveTo>
                <a:lnTo>
                  <a:pt x="226" y="676"/>
                </a:lnTo>
                <a:lnTo>
                  <a:pt x="226" y="724"/>
                </a:lnTo>
                <a:lnTo>
                  <a:pt x="176" y="704"/>
                </a:lnTo>
                <a:lnTo>
                  <a:pt x="176" y="658"/>
                </a:lnTo>
                <a:close/>
                <a:moveTo>
                  <a:pt x="176" y="758"/>
                </a:moveTo>
                <a:lnTo>
                  <a:pt x="226" y="776"/>
                </a:lnTo>
                <a:lnTo>
                  <a:pt x="226" y="824"/>
                </a:lnTo>
                <a:lnTo>
                  <a:pt x="176" y="804"/>
                </a:lnTo>
                <a:lnTo>
                  <a:pt x="176" y="758"/>
                </a:lnTo>
                <a:close/>
                <a:moveTo>
                  <a:pt x="878" y="1080"/>
                </a:moveTo>
                <a:lnTo>
                  <a:pt x="878" y="1080"/>
                </a:lnTo>
                <a:lnTo>
                  <a:pt x="876" y="1114"/>
                </a:lnTo>
                <a:lnTo>
                  <a:pt x="872" y="1150"/>
                </a:lnTo>
                <a:lnTo>
                  <a:pt x="862" y="1184"/>
                </a:lnTo>
                <a:lnTo>
                  <a:pt x="852" y="1216"/>
                </a:lnTo>
                <a:lnTo>
                  <a:pt x="836" y="1246"/>
                </a:lnTo>
                <a:lnTo>
                  <a:pt x="818" y="1276"/>
                </a:lnTo>
                <a:lnTo>
                  <a:pt x="798" y="1302"/>
                </a:lnTo>
                <a:lnTo>
                  <a:pt x="776" y="1328"/>
                </a:lnTo>
                <a:lnTo>
                  <a:pt x="750" y="1350"/>
                </a:lnTo>
                <a:lnTo>
                  <a:pt x="724" y="1370"/>
                </a:lnTo>
                <a:lnTo>
                  <a:pt x="694" y="1388"/>
                </a:lnTo>
                <a:lnTo>
                  <a:pt x="664" y="1402"/>
                </a:lnTo>
                <a:lnTo>
                  <a:pt x="632" y="1414"/>
                </a:lnTo>
                <a:lnTo>
                  <a:pt x="598" y="1424"/>
                </a:lnTo>
                <a:lnTo>
                  <a:pt x="564" y="1428"/>
                </a:lnTo>
                <a:lnTo>
                  <a:pt x="528" y="1430"/>
                </a:lnTo>
                <a:lnTo>
                  <a:pt x="528" y="1430"/>
                </a:lnTo>
                <a:lnTo>
                  <a:pt x="492" y="1428"/>
                </a:lnTo>
                <a:lnTo>
                  <a:pt x="456" y="1424"/>
                </a:lnTo>
                <a:lnTo>
                  <a:pt x="424" y="1414"/>
                </a:lnTo>
                <a:lnTo>
                  <a:pt x="390" y="1402"/>
                </a:lnTo>
                <a:lnTo>
                  <a:pt x="360" y="1388"/>
                </a:lnTo>
                <a:lnTo>
                  <a:pt x="332" y="1370"/>
                </a:lnTo>
                <a:lnTo>
                  <a:pt x="304" y="1350"/>
                </a:lnTo>
                <a:lnTo>
                  <a:pt x="280" y="1328"/>
                </a:lnTo>
                <a:lnTo>
                  <a:pt x="256" y="1302"/>
                </a:lnTo>
                <a:lnTo>
                  <a:pt x="236" y="1276"/>
                </a:lnTo>
                <a:lnTo>
                  <a:pt x="218" y="1246"/>
                </a:lnTo>
                <a:lnTo>
                  <a:pt x="204" y="1216"/>
                </a:lnTo>
                <a:lnTo>
                  <a:pt x="192" y="1184"/>
                </a:lnTo>
                <a:lnTo>
                  <a:pt x="184" y="1150"/>
                </a:lnTo>
                <a:lnTo>
                  <a:pt x="178" y="1114"/>
                </a:lnTo>
                <a:lnTo>
                  <a:pt x="176" y="1080"/>
                </a:lnTo>
                <a:lnTo>
                  <a:pt x="176" y="858"/>
                </a:lnTo>
                <a:lnTo>
                  <a:pt x="226" y="878"/>
                </a:lnTo>
                <a:lnTo>
                  <a:pt x="226" y="1080"/>
                </a:lnTo>
                <a:lnTo>
                  <a:pt x="226" y="1080"/>
                </a:lnTo>
                <a:lnTo>
                  <a:pt x="228" y="1110"/>
                </a:lnTo>
                <a:lnTo>
                  <a:pt x="232" y="1140"/>
                </a:lnTo>
                <a:lnTo>
                  <a:pt x="240" y="1168"/>
                </a:lnTo>
                <a:lnTo>
                  <a:pt x="250" y="1196"/>
                </a:lnTo>
                <a:lnTo>
                  <a:pt x="262" y="1222"/>
                </a:lnTo>
                <a:lnTo>
                  <a:pt x="278" y="1248"/>
                </a:lnTo>
                <a:lnTo>
                  <a:pt x="296" y="1270"/>
                </a:lnTo>
                <a:lnTo>
                  <a:pt x="314" y="1292"/>
                </a:lnTo>
                <a:lnTo>
                  <a:pt x="336" y="1312"/>
                </a:lnTo>
                <a:lnTo>
                  <a:pt x="360" y="1328"/>
                </a:lnTo>
                <a:lnTo>
                  <a:pt x="384" y="1344"/>
                </a:lnTo>
                <a:lnTo>
                  <a:pt x="410" y="1356"/>
                </a:lnTo>
                <a:lnTo>
                  <a:pt x="438" y="1366"/>
                </a:lnTo>
                <a:lnTo>
                  <a:pt x="466" y="1374"/>
                </a:lnTo>
                <a:lnTo>
                  <a:pt x="496" y="1378"/>
                </a:lnTo>
                <a:lnTo>
                  <a:pt x="528" y="1380"/>
                </a:lnTo>
                <a:lnTo>
                  <a:pt x="528" y="1380"/>
                </a:lnTo>
                <a:lnTo>
                  <a:pt x="558" y="1378"/>
                </a:lnTo>
                <a:lnTo>
                  <a:pt x="588" y="1374"/>
                </a:lnTo>
                <a:lnTo>
                  <a:pt x="616" y="1366"/>
                </a:lnTo>
                <a:lnTo>
                  <a:pt x="644" y="1356"/>
                </a:lnTo>
                <a:lnTo>
                  <a:pt x="670" y="1344"/>
                </a:lnTo>
                <a:lnTo>
                  <a:pt x="696" y="1328"/>
                </a:lnTo>
                <a:lnTo>
                  <a:pt x="718" y="1312"/>
                </a:lnTo>
                <a:lnTo>
                  <a:pt x="740" y="1292"/>
                </a:lnTo>
                <a:lnTo>
                  <a:pt x="760" y="1270"/>
                </a:lnTo>
                <a:lnTo>
                  <a:pt x="778" y="1248"/>
                </a:lnTo>
                <a:lnTo>
                  <a:pt x="792" y="1222"/>
                </a:lnTo>
                <a:lnTo>
                  <a:pt x="804" y="1196"/>
                </a:lnTo>
                <a:lnTo>
                  <a:pt x="814" y="1168"/>
                </a:lnTo>
                <a:lnTo>
                  <a:pt x="822" y="1140"/>
                </a:lnTo>
                <a:lnTo>
                  <a:pt x="826" y="1110"/>
                </a:lnTo>
                <a:lnTo>
                  <a:pt x="828" y="1080"/>
                </a:lnTo>
                <a:lnTo>
                  <a:pt x="828" y="1028"/>
                </a:lnTo>
                <a:lnTo>
                  <a:pt x="740" y="1028"/>
                </a:lnTo>
                <a:lnTo>
                  <a:pt x="878" y="942"/>
                </a:lnTo>
                <a:lnTo>
                  <a:pt x="878" y="1080"/>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dirty="0"/>
          </a:p>
        </p:txBody>
      </p:sp>
      <p:grpSp>
        <p:nvGrpSpPr>
          <p:cNvPr id="28" name="Group 27"/>
          <p:cNvGrpSpPr/>
          <p:nvPr/>
        </p:nvGrpSpPr>
        <p:grpSpPr>
          <a:xfrm>
            <a:off x="7508433" y="1853137"/>
            <a:ext cx="505444" cy="537824"/>
            <a:chOff x="8338589" y="3754985"/>
            <a:chExt cx="384274" cy="408774"/>
          </a:xfrm>
          <a:solidFill>
            <a:schemeClr val="accent4"/>
          </a:solidFill>
        </p:grpSpPr>
        <p:sp>
          <p:nvSpPr>
            <p:cNvPr id="29" name="Freeform 28"/>
            <p:cNvSpPr>
              <a:spLocks/>
            </p:cNvSpPr>
            <p:nvPr/>
          </p:nvSpPr>
          <p:spPr bwMode="auto">
            <a:xfrm>
              <a:off x="8504583" y="4072520"/>
              <a:ext cx="510" cy="1021"/>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2"/>
                    <a:pt x="1" y="2"/>
                  </a:cubicBezTo>
                  <a:cubicBezTo>
                    <a:pt x="1" y="2"/>
                    <a:pt x="1" y="1"/>
                    <a:pt x="0" y="1"/>
                  </a:cubicBezTo>
                  <a:cubicBezTo>
                    <a:pt x="0" y="1"/>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sp>
          <p:nvSpPr>
            <p:cNvPr id="30" name="Freeform 29"/>
            <p:cNvSpPr>
              <a:spLocks noEditPoints="1"/>
            </p:cNvSpPr>
            <p:nvPr/>
          </p:nvSpPr>
          <p:spPr bwMode="auto">
            <a:xfrm>
              <a:off x="8338589" y="3885854"/>
              <a:ext cx="188884" cy="277905"/>
            </a:xfrm>
            <a:custGeom>
              <a:avLst/>
              <a:gdLst>
                <a:gd name="T0" fmla="*/ 520 w 520"/>
                <a:gd name="T1" fmla="*/ 159 h 763"/>
                <a:gd name="T2" fmla="*/ 502 w 520"/>
                <a:gd name="T3" fmla="*/ 66 h 763"/>
                <a:gd name="T4" fmla="*/ 268 w 520"/>
                <a:gd name="T5" fmla="*/ 4 h 763"/>
                <a:gd name="T6" fmla="*/ 213 w 520"/>
                <a:gd name="T7" fmla="*/ 74 h 763"/>
                <a:gd name="T8" fmla="*/ 108 w 520"/>
                <a:gd name="T9" fmla="*/ 31 h 763"/>
                <a:gd name="T10" fmla="*/ 39 w 520"/>
                <a:gd name="T11" fmla="*/ 60 h 763"/>
                <a:gd name="T12" fmla="*/ 71 w 520"/>
                <a:gd name="T13" fmla="*/ 131 h 763"/>
                <a:gd name="T14" fmla="*/ 182 w 520"/>
                <a:gd name="T15" fmla="*/ 191 h 763"/>
                <a:gd name="T16" fmla="*/ 55 w 520"/>
                <a:gd name="T17" fmla="*/ 257 h 763"/>
                <a:gd name="T18" fmla="*/ 55 w 520"/>
                <a:gd name="T19" fmla="*/ 365 h 763"/>
                <a:gd name="T20" fmla="*/ 183 w 520"/>
                <a:gd name="T21" fmla="*/ 440 h 763"/>
                <a:gd name="T22" fmla="*/ 70 w 520"/>
                <a:gd name="T23" fmla="*/ 491 h 763"/>
                <a:gd name="T24" fmla="*/ 38 w 520"/>
                <a:gd name="T25" fmla="*/ 564 h 763"/>
                <a:gd name="T26" fmla="*/ 91 w 520"/>
                <a:gd name="T27" fmla="*/ 597 h 763"/>
                <a:gd name="T28" fmla="*/ 108 w 520"/>
                <a:gd name="T29" fmla="*/ 591 h 763"/>
                <a:gd name="T30" fmla="*/ 220 w 520"/>
                <a:gd name="T31" fmla="*/ 544 h 763"/>
                <a:gd name="T32" fmla="*/ 502 w 520"/>
                <a:gd name="T33" fmla="*/ 763 h 763"/>
                <a:gd name="T34" fmla="*/ 520 w 520"/>
                <a:gd name="T35" fmla="*/ 745 h 763"/>
                <a:gd name="T36" fmla="*/ 503 w 520"/>
                <a:gd name="T37" fmla="*/ 600 h 763"/>
                <a:gd name="T38" fmla="*/ 503 w 520"/>
                <a:gd name="T39" fmla="*/ 176 h 763"/>
                <a:gd name="T40" fmla="*/ 484 w 520"/>
                <a:gd name="T41" fmla="*/ 634 h 763"/>
                <a:gd name="T42" fmla="*/ 246 w 520"/>
                <a:gd name="T43" fmla="*/ 514 h 763"/>
                <a:gd name="T44" fmla="*/ 222 w 520"/>
                <a:gd name="T45" fmla="*/ 504 h 763"/>
                <a:gd name="T46" fmla="*/ 88 w 520"/>
                <a:gd name="T47" fmla="*/ 561 h 763"/>
                <a:gd name="T48" fmla="*/ 85 w 520"/>
                <a:gd name="T49" fmla="*/ 523 h 763"/>
                <a:gd name="T50" fmla="*/ 222 w 520"/>
                <a:gd name="T51" fmla="*/ 448 h 763"/>
                <a:gd name="T52" fmla="*/ 208 w 520"/>
                <a:gd name="T53" fmla="*/ 347 h 763"/>
                <a:gd name="T54" fmla="*/ 55 w 520"/>
                <a:gd name="T55" fmla="*/ 329 h 763"/>
                <a:gd name="T56" fmla="*/ 55 w 520"/>
                <a:gd name="T57" fmla="*/ 293 h 763"/>
                <a:gd name="T58" fmla="*/ 208 w 520"/>
                <a:gd name="T59" fmla="*/ 275 h 763"/>
                <a:gd name="T60" fmla="*/ 222 w 520"/>
                <a:gd name="T61" fmla="*/ 170 h 763"/>
                <a:gd name="T62" fmla="*/ 84 w 520"/>
                <a:gd name="T63" fmla="*/ 98 h 763"/>
                <a:gd name="T64" fmla="*/ 71 w 520"/>
                <a:gd name="T65" fmla="*/ 75 h 763"/>
                <a:gd name="T66" fmla="*/ 89 w 520"/>
                <a:gd name="T67" fmla="*/ 64 h 763"/>
                <a:gd name="T68" fmla="*/ 217 w 520"/>
                <a:gd name="T69" fmla="*/ 114 h 763"/>
                <a:gd name="T70" fmla="*/ 241 w 520"/>
                <a:gd name="T71" fmla="*/ 103 h 763"/>
                <a:gd name="T72" fmla="*/ 268 w 520"/>
                <a:gd name="T73" fmla="*/ 47 h 763"/>
                <a:gd name="T74" fmla="*/ 484 w 520"/>
                <a:gd name="T75" fmla="*/ 142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0" h="763">
                  <a:moveTo>
                    <a:pt x="503" y="176"/>
                  </a:moveTo>
                  <a:cubicBezTo>
                    <a:pt x="512" y="176"/>
                    <a:pt x="520" y="168"/>
                    <a:pt x="520" y="159"/>
                  </a:cubicBezTo>
                  <a:cubicBezTo>
                    <a:pt x="520" y="84"/>
                    <a:pt x="520" y="84"/>
                    <a:pt x="520" y="84"/>
                  </a:cubicBezTo>
                  <a:cubicBezTo>
                    <a:pt x="520" y="74"/>
                    <a:pt x="512" y="66"/>
                    <a:pt x="502" y="66"/>
                  </a:cubicBezTo>
                  <a:cubicBezTo>
                    <a:pt x="421" y="66"/>
                    <a:pt x="349" y="49"/>
                    <a:pt x="287" y="16"/>
                  </a:cubicBezTo>
                  <a:cubicBezTo>
                    <a:pt x="282" y="12"/>
                    <a:pt x="273" y="7"/>
                    <a:pt x="268" y="4"/>
                  </a:cubicBezTo>
                  <a:cubicBezTo>
                    <a:pt x="260" y="0"/>
                    <a:pt x="250" y="3"/>
                    <a:pt x="245" y="10"/>
                  </a:cubicBezTo>
                  <a:cubicBezTo>
                    <a:pt x="232" y="30"/>
                    <a:pt x="221" y="51"/>
                    <a:pt x="213" y="74"/>
                  </a:cubicBezTo>
                  <a:cubicBezTo>
                    <a:pt x="110" y="31"/>
                    <a:pt x="110" y="31"/>
                    <a:pt x="110" y="31"/>
                  </a:cubicBezTo>
                  <a:cubicBezTo>
                    <a:pt x="109" y="31"/>
                    <a:pt x="108" y="31"/>
                    <a:pt x="108" y="31"/>
                  </a:cubicBezTo>
                  <a:cubicBezTo>
                    <a:pt x="101" y="29"/>
                    <a:pt x="95" y="28"/>
                    <a:pt x="89" y="28"/>
                  </a:cubicBezTo>
                  <a:cubicBezTo>
                    <a:pt x="66" y="28"/>
                    <a:pt x="48" y="40"/>
                    <a:pt x="39" y="60"/>
                  </a:cubicBezTo>
                  <a:cubicBezTo>
                    <a:pt x="33" y="71"/>
                    <a:pt x="33" y="84"/>
                    <a:pt x="37" y="97"/>
                  </a:cubicBezTo>
                  <a:cubicBezTo>
                    <a:pt x="43" y="112"/>
                    <a:pt x="55" y="124"/>
                    <a:pt x="71" y="131"/>
                  </a:cubicBezTo>
                  <a:cubicBezTo>
                    <a:pt x="184" y="178"/>
                    <a:pt x="184" y="178"/>
                    <a:pt x="184" y="178"/>
                  </a:cubicBezTo>
                  <a:cubicBezTo>
                    <a:pt x="183" y="182"/>
                    <a:pt x="182" y="186"/>
                    <a:pt x="182" y="191"/>
                  </a:cubicBezTo>
                  <a:cubicBezTo>
                    <a:pt x="178" y="212"/>
                    <a:pt x="174" y="234"/>
                    <a:pt x="172" y="257"/>
                  </a:cubicBezTo>
                  <a:cubicBezTo>
                    <a:pt x="55" y="257"/>
                    <a:pt x="55" y="257"/>
                    <a:pt x="55" y="257"/>
                  </a:cubicBezTo>
                  <a:cubicBezTo>
                    <a:pt x="22" y="257"/>
                    <a:pt x="0" y="278"/>
                    <a:pt x="0" y="311"/>
                  </a:cubicBezTo>
                  <a:cubicBezTo>
                    <a:pt x="0" y="337"/>
                    <a:pt x="22" y="365"/>
                    <a:pt x="55" y="365"/>
                  </a:cubicBezTo>
                  <a:cubicBezTo>
                    <a:pt x="172" y="365"/>
                    <a:pt x="172" y="365"/>
                    <a:pt x="172" y="365"/>
                  </a:cubicBezTo>
                  <a:cubicBezTo>
                    <a:pt x="174" y="392"/>
                    <a:pt x="179" y="417"/>
                    <a:pt x="183" y="440"/>
                  </a:cubicBezTo>
                  <a:cubicBezTo>
                    <a:pt x="183" y="440"/>
                    <a:pt x="183" y="441"/>
                    <a:pt x="183" y="441"/>
                  </a:cubicBezTo>
                  <a:cubicBezTo>
                    <a:pt x="70" y="491"/>
                    <a:pt x="70" y="491"/>
                    <a:pt x="70" y="491"/>
                  </a:cubicBezTo>
                  <a:cubicBezTo>
                    <a:pt x="70" y="491"/>
                    <a:pt x="70" y="491"/>
                    <a:pt x="69" y="491"/>
                  </a:cubicBezTo>
                  <a:cubicBezTo>
                    <a:pt x="39" y="506"/>
                    <a:pt x="26" y="536"/>
                    <a:pt x="38" y="564"/>
                  </a:cubicBezTo>
                  <a:cubicBezTo>
                    <a:pt x="39" y="565"/>
                    <a:pt x="40" y="567"/>
                    <a:pt x="41" y="568"/>
                  </a:cubicBezTo>
                  <a:cubicBezTo>
                    <a:pt x="46" y="575"/>
                    <a:pt x="65" y="597"/>
                    <a:pt x="91" y="597"/>
                  </a:cubicBezTo>
                  <a:cubicBezTo>
                    <a:pt x="98" y="597"/>
                    <a:pt x="103" y="594"/>
                    <a:pt x="107" y="591"/>
                  </a:cubicBezTo>
                  <a:cubicBezTo>
                    <a:pt x="107" y="591"/>
                    <a:pt x="108" y="591"/>
                    <a:pt x="108" y="591"/>
                  </a:cubicBezTo>
                  <a:cubicBezTo>
                    <a:pt x="108" y="591"/>
                    <a:pt x="109" y="590"/>
                    <a:pt x="110" y="590"/>
                  </a:cubicBezTo>
                  <a:cubicBezTo>
                    <a:pt x="220" y="544"/>
                    <a:pt x="220" y="544"/>
                    <a:pt x="220" y="544"/>
                  </a:cubicBezTo>
                  <a:cubicBezTo>
                    <a:pt x="271" y="645"/>
                    <a:pt x="361" y="717"/>
                    <a:pt x="496" y="762"/>
                  </a:cubicBezTo>
                  <a:cubicBezTo>
                    <a:pt x="498" y="763"/>
                    <a:pt x="500" y="763"/>
                    <a:pt x="502" y="763"/>
                  </a:cubicBezTo>
                  <a:cubicBezTo>
                    <a:pt x="505" y="763"/>
                    <a:pt x="509" y="762"/>
                    <a:pt x="512" y="760"/>
                  </a:cubicBezTo>
                  <a:cubicBezTo>
                    <a:pt x="517" y="756"/>
                    <a:pt x="520" y="751"/>
                    <a:pt x="520" y="745"/>
                  </a:cubicBezTo>
                  <a:cubicBezTo>
                    <a:pt x="520" y="618"/>
                    <a:pt x="520" y="618"/>
                    <a:pt x="520" y="618"/>
                  </a:cubicBezTo>
                  <a:cubicBezTo>
                    <a:pt x="520" y="608"/>
                    <a:pt x="513" y="601"/>
                    <a:pt x="503" y="600"/>
                  </a:cubicBezTo>
                  <a:cubicBezTo>
                    <a:pt x="391" y="589"/>
                    <a:pt x="306" y="498"/>
                    <a:pt x="306" y="388"/>
                  </a:cubicBezTo>
                  <a:cubicBezTo>
                    <a:pt x="306" y="277"/>
                    <a:pt x="393" y="184"/>
                    <a:pt x="503" y="176"/>
                  </a:cubicBezTo>
                  <a:close/>
                  <a:moveTo>
                    <a:pt x="270" y="388"/>
                  </a:moveTo>
                  <a:cubicBezTo>
                    <a:pt x="270" y="512"/>
                    <a:pt x="361" y="614"/>
                    <a:pt x="484" y="634"/>
                  </a:cubicBezTo>
                  <a:cubicBezTo>
                    <a:pt x="484" y="719"/>
                    <a:pt x="484" y="719"/>
                    <a:pt x="484" y="719"/>
                  </a:cubicBezTo>
                  <a:cubicBezTo>
                    <a:pt x="365" y="675"/>
                    <a:pt x="287" y="608"/>
                    <a:pt x="246" y="514"/>
                  </a:cubicBezTo>
                  <a:cubicBezTo>
                    <a:pt x="243" y="507"/>
                    <a:pt x="236" y="503"/>
                    <a:pt x="229" y="503"/>
                  </a:cubicBezTo>
                  <a:cubicBezTo>
                    <a:pt x="227" y="503"/>
                    <a:pt x="224" y="503"/>
                    <a:pt x="222" y="504"/>
                  </a:cubicBezTo>
                  <a:cubicBezTo>
                    <a:pt x="98" y="556"/>
                    <a:pt x="98" y="556"/>
                    <a:pt x="98" y="556"/>
                  </a:cubicBezTo>
                  <a:cubicBezTo>
                    <a:pt x="94" y="557"/>
                    <a:pt x="91" y="559"/>
                    <a:pt x="88" y="561"/>
                  </a:cubicBezTo>
                  <a:cubicBezTo>
                    <a:pt x="83" y="559"/>
                    <a:pt x="76" y="554"/>
                    <a:pt x="71" y="548"/>
                  </a:cubicBezTo>
                  <a:cubicBezTo>
                    <a:pt x="67" y="535"/>
                    <a:pt x="78" y="527"/>
                    <a:pt x="85" y="523"/>
                  </a:cubicBezTo>
                  <a:cubicBezTo>
                    <a:pt x="211" y="468"/>
                    <a:pt x="211" y="468"/>
                    <a:pt x="211" y="468"/>
                  </a:cubicBezTo>
                  <a:cubicBezTo>
                    <a:pt x="219" y="465"/>
                    <a:pt x="223" y="457"/>
                    <a:pt x="222" y="448"/>
                  </a:cubicBezTo>
                  <a:cubicBezTo>
                    <a:pt x="221" y="444"/>
                    <a:pt x="220" y="438"/>
                    <a:pt x="219" y="433"/>
                  </a:cubicBezTo>
                  <a:cubicBezTo>
                    <a:pt x="214" y="407"/>
                    <a:pt x="208" y="377"/>
                    <a:pt x="208" y="347"/>
                  </a:cubicBezTo>
                  <a:cubicBezTo>
                    <a:pt x="208" y="337"/>
                    <a:pt x="199" y="329"/>
                    <a:pt x="190" y="329"/>
                  </a:cubicBezTo>
                  <a:cubicBezTo>
                    <a:pt x="55" y="329"/>
                    <a:pt x="55" y="329"/>
                    <a:pt x="55" y="329"/>
                  </a:cubicBezTo>
                  <a:cubicBezTo>
                    <a:pt x="43" y="329"/>
                    <a:pt x="36" y="318"/>
                    <a:pt x="36" y="311"/>
                  </a:cubicBezTo>
                  <a:cubicBezTo>
                    <a:pt x="36" y="299"/>
                    <a:pt x="42" y="293"/>
                    <a:pt x="55" y="293"/>
                  </a:cubicBezTo>
                  <a:cubicBezTo>
                    <a:pt x="190" y="293"/>
                    <a:pt x="190" y="293"/>
                    <a:pt x="190" y="293"/>
                  </a:cubicBezTo>
                  <a:cubicBezTo>
                    <a:pt x="200" y="293"/>
                    <a:pt x="208" y="285"/>
                    <a:pt x="208" y="275"/>
                  </a:cubicBezTo>
                  <a:cubicBezTo>
                    <a:pt x="208" y="249"/>
                    <a:pt x="212" y="224"/>
                    <a:pt x="217" y="197"/>
                  </a:cubicBezTo>
                  <a:cubicBezTo>
                    <a:pt x="219" y="188"/>
                    <a:pt x="220" y="179"/>
                    <a:pt x="222" y="170"/>
                  </a:cubicBezTo>
                  <a:cubicBezTo>
                    <a:pt x="223" y="161"/>
                    <a:pt x="218" y="153"/>
                    <a:pt x="211" y="150"/>
                  </a:cubicBezTo>
                  <a:cubicBezTo>
                    <a:pt x="84" y="98"/>
                    <a:pt x="84" y="98"/>
                    <a:pt x="84" y="98"/>
                  </a:cubicBezTo>
                  <a:cubicBezTo>
                    <a:pt x="78" y="95"/>
                    <a:pt x="73" y="90"/>
                    <a:pt x="71" y="84"/>
                  </a:cubicBezTo>
                  <a:cubicBezTo>
                    <a:pt x="70" y="82"/>
                    <a:pt x="69" y="78"/>
                    <a:pt x="71" y="75"/>
                  </a:cubicBezTo>
                  <a:cubicBezTo>
                    <a:pt x="71" y="75"/>
                    <a:pt x="71" y="75"/>
                    <a:pt x="71" y="74"/>
                  </a:cubicBezTo>
                  <a:cubicBezTo>
                    <a:pt x="73" y="72"/>
                    <a:pt x="76" y="64"/>
                    <a:pt x="89" y="64"/>
                  </a:cubicBezTo>
                  <a:cubicBezTo>
                    <a:pt x="91" y="64"/>
                    <a:pt x="94" y="64"/>
                    <a:pt x="97" y="65"/>
                  </a:cubicBezTo>
                  <a:cubicBezTo>
                    <a:pt x="217" y="114"/>
                    <a:pt x="217" y="114"/>
                    <a:pt x="217" y="114"/>
                  </a:cubicBezTo>
                  <a:cubicBezTo>
                    <a:pt x="221" y="116"/>
                    <a:pt x="227" y="116"/>
                    <a:pt x="231" y="114"/>
                  </a:cubicBezTo>
                  <a:cubicBezTo>
                    <a:pt x="236" y="112"/>
                    <a:pt x="239" y="108"/>
                    <a:pt x="241" y="103"/>
                  </a:cubicBezTo>
                  <a:cubicBezTo>
                    <a:pt x="247" y="82"/>
                    <a:pt x="255" y="63"/>
                    <a:pt x="266" y="45"/>
                  </a:cubicBezTo>
                  <a:cubicBezTo>
                    <a:pt x="266" y="46"/>
                    <a:pt x="267" y="47"/>
                    <a:pt x="268" y="47"/>
                  </a:cubicBezTo>
                  <a:cubicBezTo>
                    <a:pt x="331" y="81"/>
                    <a:pt x="404" y="99"/>
                    <a:pt x="484" y="102"/>
                  </a:cubicBezTo>
                  <a:cubicBezTo>
                    <a:pt x="484" y="142"/>
                    <a:pt x="484" y="142"/>
                    <a:pt x="484" y="142"/>
                  </a:cubicBezTo>
                  <a:cubicBezTo>
                    <a:pt x="363" y="159"/>
                    <a:pt x="270" y="264"/>
                    <a:pt x="270" y="388"/>
                  </a:cubicBezTo>
                  <a:close/>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sp>
          <p:nvSpPr>
            <p:cNvPr id="31" name="Freeform 30"/>
            <p:cNvSpPr>
              <a:spLocks noEditPoints="1"/>
            </p:cNvSpPr>
            <p:nvPr/>
          </p:nvSpPr>
          <p:spPr bwMode="auto">
            <a:xfrm>
              <a:off x="8404708" y="3754985"/>
              <a:ext cx="257172" cy="144945"/>
            </a:xfrm>
            <a:custGeom>
              <a:avLst/>
              <a:gdLst>
                <a:gd name="T0" fmla="*/ 629 w 708"/>
                <a:gd name="T1" fmla="*/ 0 h 398"/>
                <a:gd name="T2" fmla="*/ 550 w 708"/>
                <a:gd name="T3" fmla="*/ 78 h 398"/>
                <a:gd name="T4" fmla="*/ 552 w 708"/>
                <a:gd name="T5" fmla="*/ 99 h 398"/>
                <a:gd name="T6" fmla="*/ 472 w 708"/>
                <a:gd name="T7" fmla="*/ 189 h 398"/>
                <a:gd name="T8" fmla="*/ 358 w 708"/>
                <a:gd name="T9" fmla="*/ 166 h 398"/>
                <a:gd name="T10" fmla="*/ 238 w 708"/>
                <a:gd name="T11" fmla="*/ 192 h 398"/>
                <a:gd name="T12" fmla="*/ 154 w 708"/>
                <a:gd name="T13" fmla="*/ 99 h 398"/>
                <a:gd name="T14" fmla="*/ 158 w 708"/>
                <a:gd name="T15" fmla="*/ 78 h 398"/>
                <a:gd name="T16" fmla="*/ 79 w 708"/>
                <a:gd name="T17" fmla="*/ 0 h 398"/>
                <a:gd name="T18" fmla="*/ 0 w 708"/>
                <a:gd name="T19" fmla="*/ 78 h 398"/>
                <a:gd name="T20" fmla="*/ 79 w 708"/>
                <a:gd name="T21" fmla="*/ 156 h 398"/>
                <a:gd name="T22" fmla="*/ 84 w 708"/>
                <a:gd name="T23" fmla="*/ 155 h 398"/>
                <a:gd name="T24" fmla="*/ 162 w 708"/>
                <a:gd name="T25" fmla="*/ 245 h 398"/>
                <a:gd name="T26" fmla="*/ 108 w 708"/>
                <a:gd name="T27" fmla="*/ 311 h 398"/>
                <a:gd name="T28" fmla="*/ 111 w 708"/>
                <a:gd name="T29" fmla="*/ 333 h 398"/>
                <a:gd name="T30" fmla="*/ 111 w 708"/>
                <a:gd name="T31" fmla="*/ 334 h 398"/>
                <a:gd name="T32" fmla="*/ 130 w 708"/>
                <a:gd name="T33" fmla="*/ 348 h 398"/>
                <a:gd name="T34" fmla="*/ 358 w 708"/>
                <a:gd name="T35" fmla="*/ 398 h 398"/>
                <a:gd name="T36" fmla="*/ 586 w 708"/>
                <a:gd name="T37" fmla="*/ 348 h 398"/>
                <a:gd name="T38" fmla="*/ 602 w 708"/>
                <a:gd name="T39" fmla="*/ 338 h 398"/>
                <a:gd name="T40" fmla="*/ 604 w 708"/>
                <a:gd name="T41" fmla="*/ 336 h 398"/>
                <a:gd name="T42" fmla="*/ 613 w 708"/>
                <a:gd name="T43" fmla="*/ 325 h 398"/>
                <a:gd name="T44" fmla="*/ 611 w 708"/>
                <a:gd name="T45" fmla="*/ 311 h 398"/>
                <a:gd name="T46" fmla="*/ 550 w 708"/>
                <a:gd name="T47" fmla="*/ 241 h 398"/>
                <a:gd name="T48" fmla="*/ 626 w 708"/>
                <a:gd name="T49" fmla="*/ 156 h 398"/>
                <a:gd name="T50" fmla="*/ 629 w 708"/>
                <a:gd name="T51" fmla="*/ 156 h 398"/>
                <a:gd name="T52" fmla="*/ 708 w 708"/>
                <a:gd name="T53" fmla="*/ 78 h 398"/>
                <a:gd name="T54" fmla="*/ 629 w 708"/>
                <a:gd name="T55" fmla="*/ 0 h 398"/>
                <a:gd name="T56" fmla="*/ 630 w 708"/>
                <a:gd name="T57" fmla="*/ 120 h 398"/>
                <a:gd name="T58" fmla="*/ 620 w 708"/>
                <a:gd name="T59" fmla="*/ 117 h 398"/>
                <a:gd name="T60" fmla="*/ 607 w 708"/>
                <a:gd name="T61" fmla="*/ 123 h 398"/>
                <a:gd name="T62" fmla="*/ 510 w 708"/>
                <a:gd name="T63" fmla="*/ 232 h 398"/>
                <a:gd name="T64" fmla="*/ 506 w 708"/>
                <a:gd name="T65" fmla="*/ 246 h 398"/>
                <a:gd name="T66" fmla="*/ 514 w 708"/>
                <a:gd name="T67" fmla="*/ 259 h 398"/>
                <a:gd name="T68" fmla="*/ 571 w 708"/>
                <a:gd name="T69" fmla="*/ 315 h 398"/>
                <a:gd name="T70" fmla="*/ 358 w 708"/>
                <a:gd name="T71" fmla="*/ 362 h 398"/>
                <a:gd name="T72" fmla="*/ 148 w 708"/>
                <a:gd name="T73" fmla="*/ 316 h 398"/>
                <a:gd name="T74" fmla="*/ 199 w 708"/>
                <a:gd name="T75" fmla="*/ 260 h 398"/>
                <a:gd name="T76" fmla="*/ 201 w 708"/>
                <a:gd name="T77" fmla="*/ 235 h 398"/>
                <a:gd name="T78" fmla="*/ 104 w 708"/>
                <a:gd name="T79" fmla="*/ 123 h 398"/>
                <a:gd name="T80" fmla="*/ 91 w 708"/>
                <a:gd name="T81" fmla="*/ 117 h 398"/>
                <a:gd name="T82" fmla="*/ 81 w 708"/>
                <a:gd name="T83" fmla="*/ 120 h 398"/>
                <a:gd name="T84" fmla="*/ 79 w 708"/>
                <a:gd name="T85" fmla="*/ 120 h 398"/>
                <a:gd name="T86" fmla="*/ 36 w 708"/>
                <a:gd name="T87" fmla="*/ 78 h 398"/>
                <a:gd name="T88" fmla="*/ 79 w 708"/>
                <a:gd name="T89" fmla="*/ 36 h 398"/>
                <a:gd name="T90" fmla="*/ 122 w 708"/>
                <a:gd name="T91" fmla="*/ 78 h 398"/>
                <a:gd name="T92" fmla="*/ 117 w 708"/>
                <a:gd name="T93" fmla="*/ 92 h 398"/>
                <a:gd name="T94" fmla="*/ 118 w 708"/>
                <a:gd name="T95" fmla="*/ 114 h 398"/>
                <a:gd name="T96" fmla="*/ 221 w 708"/>
                <a:gd name="T97" fmla="*/ 226 h 398"/>
                <a:gd name="T98" fmla="*/ 242 w 708"/>
                <a:gd name="T99" fmla="*/ 230 h 398"/>
                <a:gd name="T100" fmla="*/ 358 w 708"/>
                <a:gd name="T101" fmla="*/ 202 h 398"/>
                <a:gd name="T102" fmla="*/ 469 w 708"/>
                <a:gd name="T103" fmla="*/ 228 h 398"/>
                <a:gd name="T104" fmla="*/ 490 w 708"/>
                <a:gd name="T105" fmla="*/ 223 h 398"/>
                <a:gd name="T106" fmla="*/ 587 w 708"/>
                <a:gd name="T107" fmla="*/ 114 h 398"/>
                <a:gd name="T108" fmla="*/ 588 w 708"/>
                <a:gd name="T109" fmla="*/ 92 h 398"/>
                <a:gd name="T110" fmla="*/ 586 w 708"/>
                <a:gd name="T111" fmla="*/ 78 h 398"/>
                <a:gd name="T112" fmla="*/ 629 w 708"/>
                <a:gd name="T113" fmla="*/ 36 h 398"/>
                <a:gd name="T114" fmla="*/ 672 w 708"/>
                <a:gd name="T115" fmla="*/ 78 h 398"/>
                <a:gd name="T116" fmla="*/ 630 w 708"/>
                <a:gd name="T117" fmla="*/ 1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8" h="398">
                  <a:moveTo>
                    <a:pt x="629" y="0"/>
                  </a:moveTo>
                  <a:cubicBezTo>
                    <a:pt x="585" y="0"/>
                    <a:pt x="550" y="34"/>
                    <a:pt x="550" y="78"/>
                  </a:cubicBezTo>
                  <a:cubicBezTo>
                    <a:pt x="550" y="84"/>
                    <a:pt x="550" y="91"/>
                    <a:pt x="552" y="99"/>
                  </a:cubicBezTo>
                  <a:cubicBezTo>
                    <a:pt x="472" y="189"/>
                    <a:pt x="472" y="189"/>
                    <a:pt x="472" y="189"/>
                  </a:cubicBezTo>
                  <a:cubicBezTo>
                    <a:pt x="434" y="174"/>
                    <a:pt x="396" y="166"/>
                    <a:pt x="358" y="166"/>
                  </a:cubicBezTo>
                  <a:cubicBezTo>
                    <a:pt x="319" y="166"/>
                    <a:pt x="277" y="175"/>
                    <a:pt x="238" y="192"/>
                  </a:cubicBezTo>
                  <a:cubicBezTo>
                    <a:pt x="154" y="99"/>
                    <a:pt x="154" y="99"/>
                    <a:pt x="154" y="99"/>
                  </a:cubicBezTo>
                  <a:cubicBezTo>
                    <a:pt x="157" y="92"/>
                    <a:pt x="158" y="85"/>
                    <a:pt x="158" y="78"/>
                  </a:cubicBezTo>
                  <a:cubicBezTo>
                    <a:pt x="158" y="34"/>
                    <a:pt x="123" y="0"/>
                    <a:pt x="79" y="0"/>
                  </a:cubicBezTo>
                  <a:cubicBezTo>
                    <a:pt x="34" y="0"/>
                    <a:pt x="0" y="32"/>
                    <a:pt x="0" y="78"/>
                  </a:cubicBezTo>
                  <a:cubicBezTo>
                    <a:pt x="0" y="121"/>
                    <a:pt x="35" y="156"/>
                    <a:pt x="79" y="156"/>
                  </a:cubicBezTo>
                  <a:cubicBezTo>
                    <a:pt x="81" y="156"/>
                    <a:pt x="82" y="156"/>
                    <a:pt x="84" y="155"/>
                  </a:cubicBezTo>
                  <a:cubicBezTo>
                    <a:pt x="162" y="245"/>
                    <a:pt x="162" y="245"/>
                    <a:pt x="162" y="245"/>
                  </a:cubicBezTo>
                  <a:cubicBezTo>
                    <a:pt x="140" y="266"/>
                    <a:pt x="122" y="288"/>
                    <a:pt x="108" y="311"/>
                  </a:cubicBezTo>
                  <a:cubicBezTo>
                    <a:pt x="104" y="318"/>
                    <a:pt x="105" y="327"/>
                    <a:pt x="111" y="333"/>
                  </a:cubicBezTo>
                  <a:cubicBezTo>
                    <a:pt x="111" y="333"/>
                    <a:pt x="111" y="333"/>
                    <a:pt x="111" y="334"/>
                  </a:cubicBezTo>
                  <a:cubicBezTo>
                    <a:pt x="114" y="337"/>
                    <a:pt x="120" y="344"/>
                    <a:pt x="130" y="348"/>
                  </a:cubicBezTo>
                  <a:cubicBezTo>
                    <a:pt x="200" y="380"/>
                    <a:pt x="281" y="398"/>
                    <a:pt x="358" y="398"/>
                  </a:cubicBezTo>
                  <a:cubicBezTo>
                    <a:pt x="438" y="398"/>
                    <a:pt x="521" y="380"/>
                    <a:pt x="586" y="348"/>
                  </a:cubicBezTo>
                  <a:cubicBezTo>
                    <a:pt x="594" y="345"/>
                    <a:pt x="598" y="341"/>
                    <a:pt x="602" y="338"/>
                  </a:cubicBezTo>
                  <a:cubicBezTo>
                    <a:pt x="602" y="337"/>
                    <a:pt x="603" y="336"/>
                    <a:pt x="604" y="336"/>
                  </a:cubicBezTo>
                  <a:cubicBezTo>
                    <a:pt x="608" y="334"/>
                    <a:pt x="611" y="330"/>
                    <a:pt x="613" y="325"/>
                  </a:cubicBezTo>
                  <a:cubicBezTo>
                    <a:pt x="614" y="320"/>
                    <a:pt x="614" y="315"/>
                    <a:pt x="611" y="311"/>
                  </a:cubicBezTo>
                  <a:cubicBezTo>
                    <a:pt x="595" y="284"/>
                    <a:pt x="575" y="261"/>
                    <a:pt x="550" y="241"/>
                  </a:cubicBezTo>
                  <a:cubicBezTo>
                    <a:pt x="626" y="156"/>
                    <a:pt x="626" y="156"/>
                    <a:pt x="626" y="156"/>
                  </a:cubicBezTo>
                  <a:cubicBezTo>
                    <a:pt x="627" y="156"/>
                    <a:pt x="628" y="156"/>
                    <a:pt x="629" y="156"/>
                  </a:cubicBezTo>
                  <a:cubicBezTo>
                    <a:pt x="672" y="156"/>
                    <a:pt x="708" y="121"/>
                    <a:pt x="708" y="78"/>
                  </a:cubicBezTo>
                  <a:cubicBezTo>
                    <a:pt x="708" y="34"/>
                    <a:pt x="673" y="0"/>
                    <a:pt x="629" y="0"/>
                  </a:cubicBezTo>
                  <a:close/>
                  <a:moveTo>
                    <a:pt x="630" y="120"/>
                  </a:moveTo>
                  <a:cubicBezTo>
                    <a:pt x="627" y="118"/>
                    <a:pt x="624" y="117"/>
                    <a:pt x="620" y="117"/>
                  </a:cubicBezTo>
                  <a:cubicBezTo>
                    <a:pt x="615" y="117"/>
                    <a:pt x="610" y="119"/>
                    <a:pt x="607" y="123"/>
                  </a:cubicBezTo>
                  <a:cubicBezTo>
                    <a:pt x="510" y="232"/>
                    <a:pt x="510" y="232"/>
                    <a:pt x="510" y="232"/>
                  </a:cubicBezTo>
                  <a:cubicBezTo>
                    <a:pt x="507" y="236"/>
                    <a:pt x="505" y="241"/>
                    <a:pt x="506" y="246"/>
                  </a:cubicBezTo>
                  <a:cubicBezTo>
                    <a:pt x="507" y="251"/>
                    <a:pt x="509" y="256"/>
                    <a:pt x="514" y="259"/>
                  </a:cubicBezTo>
                  <a:cubicBezTo>
                    <a:pt x="537" y="275"/>
                    <a:pt x="556" y="293"/>
                    <a:pt x="571" y="315"/>
                  </a:cubicBezTo>
                  <a:cubicBezTo>
                    <a:pt x="510" y="345"/>
                    <a:pt x="433" y="362"/>
                    <a:pt x="358" y="362"/>
                  </a:cubicBezTo>
                  <a:cubicBezTo>
                    <a:pt x="287" y="362"/>
                    <a:pt x="212" y="346"/>
                    <a:pt x="148" y="316"/>
                  </a:cubicBezTo>
                  <a:cubicBezTo>
                    <a:pt x="161" y="297"/>
                    <a:pt x="178" y="278"/>
                    <a:pt x="199" y="260"/>
                  </a:cubicBezTo>
                  <a:cubicBezTo>
                    <a:pt x="206" y="254"/>
                    <a:pt x="207" y="242"/>
                    <a:pt x="201" y="235"/>
                  </a:cubicBezTo>
                  <a:cubicBezTo>
                    <a:pt x="104" y="123"/>
                    <a:pt x="104" y="123"/>
                    <a:pt x="104" y="123"/>
                  </a:cubicBezTo>
                  <a:cubicBezTo>
                    <a:pt x="101" y="119"/>
                    <a:pt x="96" y="117"/>
                    <a:pt x="91" y="117"/>
                  </a:cubicBezTo>
                  <a:cubicBezTo>
                    <a:pt x="87" y="117"/>
                    <a:pt x="84" y="118"/>
                    <a:pt x="81" y="120"/>
                  </a:cubicBezTo>
                  <a:cubicBezTo>
                    <a:pt x="80" y="120"/>
                    <a:pt x="80" y="120"/>
                    <a:pt x="79" y="120"/>
                  </a:cubicBezTo>
                  <a:cubicBezTo>
                    <a:pt x="54" y="120"/>
                    <a:pt x="36" y="102"/>
                    <a:pt x="36" y="78"/>
                  </a:cubicBezTo>
                  <a:cubicBezTo>
                    <a:pt x="36" y="52"/>
                    <a:pt x="53" y="36"/>
                    <a:pt x="79" y="36"/>
                  </a:cubicBezTo>
                  <a:cubicBezTo>
                    <a:pt x="104" y="36"/>
                    <a:pt x="122" y="53"/>
                    <a:pt x="122" y="78"/>
                  </a:cubicBezTo>
                  <a:cubicBezTo>
                    <a:pt x="122" y="82"/>
                    <a:pt x="120" y="87"/>
                    <a:pt x="117" y="92"/>
                  </a:cubicBezTo>
                  <a:cubicBezTo>
                    <a:pt x="112" y="99"/>
                    <a:pt x="113" y="108"/>
                    <a:pt x="118" y="114"/>
                  </a:cubicBezTo>
                  <a:cubicBezTo>
                    <a:pt x="221" y="226"/>
                    <a:pt x="221" y="226"/>
                    <a:pt x="221" y="226"/>
                  </a:cubicBezTo>
                  <a:cubicBezTo>
                    <a:pt x="226" y="232"/>
                    <a:pt x="235" y="234"/>
                    <a:pt x="242" y="230"/>
                  </a:cubicBezTo>
                  <a:cubicBezTo>
                    <a:pt x="279" y="212"/>
                    <a:pt x="320" y="202"/>
                    <a:pt x="358" y="202"/>
                  </a:cubicBezTo>
                  <a:cubicBezTo>
                    <a:pt x="396" y="202"/>
                    <a:pt x="431" y="210"/>
                    <a:pt x="469" y="228"/>
                  </a:cubicBezTo>
                  <a:cubicBezTo>
                    <a:pt x="477" y="231"/>
                    <a:pt x="485" y="229"/>
                    <a:pt x="490" y="223"/>
                  </a:cubicBezTo>
                  <a:cubicBezTo>
                    <a:pt x="587" y="114"/>
                    <a:pt x="587" y="114"/>
                    <a:pt x="587" y="114"/>
                  </a:cubicBezTo>
                  <a:cubicBezTo>
                    <a:pt x="592" y="108"/>
                    <a:pt x="593" y="99"/>
                    <a:pt x="588" y="92"/>
                  </a:cubicBezTo>
                  <a:cubicBezTo>
                    <a:pt x="586" y="89"/>
                    <a:pt x="586" y="85"/>
                    <a:pt x="586" y="78"/>
                  </a:cubicBezTo>
                  <a:cubicBezTo>
                    <a:pt x="586" y="53"/>
                    <a:pt x="604" y="36"/>
                    <a:pt x="629" y="36"/>
                  </a:cubicBezTo>
                  <a:cubicBezTo>
                    <a:pt x="654" y="36"/>
                    <a:pt x="672" y="53"/>
                    <a:pt x="672" y="78"/>
                  </a:cubicBezTo>
                  <a:cubicBezTo>
                    <a:pt x="672" y="100"/>
                    <a:pt x="653" y="119"/>
                    <a:pt x="630" y="120"/>
                  </a:cubicBezTo>
                  <a:close/>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sp>
          <p:nvSpPr>
            <p:cNvPr id="32" name="Freeform 31"/>
            <p:cNvSpPr>
              <a:spLocks noEditPoints="1"/>
            </p:cNvSpPr>
            <p:nvPr/>
          </p:nvSpPr>
          <p:spPr bwMode="auto">
            <a:xfrm>
              <a:off x="8539114" y="3885854"/>
              <a:ext cx="183749" cy="277905"/>
            </a:xfrm>
            <a:custGeom>
              <a:avLst/>
              <a:gdLst>
                <a:gd name="T0" fmla="*/ 340 w 506"/>
                <a:gd name="T1" fmla="*/ 257 h 763"/>
                <a:gd name="T2" fmla="*/ 437 w 506"/>
                <a:gd name="T3" fmla="*/ 131 h 763"/>
                <a:gd name="T4" fmla="*/ 463 w 506"/>
                <a:gd name="T5" fmla="*/ 61 h 763"/>
                <a:gd name="T6" fmla="*/ 397 w 506"/>
                <a:gd name="T7" fmla="*/ 31 h 763"/>
                <a:gd name="T8" fmla="*/ 299 w 506"/>
                <a:gd name="T9" fmla="*/ 71 h 763"/>
                <a:gd name="T10" fmla="*/ 251 w 506"/>
                <a:gd name="T11" fmla="*/ 3 h 763"/>
                <a:gd name="T12" fmla="*/ 18 w 506"/>
                <a:gd name="T13" fmla="*/ 66 h 763"/>
                <a:gd name="T14" fmla="*/ 0 w 506"/>
                <a:gd name="T15" fmla="*/ 159 h 763"/>
                <a:gd name="T16" fmla="*/ 206 w 506"/>
                <a:gd name="T17" fmla="*/ 388 h 763"/>
                <a:gd name="T18" fmla="*/ 0 w 506"/>
                <a:gd name="T19" fmla="*/ 618 h 763"/>
                <a:gd name="T20" fmla="*/ 7 w 506"/>
                <a:gd name="T21" fmla="*/ 760 h 763"/>
                <a:gd name="T22" fmla="*/ 23 w 506"/>
                <a:gd name="T23" fmla="*/ 762 h 763"/>
                <a:gd name="T24" fmla="*/ 395 w 506"/>
                <a:gd name="T25" fmla="*/ 590 h 763"/>
                <a:gd name="T26" fmla="*/ 401 w 506"/>
                <a:gd name="T27" fmla="*/ 592 h 763"/>
                <a:gd name="T28" fmla="*/ 463 w 506"/>
                <a:gd name="T29" fmla="*/ 563 h 763"/>
                <a:gd name="T30" fmla="*/ 437 w 506"/>
                <a:gd name="T31" fmla="*/ 490 h 763"/>
                <a:gd name="T32" fmla="*/ 340 w 506"/>
                <a:gd name="T33" fmla="*/ 365 h 763"/>
                <a:gd name="T34" fmla="*/ 505 w 506"/>
                <a:gd name="T35" fmla="*/ 316 h 763"/>
                <a:gd name="T36" fmla="*/ 452 w 506"/>
                <a:gd name="T37" fmla="*/ 257 h 763"/>
                <a:gd name="T38" fmla="*/ 323 w 506"/>
                <a:gd name="T39" fmla="*/ 329 h 763"/>
                <a:gd name="T40" fmla="*/ 289 w 506"/>
                <a:gd name="T41" fmla="*/ 452 h 763"/>
                <a:gd name="T42" fmla="*/ 421 w 506"/>
                <a:gd name="T43" fmla="*/ 523 h 763"/>
                <a:gd name="T44" fmla="*/ 429 w 506"/>
                <a:gd name="T45" fmla="*/ 553 h 763"/>
                <a:gd name="T46" fmla="*/ 417 w 506"/>
                <a:gd name="T47" fmla="*/ 560 h 763"/>
                <a:gd name="T48" fmla="*/ 291 w 506"/>
                <a:gd name="T49" fmla="*/ 507 h 763"/>
                <a:gd name="T50" fmla="*/ 36 w 506"/>
                <a:gd name="T51" fmla="*/ 720 h 763"/>
                <a:gd name="T52" fmla="*/ 242 w 506"/>
                <a:gd name="T53" fmla="*/ 388 h 763"/>
                <a:gd name="T54" fmla="*/ 36 w 506"/>
                <a:gd name="T55" fmla="*/ 102 h 763"/>
                <a:gd name="T56" fmla="*/ 249 w 506"/>
                <a:gd name="T57" fmla="*/ 45 h 763"/>
                <a:gd name="T58" fmla="*/ 279 w 506"/>
                <a:gd name="T59" fmla="*/ 111 h 763"/>
                <a:gd name="T60" fmla="*/ 409 w 506"/>
                <a:gd name="T61" fmla="*/ 65 h 763"/>
                <a:gd name="T62" fmla="*/ 429 w 506"/>
                <a:gd name="T63" fmla="*/ 72 h 763"/>
                <a:gd name="T64" fmla="*/ 422 w 506"/>
                <a:gd name="T65" fmla="*/ 98 h 763"/>
                <a:gd name="T66" fmla="*/ 292 w 506"/>
                <a:gd name="T67" fmla="*/ 171 h 763"/>
                <a:gd name="T68" fmla="*/ 323 w 506"/>
                <a:gd name="T69" fmla="*/ 293 h 763"/>
                <a:gd name="T70" fmla="*/ 469 w 506"/>
                <a:gd name="T71" fmla="*/ 30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63">
                  <a:moveTo>
                    <a:pt x="452" y="257"/>
                  </a:moveTo>
                  <a:cubicBezTo>
                    <a:pt x="340" y="257"/>
                    <a:pt x="340" y="257"/>
                    <a:pt x="340" y="257"/>
                  </a:cubicBezTo>
                  <a:cubicBezTo>
                    <a:pt x="339" y="231"/>
                    <a:pt x="336" y="204"/>
                    <a:pt x="330" y="177"/>
                  </a:cubicBezTo>
                  <a:cubicBezTo>
                    <a:pt x="437" y="131"/>
                    <a:pt x="437" y="131"/>
                    <a:pt x="437" y="131"/>
                  </a:cubicBezTo>
                  <a:cubicBezTo>
                    <a:pt x="437" y="131"/>
                    <a:pt x="438" y="131"/>
                    <a:pt x="438" y="130"/>
                  </a:cubicBezTo>
                  <a:cubicBezTo>
                    <a:pt x="463" y="118"/>
                    <a:pt x="475" y="86"/>
                    <a:pt x="463" y="61"/>
                  </a:cubicBezTo>
                  <a:cubicBezTo>
                    <a:pt x="457" y="41"/>
                    <a:pt x="438" y="28"/>
                    <a:pt x="415" y="28"/>
                  </a:cubicBezTo>
                  <a:cubicBezTo>
                    <a:pt x="409" y="28"/>
                    <a:pt x="403" y="29"/>
                    <a:pt x="397" y="31"/>
                  </a:cubicBezTo>
                  <a:cubicBezTo>
                    <a:pt x="396" y="31"/>
                    <a:pt x="396" y="31"/>
                    <a:pt x="396" y="31"/>
                  </a:cubicBezTo>
                  <a:cubicBezTo>
                    <a:pt x="299" y="71"/>
                    <a:pt x="299" y="71"/>
                    <a:pt x="299" y="71"/>
                  </a:cubicBezTo>
                  <a:cubicBezTo>
                    <a:pt x="293" y="52"/>
                    <a:pt x="284" y="33"/>
                    <a:pt x="273" y="12"/>
                  </a:cubicBezTo>
                  <a:cubicBezTo>
                    <a:pt x="268" y="4"/>
                    <a:pt x="259" y="0"/>
                    <a:pt x="251" y="3"/>
                  </a:cubicBezTo>
                  <a:cubicBezTo>
                    <a:pt x="242" y="6"/>
                    <a:pt x="233" y="12"/>
                    <a:pt x="227" y="17"/>
                  </a:cubicBezTo>
                  <a:cubicBezTo>
                    <a:pt x="167" y="49"/>
                    <a:pt x="96" y="66"/>
                    <a:pt x="18" y="66"/>
                  </a:cubicBezTo>
                  <a:cubicBezTo>
                    <a:pt x="8" y="66"/>
                    <a:pt x="0" y="74"/>
                    <a:pt x="0" y="84"/>
                  </a:cubicBezTo>
                  <a:cubicBezTo>
                    <a:pt x="0" y="159"/>
                    <a:pt x="0" y="159"/>
                    <a:pt x="0" y="159"/>
                  </a:cubicBezTo>
                  <a:cubicBezTo>
                    <a:pt x="0" y="168"/>
                    <a:pt x="7" y="176"/>
                    <a:pt x="16" y="176"/>
                  </a:cubicBezTo>
                  <a:cubicBezTo>
                    <a:pt x="123" y="187"/>
                    <a:pt x="206" y="280"/>
                    <a:pt x="206" y="388"/>
                  </a:cubicBezTo>
                  <a:cubicBezTo>
                    <a:pt x="206" y="497"/>
                    <a:pt x="123" y="590"/>
                    <a:pt x="16" y="600"/>
                  </a:cubicBezTo>
                  <a:cubicBezTo>
                    <a:pt x="7" y="601"/>
                    <a:pt x="0" y="608"/>
                    <a:pt x="0" y="618"/>
                  </a:cubicBezTo>
                  <a:cubicBezTo>
                    <a:pt x="0" y="745"/>
                    <a:pt x="0" y="745"/>
                    <a:pt x="0" y="745"/>
                  </a:cubicBezTo>
                  <a:cubicBezTo>
                    <a:pt x="0" y="751"/>
                    <a:pt x="3" y="756"/>
                    <a:pt x="7" y="760"/>
                  </a:cubicBezTo>
                  <a:cubicBezTo>
                    <a:pt x="10" y="762"/>
                    <a:pt x="14" y="763"/>
                    <a:pt x="18" y="763"/>
                  </a:cubicBezTo>
                  <a:cubicBezTo>
                    <a:pt x="20" y="763"/>
                    <a:pt x="22" y="763"/>
                    <a:pt x="23" y="762"/>
                  </a:cubicBezTo>
                  <a:cubicBezTo>
                    <a:pt x="147" y="721"/>
                    <a:pt x="240" y="647"/>
                    <a:pt x="293" y="547"/>
                  </a:cubicBezTo>
                  <a:cubicBezTo>
                    <a:pt x="395" y="590"/>
                    <a:pt x="395" y="590"/>
                    <a:pt x="395" y="590"/>
                  </a:cubicBezTo>
                  <a:cubicBezTo>
                    <a:pt x="397" y="591"/>
                    <a:pt x="398" y="591"/>
                    <a:pt x="399" y="591"/>
                  </a:cubicBezTo>
                  <a:cubicBezTo>
                    <a:pt x="400" y="591"/>
                    <a:pt x="400" y="592"/>
                    <a:pt x="401" y="592"/>
                  </a:cubicBezTo>
                  <a:cubicBezTo>
                    <a:pt x="406" y="595"/>
                    <a:pt x="411" y="597"/>
                    <a:pt x="416" y="597"/>
                  </a:cubicBezTo>
                  <a:cubicBezTo>
                    <a:pt x="437" y="597"/>
                    <a:pt x="458" y="582"/>
                    <a:pt x="463" y="563"/>
                  </a:cubicBezTo>
                  <a:cubicBezTo>
                    <a:pt x="474" y="537"/>
                    <a:pt x="464" y="509"/>
                    <a:pt x="440" y="492"/>
                  </a:cubicBezTo>
                  <a:cubicBezTo>
                    <a:pt x="439" y="491"/>
                    <a:pt x="438" y="491"/>
                    <a:pt x="437" y="490"/>
                  </a:cubicBezTo>
                  <a:cubicBezTo>
                    <a:pt x="328" y="447"/>
                    <a:pt x="328" y="447"/>
                    <a:pt x="328" y="447"/>
                  </a:cubicBezTo>
                  <a:cubicBezTo>
                    <a:pt x="335" y="420"/>
                    <a:pt x="339" y="393"/>
                    <a:pt x="340" y="365"/>
                  </a:cubicBezTo>
                  <a:cubicBezTo>
                    <a:pt x="446" y="365"/>
                    <a:pt x="446" y="365"/>
                    <a:pt x="446" y="365"/>
                  </a:cubicBezTo>
                  <a:cubicBezTo>
                    <a:pt x="478" y="365"/>
                    <a:pt x="497" y="340"/>
                    <a:pt x="505" y="316"/>
                  </a:cubicBezTo>
                  <a:cubicBezTo>
                    <a:pt x="505" y="315"/>
                    <a:pt x="506" y="313"/>
                    <a:pt x="506" y="311"/>
                  </a:cubicBezTo>
                  <a:cubicBezTo>
                    <a:pt x="506" y="278"/>
                    <a:pt x="478" y="257"/>
                    <a:pt x="452" y="257"/>
                  </a:cubicBezTo>
                  <a:close/>
                  <a:moveTo>
                    <a:pt x="446" y="329"/>
                  </a:moveTo>
                  <a:cubicBezTo>
                    <a:pt x="323" y="329"/>
                    <a:pt x="323" y="329"/>
                    <a:pt x="323" y="329"/>
                  </a:cubicBezTo>
                  <a:cubicBezTo>
                    <a:pt x="313" y="329"/>
                    <a:pt x="305" y="337"/>
                    <a:pt x="305" y="347"/>
                  </a:cubicBezTo>
                  <a:cubicBezTo>
                    <a:pt x="305" y="383"/>
                    <a:pt x="300" y="417"/>
                    <a:pt x="289" y="452"/>
                  </a:cubicBezTo>
                  <a:cubicBezTo>
                    <a:pt x="286" y="461"/>
                    <a:pt x="291" y="471"/>
                    <a:pt x="300" y="474"/>
                  </a:cubicBezTo>
                  <a:cubicBezTo>
                    <a:pt x="421" y="523"/>
                    <a:pt x="421" y="523"/>
                    <a:pt x="421" y="523"/>
                  </a:cubicBezTo>
                  <a:cubicBezTo>
                    <a:pt x="429" y="529"/>
                    <a:pt x="435" y="538"/>
                    <a:pt x="430" y="550"/>
                  </a:cubicBezTo>
                  <a:cubicBezTo>
                    <a:pt x="429" y="551"/>
                    <a:pt x="429" y="552"/>
                    <a:pt x="429" y="553"/>
                  </a:cubicBezTo>
                  <a:cubicBezTo>
                    <a:pt x="428" y="555"/>
                    <a:pt x="424" y="560"/>
                    <a:pt x="419" y="561"/>
                  </a:cubicBezTo>
                  <a:cubicBezTo>
                    <a:pt x="418" y="561"/>
                    <a:pt x="418" y="560"/>
                    <a:pt x="417" y="560"/>
                  </a:cubicBezTo>
                  <a:cubicBezTo>
                    <a:pt x="414" y="559"/>
                    <a:pt x="411" y="557"/>
                    <a:pt x="408" y="556"/>
                  </a:cubicBezTo>
                  <a:cubicBezTo>
                    <a:pt x="291" y="507"/>
                    <a:pt x="291" y="507"/>
                    <a:pt x="291" y="507"/>
                  </a:cubicBezTo>
                  <a:cubicBezTo>
                    <a:pt x="282" y="503"/>
                    <a:pt x="272" y="507"/>
                    <a:pt x="268" y="516"/>
                  </a:cubicBezTo>
                  <a:cubicBezTo>
                    <a:pt x="224" y="608"/>
                    <a:pt x="144" y="678"/>
                    <a:pt x="36" y="720"/>
                  </a:cubicBezTo>
                  <a:cubicBezTo>
                    <a:pt x="36" y="634"/>
                    <a:pt x="36" y="634"/>
                    <a:pt x="36" y="634"/>
                  </a:cubicBezTo>
                  <a:cubicBezTo>
                    <a:pt x="153" y="614"/>
                    <a:pt x="242" y="509"/>
                    <a:pt x="242" y="388"/>
                  </a:cubicBezTo>
                  <a:cubicBezTo>
                    <a:pt x="242" y="267"/>
                    <a:pt x="153" y="162"/>
                    <a:pt x="36" y="143"/>
                  </a:cubicBezTo>
                  <a:cubicBezTo>
                    <a:pt x="36" y="102"/>
                    <a:pt x="36" y="102"/>
                    <a:pt x="36" y="102"/>
                  </a:cubicBezTo>
                  <a:cubicBezTo>
                    <a:pt x="114" y="99"/>
                    <a:pt x="185" y="81"/>
                    <a:pt x="246" y="47"/>
                  </a:cubicBezTo>
                  <a:cubicBezTo>
                    <a:pt x="247" y="46"/>
                    <a:pt x="248" y="46"/>
                    <a:pt x="249" y="45"/>
                  </a:cubicBezTo>
                  <a:cubicBezTo>
                    <a:pt x="259" y="65"/>
                    <a:pt x="266" y="82"/>
                    <a:pt x="269" y="99"/>
                  </a:cubicBezTo>
                  <a:cubicBezTo>
                    <a:pt x="271" y="104"/>
                    <a:pt x="274" y="108"/>
                    <a:pt x="279" y="111"/>
                  </a:cubicBezTo>
                  <a:cubicBezTo>
                    <a:pt x="283" y="113"/>
                    <a:pt x="289" y="114"/>
                    <a:pt x="294" y="112"/>
                  </a:cubicBezTo>
                  <a:cubicBezTo>
                    <a:pt x="409" y="65"/>
                    <a:pt x="409" y="65"/>
                    <a:pt x="409" y="65"/>
                  </a:cubicBezTo>
                  <a:cubicBezTo>
                    <a:pt x="411" y="64"/>
                    <a:pt x="413" y="64"/>
                    <a:pt x="415" y="64"/>
                  </a:cubicBezTo>
                  <a:cubicBezTo>
                    <a:pt x="418" y="64"/>
                    <a:pt x="427" y="64"/>
                    <a:pt x="429" y="72"/>
                  </a:cubicBezTo>
                  <a:cubicBezTo>
                    <a:pt x="429" y="73"/>
                    <a:pt x="430" y="74"/>
                    <a:pt x="430" y="75"/>
                  </a:cubicBezTo>
                  <a:cubicBezTo>
                    <a:pt x="434" y="83"/>
                    <a:pt x="430" y="94"/>
                    <a:pt x="422" y="98"/>
                  </a:cubicBezTo>
                  <a:cubicBezTo>
                    <a:pt x="302" y="150"/>
                    <a:pt x="302" y="150"/>
                    <a:pt x="302" y="150"/>
                  </a:cubicBezTo>
                  <a:cubicBezTo>
                    <a:pt x="294" y="154"/>
                    <a:pt x="289" y="163"/>
                    <a:pt x="292" y="171"/>
                  </a:cubicBezTo>
                  <a:cubicBezTo>
                    <a:pt x="300" y="207"/>
                    <a:pt x="305" y="241"/>
                    <a:pt x="305" y="275"/>
                  </a:cubicBezTo>
                  <a:cubicBezTo>
                    <a:pt x="305" y="285"/>
                    <a:pt x="313" y="293"/>
                    <a:pt x="323" y="293"/>
                  </a:cubicBezTo>
                  <a:cubicBezTo>
                    <a:pt x="452" y="293"/>
                    <a:pt x="452" y="293"/>
                    <a:pt x="452" y="293"/>
                  </a:cubicBezTo>
                  <a:cubicBezTo>
                    <a:pt x="459" y="293"/>
                    <a:pt x="468" y="298"/>
                    <a:pt x="469" y="308"/>
                  </a:cubicBezTo>
                  <a:cubicBezTo>
                    <a:pt x="467" y="314"/>
                    <a:pt x="459" y="329"/>
                    <a:pt x="446" y="329"/>
                  </a:cubicBezTo>
                  <a:close/>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sp>
          <p:nvSpPr>
            <p:cNvPr id="33" name="Freeform 32"/>
            <p:cNvSpPr>
              <a:spLocks/>
            </p:cNvSpPr>
            <p:nvPr/>
          </p:nvSpPr>
          <p:spPr bwMode="auto">
            <a:xfrm>
              <a:off x="8537174" y="4058950"/>
              <a:ext cx="380" cy="761"/>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2"/>
                    <a:pt x="1" y="2"/>
                  </a:cubicBezTo>
                  <a:cubicBezTo>
                    <a:pt x="1" y="2"/>
                    <a:pt x="1" y="1"/>
                    <a:pt x="0" y="1"/>
                  </a:cubicBezTo>
                  <a:cubicBezTo>
                    <a:pt x="0" y="1"/>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bg1"/>
                </a:solidFill>
              </a:endParaRPr>
            </a:p>
          </p:txBody>
        </p:sp>
      </p:grpSp>
      <p:grpSp>
        <p:nvGrpSpPr>
          <p:cNvPr id="34" name="Group 33"/>
          <p:cNvGrpSpPr/>
          <p:nvPr/>
        </p:nvGrpSpPr>
        <p:grpSpPr>
          <a:xfrm>
            <a:off x="9584216" y="466011"/>
            <a:ext cx="560041" cy="476965"/>
            <a:chOff x="-1099121" y="3296702"/>
            <a:chExt cx="468029" cy="398602"/>
          </a:xfrm>
        </p:grpSpPr>
        <p:sp>
          <p:nvSpPr>
            <p:cNvPr id="35" name="Freeform 101"/>
            <p:cNvSpPr>
              <a:spLocks/>
            </p:cNvSpPr>
            <p:nvPr/>
          </p:nvSpPr>
          <p:spPr bwMode="auto">
            <a:xfrm>
              <a:off x="-743811" y="3586669"/>
              <a:ext cx="112719" cy="108635"/>
            </a:xfrm>
            <a:custGeom>
              <a:avLst/>
              <a:gdLst>
                <a:gd name="T0" fmla="*/ 132 w 276"/>
                <a:gd name="T1" fmla="*/ 44 h 266"/>
                <a:gd name="T2" fmla="*/ 64 w 276"/>
                <a:gd name="T3" fmla="*/ 0 h 266"/>
                <a:gd name="T4" fmla="*/ 50 w 276"/>
                <a:gd name="T5" fmla="*/ 22 h 266"/>
                <a:gd name="T6" fmla="*/ 18 w 276"/>
                <a:gd name="T7" fmla="*/ 62 h 266"/>
                <a:gd name="T8" fmla="*/ 60 w 276"/>
                <a:gd name="T9" fmla="*/ 128 h 266"/>
                <a:gd name="T10" fmla="*/ 54 w 276"/>
                <a:gd name="T11" fmla="*/ 134 h 266"/>
                <a:gd name="T12" fmla="*/ 46 w 276"/>
                <a:gd name="T13" fmla="*/ 144 h 266"/>
                <a:gd name="T14" fmla="*/ 38 w 276"/>
                <a:gd name="T15" fmla="*/ 172 h 266"/>
                <a:gd name="T16" fmla="*/ 44 w 276"/>
                <a:gd name="T17" fmla="*/ 200 h 266"/>
                <a:gd name="T18" fmla="*/ 60 w 276"/>
                <a:gd name="T19" fmla="*/ 228 h 266"/>
                <a:gd name="T20" fmla="*/ 72 w 276"/>
                <a:gd name="T21" fmla="*/ 242 h 266"/>
                <a:gd name="T22" fmla="*/ 100 w 276"/>
                <a:gd name="T23" fmla="*/ 260 h 266"/>
                <a:gd name="T24" fmla="*/ 130 w 276"/>
                <a:gd name="T25" fmla="*/ 266 h 266"/>
                <a:gd name="T26" fmla="*/ 158 w 276"/>
                <a:gd name="T27" fmla="*/ 262 h 266"/>
                <a:gd name="T28" fmla="*/ 180 w 276"/>
                <a:gd name="T29" fmla="*/ 248 h 266"/>
                <a:gd name="T30" fmla="*/ 186 w 276"/>
                <a:gd name="T31" fmla="*/ 240 h 266"/>
                <a:gd name="T32" fmla="*/ 194 w 276"/>
                <a:gd name="T33" fmla="*/ 222 h 266"/>
                <a:gd name="T34" fmla="*/ 194 w 276"/>
                <a:gd name="T35" fmla="*/ 202 h 266"/>
                <a:gd name="T36" fmla="*/ 190 w 276"/>
                <a:gd name="T37" fmla="*/ 182 h 266"/>
                <a:gd name="T38" fmla="*/ 186 w 276"/>
                <a:gd name="T39" fmla="*/ 172 h 266"/>
                <a:gd name="T40" fmla="*/ 208 w 276"/>
                <a:gd name="T41" fmla="*/ 176 h 266"/>
                <a:gd name="T42" fmla="*/ 228 w 276"/>
                <a:gd name="T43" fmla="*/ 176 h 266"/>
                <a:gd name="T44" fmla="*/ 246 w 276"/>
                <a:gd name="T45" fmla="*/ 170 h 266"/>
                <a:gd name="T46" fmla="*/ 260 w 276"/>
                <a:gd name="T47" fmla="*/ 158 h 266"/>
                <a:gd name="T48" fmla="*/ 268 w 276"/>
                <a:gd name="T49" fmla="*/ 146 h 266"/>
                <a:gd name="T50" fmla="*/ 276 w 276"/>
                <a:gd name="T51" fmla="*/ 120 h 266"/>
                <a:gd name="T52" fmla="*/ 270 w 276"/>
                <a:gd name="T53" fmla="*/ 90 h 266"/>
                <a:gd name="T54" fmla="*/ 254 w 276"/>
                <a:gd name="T55" fmla="*/ 62 h 266"/>
                <a:gd name="T56" fmla="*/ 242 w 276"/>
                <a:gd name="T57" fmla="*/ 50 h 266"/>
                <a:gd name="T58" fmla="*/ 214 w 276"/>
                <a:gd name="T59" fmla="*/ 32 h 266"/>
                <a:gd name="T60" fmla="*/ 184 w 276"/>
                <a:gd name="T61" fmla="*/ 24 h 266"/>
                <a:gd name="T62" fmla="*/ 156 w 276"/>
                <a:gd name="T63" fmla="*/ 28 h 266"/>
                <a:gd name="T64" fmla="*/ 132 w 276"/>
                <a:gd name="T65" fmla="*/ 4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266">
                  <a:moveTo>
                    <a:pt x="132" y="44"/>
                  </a:moveTo>
                  <a:lnTo>
                    <a:pt x="132" y="44"/>
                  </a:lnTo>
                  <a:lnTo>
                    <a:pt x="128" y="50"/>
                  </a:lnTo>
                  <a:lnTo>
                    <a:pt x="64" y="0"/>
                  </a:lnTo>
                  <a:lnTo>
                    <a:pt x="64" y="0"/>
                  </a:lnTo>
                  <a:lnTo>
                    <a:pt x="50" y="22"/>
                  </a:lnTo>
                  <a:lnTo>
                    <a:pt x="36" y="42"/>
                  </a:lnTo>
                  <a:lnTo>
                    <a:pt x="18" y="62"/>
                  </a:lnTo>
                  <a:lnTo>
                    <a:pt x="0" y="82"/>
                  </a:lnTo>
                  <a:lnTo>
                    <a:pt x="60" y="128"/>
                  </a:lnTo>
                  <a:lnTo>
                    <a:pt x="60" y="128"/>
                  </a:lnTo>
                  <a:lnTo>
                    <a:pt x="54" y="134"/>
                  </a:lnTo>
                  <a:lnTo>
                    <a:pt x="54" y="134"/>
                  </a:lnTo>
                  <a:lnTo>
                    <a:pt x="46" y="144"/>
                  </a:lnTo>
                  <a:lnTo>
                    <a:pt x="40" y="158"/>
                  </a:lnTo>
                  <a:lnTo>
                    <a:pt x="38" y="172"/>
                  </a:lnTo>
                  <a:lnTo>
                    <a:pt x="40" y="186"/>
                  </a:lnTo>
                  <a:lnTo>
                    <a:pt x="44" y="200"/>
                  </a:lnTo>
                  <a:lnTo>
                    <a:pt x="50" y="214"/>
                  </a:lnTo>
                  <a:lnTo>
                    <a:pt x="60" y="228"/>
                  </a:lnTo>
                  <a:lnTo>
                    <a:pt x="72" y="242"/>
                  </a:lnTo>
                  <a:lnTo>
                    <a:pt x="72" y="242"/>
                  </a:lnTo>
                  <a:lnTo>
                    <a:pt x="86" y="252"/>
                  </a:lnTo>
                  <a:lnTo>
                    <a:pt x="100" y="260"/>
                  </a:lnTo>
                  <a:lnTo>
                    <a:pt x="114" y="264"/>
                  </a:lnTo>
                  <a:lnTo>
                    <a:pt x="130" y="266"/>
                  </a:lnTo>
                  <a:lnTo>
                    <a:pt x="144" y="266"/>
                  </a:lnTo>
                  <a:lnTo>
                    <a:pt x="158" y="262"/>
                  </a:lnTo>
                  <a:lnTo>
                    <a:pt x="170" y="256"/>
                  </a:lnTo>
                  <a:lnTo>
                    <a:pt x="180" y="248"/>
                  </a:lnTo>
                  <a:lnTo>
                    <a:pt x="180" y="248"/>
                  </a:lnTo>
                  <a:lnTo>
                    <a:pt x="186" y="240"/>
                  </a:lnTo>
                  <a:lnTo>
                    <a:pt x="190" y="232"/>
                  </a:lnTo>
                  <a:lnTo>
                    <a:pt x="194" y="222"/>
                  </a:lnTo>
                  <a:lnTo>
                    <a:pt x="194" y="212"/>
                  </a:lnTo>
                  <a:lnTo>
                    <a:pt x="194" y="202"/>
                  </a:lnTo>
                  <a:lnTo>
                    <a:pt x="194" y="192"/>
                  </a:lnTo>
                  <a:lnTo>
                    <a:pt x="190" y="182"/>
                  </a:lnTo>
                  <a:lnTo>
                    <a:pt x="186" y="172"/>
                  </a:lnTo>
                  <a:lnTo>
                    <a:pt x="186" y="172"/>
                  </a:lnTo>
                  <a:lnTo>
                    <a:pt x="198" y="176"/>
                  </a:lnTo>
                  <a:lnTo>
                    <a:pt x="208" y="176"/>
                  </a:lnTo>
                  <a:lnTo>
                    <a:pt x="218" y="176"/>
                  </a:lnTo>
                  <a:lnTo>
                    <a:pt x="228" y="176"/>
                  </a:lnTo>
                  <a:lnTo>
                    <a:pt x="236" y="174"/>
                  </a:lnTo>
                  <a:lnTo>
                    <a:pt x="246" y="170"/>
                  </a:lnTo>
                  <a:lnTo>
                    <a:pt x="254" y="164"/>
                  </a:lnTo>
                  <a:lnTo>
                    <a:pt x="260" y="158"/>
                  </a:lnTo>
                  <a:lnTo>
                    <a:pt x="260" y="158"/>
                  </a:lnTo>
                  <a:lnTo>
                    <a:pt x="268" y="146"/>
                  </a:lnTo>
                  <a:lnTo>
                    <a:pt x="274" y="134"/>
                  </a:lnTo>
                  <a:lnTo>
                    <a:pt x="276" y="120"/>
                  </a:lnTo>
                  <a:lnTo>
                    <a:pt x="274" y="106"/>
                  </a:lnTo>
                  <a:lnTo>
                    <a:pt x="270" y="90"/>
                  </a:lnTo>
                  <a:lnTo>
                    <a:pt x="264" y="76"/>
                  </a:lnTo>
                  <a:lnTo>
                    <a:pt x="254" y="62"/>
                  </a:lnTo>
                  <a:lnTo>
                    <a:pt x="242" y="50"/>
                  </a:lnTo>
                  <a:lnTo>
                    <a:pt x="242" y="50"/>
                  </a:lnTo>
                  <a:lnTo>
                    <a:pt x="228" y="40"/>
                  </a:lnTo>
                  <a:lnTo>
                    <a:pt x="214" y="32"/>
                  </a:lnTo>
                  <a:lnTo>
                    <a:pt x="198" y="26"/>
                  </a:lnTo>
                  <a:lnTo>
                    <a:pt x="184" y="24"/>
                  </a:lnTo>
                  <a:lnTo>
                    <a:pt x="170" y="26"/>
                  </a:lnTo>
                  <a:lnTo>
                    <a:pt x="156" y="28"/>
                  </a:lnTo>
                  <a:lnTo>
                    <a:pt x="144" y="34"/>
                  </a:lnTo>
                  <a:lnTo>
                    <a:pt x="132" y="44"/>
                  </a:lnTo>
                  <a:lnTo>
                    <a:pt x="132" y="44"/>
                  </a:lnTo>
                  <a:close/>
                </a:path>
              </a:pathLst>
            </a:custGeom>
            <a:noFill/>
            <a:ln w="19050">
              <a:solidFill>
                <a:schemeClr val="accent4"/>
              </a:solid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02"/>
            <p:cNvSpPr>
              <a:spLocks noEditPoints="1"/>
            </p:cNvSpPr>
            <p:nvPr/>
          </p:nvSpPr>
          <p:spPr bwMode="auto">
            <a:xfrm>
              <a:off x="-1030509" y="3331008"/>
              <a:ext cx="325905" cy="360212"/>
            </a:xfrm>
            <a:custGeom>
              <a:avLst/>
              <a:gdLst>
                <a:gd name="T0" fmla="*/ 318 w 798"/>
                <a:gd name="T1" fmla="*/ 8 h 882"/>
                <a:gd name="T2" fmla="*/ 176 w 798"/>
                <a:gd name="T3" fmla="*/ 68 h 882"/>
                <a:gd name="T4" fmla="*/ 68 w 798"/>
                <a:gd name="T5" fmla="*/ 176 h 882"/>
                <a:gd name="T6" fmla="*/ 8 w 798"/>
                <a:gd name="T7" fmla="*/ 320 h 882"/>
                <a:gd name="T8" fmla="*/ 0 w 798"/>
                <a:gd name="T9" fmla="*/ 430 h 882"/>
                <a:gd name="T10" fmla="*/ 24 w 798"/>
                <a:gd name="T11" fmla="*/ 540 h 882"/>
                <a:gd name="T12" fmla="*/ 78 w 798"/>
                <a:gd name="T13" fmla="*/ 638 h 882"/>
                <a:gd name="T14" fmla="*/ 156 w 798"/>
                <a:gd name="T15" fmla="*/ 716 h 882"/>
                <a:gd name="T16" fmla="*/ 226 w 798"/>
                <a:gd name="T17" fmla="*/ 834 h 882"/>
                <a:gd name="T18" fmla="*/ 234 w 798"/>
                <a:gd name="T19" fmla="*/ 860 h 882"/>
                <a:gd name="T20" fmla="*/ 264 w 798"/>
                <a:gd name="T21" fmla="*/ 880 h 882"/>
                <a:gd name="T22" fmla="*/ 294 w 798"/>
                <a:gd name="T23" fmla="*/ 878 h 882"/>
                <a:gd name="T24" fmla="*/ 318 w 798"/>
                <a:gd name="T25" fmla="*/ 852 h 882"/>
                <a:gd name="T26" fmla="*/ 322 w 798"/>
                <a:gd name="T27" fmla="*/ 792 h 882"/>
                <a:gd name="T28" fmla="*/ 356 w 798"/>
                <a:gd name="T29" fmla="*/ 844 h 882"/>
                <a:gd name="T30" fmla="*/ 376 w 798"/>
                <a:gd name="T31" fmla="*/ 874 h 882"/>
                <a:gd name="T32" fmla="*/ 402 w 798"/>
                <a:gd name="T33" fmla="*/ 882 h 882"/>
                <a:gd name="T34" fmla="*/ 436 w 798"/>
                <a:gd name="T35" fmla="*/ 868 h 882"/>
                <a:gd name="T36" fmla="*/ 450 w 798"/>
                <a:gd name="T37" fmla="*/ 834 h 882"/>
                <a:gd name="T38" fmla="*/ 482 w 798"/>
                <a:gd name="T39" fmla="*/ 834 h 882"/>
                <a:gd name="T40" fmla="*/ 492 w 798"/>
                <a:gd name="T41" fmla="*/ 860 h 882"/>
                <a:gd name="T42" fmla="*/ 522 w 798"/>
                <a:gd name="T43" fmla="*/ 880 h 882"/>
                <a:gd name="T44" fmla="*/ 550 w 798"/>
                <a:gd name="T45" fmla="*/ 878 h 882"/>
                <a:gd name="T46" fmla="*/ 576 w 798"/>
                <a:gd name="T47" fmla="*/ 852 h 882"/>
                <a:gd name="T48" fmla="*/ 578 w 798"/>
                <a:gd name="T49" fmla="*/ 756 h 882"/>
                <a:gd name="T50" fmla="*/ 668 w 798"/>
                <a:gd name="T51" fmla="*/ 694 h 882"/>
                <a:gd name="T52" fmla="*/ 736 w 798"/>
                <a:gd name="T53" fmla="*/ 612 h 882"/>
                <a:gd name="T54" fmla="*/ 782 w 798"/>
                <a:gd name="T55" fmla="*/ 512 h 882"/>
                <a:gd name="T56" fmla="*/ 798 w 798"/>
                <a:gd name="T57" fmla="*/ 400 h 882"/>
                <a:gd name="T58" fmla="*/ 780 w 798"/>
                <a:gd name="T59" fmla="*/ 282 h 882"/>
                <a:gd name="T60" fmla="*/ 706 w 798"/>
                <a:gd name="T61" fmla="*/ 146 h 882"/>
                <a:gd name="T62" fmla="*/ 588 w 798"/>
                <a:gd name="T63" fmla="*/ 48 h 882"/>
                <a:gd name="T64" fmla="*/ 440 w 798"/>
                <a:gd name="T65" fmla="*/ 2 h 882"/>
                <a:gd name="T66" fmla="*/ 322 w 798"/>
                <a:gd name="T67" fmla="*/ 440 h 882"/>
                <a:gd name="T68" fmla="*/ 286 w 798"/>
                <a:gd name="T69" fmla="*/ 478 h 882"/>
                <a:gd name="T70" fmla="*/ 204 w 798"/>
                <a:gd name="T71" fmla="*/ 486 h 882"/>
                <a:gd name="T72" fmla="*/ 138 w 798"/>
                <a:gd name="T73" fmla="*/ 458 h 882"/>
                <a:gd name="T74" fmla="*/ 94 w 798"/>
                <a:gd name="T75" fmla="*/ 394 h 882"/>
                <a:gd name="T76" fmla="*/ 98 w 798"/>
                <a:gd name="T77" fmla="*/ 360 h 882"/>
                <a:gd name="T78" fmla="*/ 132 w 798"/>
                <a:gd name="T79" fmla="*/ 322 h 882"/>
                <a:gd name="T80" fmla="*/ 216 w 798"/>
                <a:gd name="T81" fmla="*/ 312 h 882"/>
                <a:gd name="T82" fmla="*/ 280 w 798"/>
                <a:gd name="T83" fmla="*/ 342 h 882"/>
                <a:gd name="T84" fmla="*/ 324 w 798"/>
                <a:gd name="T85" fmla="*/ 406 h 882"/>
                <a:gd name="T86" fmla="*/ 322 w 798"/>
                <a:gd name="T87" fmla="*/ 440 h 882"/>
                <a:gd name="T88" fmla="*/ 570 w 798"/>
                <a:gd name="T89" fmla="*/ 490 h 882"/>
                <a:gd name="T90" fmla="*/ 496 w 798"/>
                <a:gd name="T91" fmla="*/ 468 h 882"/>
                <a:gd name="T92" fmla="*/ 476 w 798"/>
                <a:gd name="T93" fmla="*/ 440 h 882"/>
                <a:gd name="T94" fmla="*/ 478 w 798"/>
                <a:gd name="T95" fmla="*/ 388 h 882"/>
                <a:gd name="T96" fmla="*/ 536 w 798"/>
                <a:gd name="T97" fmla="*/ 330 h 882"/>
                <a:gd name="T98" fmla="*/ 604 w 798"/>
                <a:gd name="T99" fmla="*/ 310 h 882"/>
                <a:gd name="T100" fmla="*/ 680 w 798"/>
                <a:gd name="T101" fmla="*/ 330 h 882"/>
                <a:gd name="T102" fmla="*/ 700 w 798"/>
                <a:gd name="T103" fmla="*/ 360 h 882"/>
                <a:gd name="T104" fmla="*/ 696 w 798"/>
                <a:gd name="T105" fmla="*/ 410 h 882"/>
                <a:gd name="T106" fmla="*/ 638 w 798"/>
                <a:gd name="T107" fmla="*/ 47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8" h="882">
                  <a:moveTo>
                    <a:pt x="398" y="0"/>
                  </a:moveTo>
                  <a:lnTo>
                    <a:pt x="398" y="0"/>
                  </a:lnTo>
                  <a:lnTo>
                    <a:pt x="358" y="2"/>
                  </a:lnTo>
                  <a:lnTo>
                    <a:pt x="318" y="8"/>
                  </a:lnTo>
                  <a:lnTo>
                    <a:pt x="280" y="18"/>
                  </a:lnTo>
                  <a:lnTo>
                    <a:pt x="242" y="32"/>
                  </a:lnTo>
                  <a:lnTo>
                    <a:pt x="208" y="48"/>
                  </a:lnTo>
                  <a:lnTo>
                    <a:pt x="176" y="68"/>
                  </a:lnTo>
                  <a:lnTo>
                    <a:pt x="144" y="92"/>
                  </a:lnTo>
                  <a:lnTo>
                    <a:pt x="116" y="118"/>
                  </a:lnTo>
                  <a:lnTo>
                    <a:pt x="90" y="146"/>
                  </a:lnTo>
                  <a:lnTo>
                    <a:pt x="68" y="176"/>
                  </a:lnTo>
                  <a:lnTo>
                    <a:pt x="48" y="210"/>
                  </a:lnTo>
                  <a:lnTo>
                    <a:pt x="30" y="244"/>
                  </a:lnTo>
                  <a:lnTo>
                    <a:pt x="18" y="282"/>
                  </a:lnTo>
                  <a:lnTo>
                    <a:pt x="8" y="320"/>
                  </a:lnTo>
                  <a:lnTo>
                    <a:pt x="2" y="358"/>
                  </a:lnTo>
                  <a:lnTo>
                    <a:pt x="0" y="400"/>
                  </a:lnTo>
                  <a:lnTo>
                    <a:pt x="0" y="400"/>
                  </a:lnTo>
                  <a:lnTo>
                    <a:pt x="0" y="430"/>
                  </a:lnTo>
                  <a:lnTo>
                    <a:pt x="4" y="458"/>
                  </a:lnTo>
                  <a:lnTo>
                    <a:pt x="8" y="486"/>
                  </a:lnTo>
                  <a:lnTo>
                    <a:pt x="16" y="514"/>
                  </a:lnTo>
                  <a:lnTo>
                    <a:pt x="24" y="540"/>
                  </a:lnTo>
                  <a:lnTo>
                    <a:pt x="36" y="566"/>
                  </a:lnTo>
                  <a:lnTo>
                    <a:pt x="48" y="592"/>
                  </a:lnTo>
                  <a:lnTo>
                    <a:pt x="62" y="616"/>
                  </a:lnTo>
                  <a:lnTo>
                    <a:pt x="78" y="638"/>
                  </a:lnTo>
                  <a:lnTo>
                    <a:pt x="96" y="660"/>
                  </a:lnTo>
                  <a:lnTo>
                    <a:pt x="114" y="680"/>
                  </a:lnTo>
                  <a:lnTo>
                    <a:pt x="134" y="698"/>
                  </a:lnTo>
                  <a:lnTo>
                    <a:pt x="156" y="716"/>
                  </a:lnTo>
                  <a:lnTo>
                    <a:pt x="178" y="732"/>
                  </a:lnTo>
                  <a:lnTo>
                    <a:pt x="202" y="746"/>
                  </a:lnTo>
                  <a:lnTo>
                    <a:pt x="226" y="760"/>
                  </a:lnTo>
                  <a:lnTo>
                    <a:pt x="226" y="834"/>
                  </a:lnTo>
                  <a:lnTo>
                    <a:pt x="226" y="834"/>
                  </a:lnTo>
                  <a:lnTo>
                    <a:pt x="228" y="844"/>
                  </a:lnTo>
                  <a:lnTo>
                    <a:pt x="230" y="852"/>
                  </a:lnTo>
                  <a:lnTo>
                    <a:pt x="234" y="860"/>
                  </a:lnTo>
                  <a:lnTo>
                    <a:pt x="240" y="868"/>
                  </a:lnTo>
                  <a:lnTo>
                    <a:pt x="248" y="874"/>
                  </a:lnTo>
                  <a:lnTo>
                    <a:pt x="256" y="878"/>
                  </a:lnTo>
                  <a:lnTo>
                    <a:pt x="264" y="880"/>
                  </a:lnTo>
                  <a:lnTo>
                    <a:pt x="274" y="882"/>
                  </a:lnTo>
                  <a:lnTo>
                    <a:pt x="274" y="882"/>
                  </a:lnTo>
                  <a:lnTo>
                    <a:pt x="284" y="880"/>
                  </a:lnTo>
                  <a:lnTo>
                    <a:pt x="294" y="878"/>
                  </a:lnTo>
                  <a:lnTo>
                    <a:pt x="302" y="874"/>
                  </a:lnTo>
                  <a:lnTo>
                    <a:pt x="308" y="868"/>
                  </a:lnTo>
                  <a:lnTo>
                    <a:pt x="314" y="860"/>
                  </a:lnTo>
                  <a:lnTo>
                    <a:pt x="318" y="852"/>
                  </a:lnTo>
                  <a:lnTo>
                    <a:pt x="322" y="844"/>
                  </a:lnTo>
                  <a:lnTo>
                    <a:pt x="322" y="834"/>
                  </a:lnTo>
                  <a:lnTo>
                    <a:pt x="322" y="792"/>
                  </a:lnTo>
                  <a:lnTo>
                    <a:pt x="322" y="792"/>
                  </a:lnTo>
                  <a:lnTo>
                    <a:pt x="354" y="796"/>
                  </a:lnTo>
                  <a:lnTo>
                    <a:pt x="354" y="834"/>
                  </a:lnTo>
                  <a:lnTo>
                    <a:pt x="354" y="834"/>
                  </a:lnTo>
                  <a:lnTo>
                    <a:pt x="356" y="844"/>
                  </a:lnTo>
                  <a:lnTo>
                    <a:pt x="358" y="852"/>
                  </a:lnTo>
                  <a:lnTo>
                    <a:pt x="362" y="860"/>
                  </a:lnTo>
                  <a:lnTo>
                    <a:pt x="368" y="868"/>
                  </a:lnTo>
                  <a:lnTo>
                    <a:pt x="376" y="874"/>
                  </a:lnTo>
                  <a:lnTo>
                    <a:pt x="384" y="878"/>
                  </a:lnTo>
                  <a:lnTo>
                    <a:pt x="392" y="880"/>
                  </a:lnTo>
                  <a:lnTo>
                    <a:pt x="402" y="882"/>
                  </a:lnTo>
                  <a:lnTo>
                    <a:pt x="402" y="882"/>
                  </a:lnTo>
                  <a:lnTo>
                    <a:pt x="412" y="880"/>
                  </a:lnTo>
                  <a:lnTo>
                    <a:pt x="422" y="878"/>
                  </a:lnTo>
                  <a:lnTo>
                    <a:pt x="430" y="874"/>
                  </a:lnTo>
                  <a:lnTo>
                    <a:pt x="436" y="868"/>
                  </a:lnTo>
                  <a:lnTo>
                    <a:pt x="442" y="860"/>
                  </a:lnTo>
                  <a:lnTo>
                    <a:pt x="446" y="852"/>
                  </a:lnTo>
                  <a:lnTo>
                    <a:pt x="450" y="844"/>
                  </a:lnTo>
                  <a:lnTo>
                    <a:pt x="450" y="834"/>
                  </a:lnTo>
                  <a:lnTo>
                    <a:pt x="450" y="796"/>
                  </a:lnTo>
                  <a:lnTo>
                    <a:pt x="450" y="796"/>
                  </a:lnTo>
                  <a:lnTo>
                    <a:pt x="482" y="790"/>
                  </a:lnTo>
                  <a:lnTo>
                    <a:pt x="482" y="834"/>
                  </a:lnTo>
                  <a:lnTo>
                    <a:pt x="482" y="834"/>
                  </a:lnTo>
                  <a:lnTo>
                    <a:pt x="484" y="844"/>
                  </a:lnTo>
                  <a:lnTo>
                    <a:pt x="486" y="852"/>
                  </a:lnTo>
                  <a:lnTo>
                    <a:pt x="492" y="860"/>
                  </a:lnTo>
                  <a:lnTo>
                    <a:pt x="496" y="868"/>
                  </a:lnTo>
                  <a:lnTo>
                    <a:pt x="504" y="874"/>
                  </a:lnTo>
                  <a:lnTo>
                    <a:pt x="512" y="878"/>
                  </a:lnTo>
                  <a:lnTo>
                    <a:pt x="522" y="880"/>
                  </a:lnTo>
                  <a:lnTo>
                    <a:pt x="530" y="882"/>
                  </a:lnTo>
                  <a:lnTo>
                    <a:pt x="530" y="882"/>
                  </a:lnTo>
                  <a:lnTo>
                    <a:pt x="540" y="880"/>
                  </a:lnTo>
                  <a:lnTo>
                    <a:pt x="550" y="878"/>
                  </a:lnTo>
                  <a:lnTo>
                    <a:pt x="558" y="874"/>
                  </a:lnTo>
                  <a:lnTo>
                    <a:pt x="564" y="868"/>
                  </a:lnTo>
                  <a:lnTo>
                    <a:pt x="570" y="860"/>
                  </a:lnTo>
                  <a:lnTo>
                    <a:pt x="576" y="852"/>
                  </a:lnTo>
                  <a:lnTo>
                    <a:pt x="578" y="844"/>
                  </a:lnTo>
                  <a:lnTo>
                    <a:pt x="578" y="834"/>
                  </a:lnTo>
                  <a:lnTo>
                    <a:pt x="578" y="756"/>
                  </a:lnTo>
                  <a:lnTo>
                    <a:pt x="578" y="756"/>
                  </a:lnTo>
                  <a:lnTo>
                    <a:pt x="602" y="742"/>
                  </a:lnTo>
                  <a:lnTo>
                    <a:pt x="626" y="728"/>
                  </a:lnTo>
                  <a:lnTo>
                    <a:pt x="648" y="712"/>
                  </a:lnTo>
                  <a:lnTo>
                    <a:pt x="668" y="694"/>
                  </a:lnTo>
                  <a:lnTo>
                    <a:pt x="688" y="674"/>
                  </a:lnTo>
                  <a:lnTo>
                    <a:pt x="706" y="654"/>
                  </a:lnTo>
                  <a:lnTo>
                    <a:pt x="722" y="634"/>
                  </a:lnTo>
                  <a:lnTo>
                    <a:pt x="736" y="612"/>
                  </a:lnTo>
                  <a:lnTo>
                    <a:pt x="750" y="588"/>
                  </a:lnTo>
                  <a:lnTo>
                    <a:pt x="762" y="564"/>
                  </a:lnTo>
                  <a:lnTo>
                    <a:pt x="772" y="538"/>
                  </a:lnTo>
                  <a:lnTo>
                    <a:pt x="782" y="512"/>
                  </a:lnTo>
                  <a:lnTo>
                    <a:pt x="788" y="484"/>
                  </a:lnTo>
                  <a:lnTo>
                    <a:pt x="794" y="456"/>
                  </a:lnTo>
                  <a:lnTo>
                    <a:pt x="796" y="428"/>
                  </a:lnTo>
                  <a:lnTo>
                    <a:pt x="798" y="400"/>
                  </a:lnTo>
                  <a:lnTo>
                    <a:pt x="798" y="400"/>
                  </a:lnTo>
                  <a:lnTo>
                    <a:pt x="796" y="358"/>
                  </a:lnTo>
                  <a:lnTo>
                    <a:pt x="790" y="320"/>
                  </a:lnTo>
                  <a:lnTo>
                    <a:pt x="780" y="282"/>
                  </a:lnTo>
                  <a:lnTo>
                    <a:pt x="766" y="244"/>
                  </a:lnTo>
                  <a:lnTo>
                    <a:pt x="750" y="210"/>
                  </a:lnTo>
                  <a:lnTo>
                    <a:pt x="730" y="176"/>
                  </a:lnTo>
                  <a:lnTo>
                    <a:pt x="706" y="146"/>
                  </a:lnTo>
                  <a:lnTo>
                    <a:pt x="680" y="118"/>
                  </a:lnTo>
                  <a:lnTo>
                    <a:pt x="652" y="92"/>
                  </a:lnTo>
                  <a:lnTo>
                    <a:pt x="622" y="68"/>
                  </a:lnTo>
                  <a:lnTo>
                    <a:pt x="588" y="48"/>
                  </a:lnTo>
                  <a:lnTo>
                    <a:pt x="554" y="32"/>
                  </a:lnTo>
                  <a:lnTo>
                    <a:pt x="518" y="18"/>
                  </a:lnTo>
                  <a:lnTo>
                    <a:pt x="478" y="8"/>
                  </a:lnTo>
                  <a:lnTo>
                    <a:pt x="440" y="2"/>
                  </a:lnTo>
                  <a:lnTo>
                    <a:pt x="398" y="0"/>
                  </a:lnTo>
                  <a:lnTo>
                    <a:pt x="398" y="0"/>
                  </a:lnTo>
                  <a:close/>
                  <a:moveTo>
                    <a:pt x="322" y="440"/>
                  </a:moveTo>
                  <a:lnTo>
                    <a:pt x="322" y="440"/>
                  </a:lnTo>
                  <a:lnTo>
                    <a:pt x="318" y="448"/>
                  </a:lnTo>
                  <a:lnTo>
                    <a:pt x="314" y="456"/>
                  </a:lnTo>
                  <a:lnTo>
                    <a:pt x="302" y="468"/>
                  </a:lnTo>
                  <a:lnTo>
                    <a:pt x="286" y="478"/>
                  </a:lnTo>
                  <a:lnTo>
                    <a:pt x="268" y="486"/>
                  </a:lnTo>
                  <a:lnTo>
                    <a:pt x="248" y="490"/>
                  </a:lnTo>
                  <a:lnTo>
                    <a:pt x="226" y="490"/>
                  </a:lnTo>
                  <a:lnTo>
                    <a:pt x="204" y="486"/>
                  </a:lnTo>
                  <a:lnTo>
                    <a:pt x="180" y="480"/>
                  </a:lnTo>
                  <a:lnTo>
                    <a:pt x="180" y="480"/>
                  </a:lnTo>
                  <a:lnTo>
                    <a:pt x="158" y="470"/>
                  </a:lnTo>
                  <a:lnTo>
                    <a:pt x="138" y="458"/>
                  </a:lnTo>
                  <a:lnTo>
                    <a:pt x="122" y="444"/>
                  </a:lnTo>
                  <a:lnTo>
                    <a:pt x="110" y="428"/>
                  </a:lnTo>
                  <a:lnTo>
                    <a:pt x="100" y="410"/>
                  </a:lnTo>
                  <a:lnTo>
                    <a:pt x="94" y="394"/>
                  </a:lnTo>
                  <a:lnTo>
                    <a:pt x="94" y="376"/>
                  </a:lnTo>
                  <a:lnTo>
                    <a:pt x="94" y="368"/>
                  </a:lnTo>
                  <a:lnTo>
                    <a:pt x="98" y="360"/>
                  </a:lnTo>
                  <a:lnTo>
                    <a:pt x="98" y="360"/>
                  </a:lnTo>
                  <a:lnTo>
                    <a:pt x="100" y="352"/>
                  </a:lnTo>
                  <a:lnTo>
                    <a:pt x="106" y="344"/>
                  </a:lnTo>
                  <a:lnTo>
                    <a:pt x="118" y="330"/>
                  </a:lnTo>
                  <a:lnTo>
                    <a:pt x="132" y="322"/>
                  </a:lnTo>
                  <a:lnTo>
                    <a:pt x="150" y="314"/>
                  </a:lnTo>
                  <a:lnTo>
                    <a:pt x="170" y="310"/>
                  </a:lnTo>
                  <a:lnTo>
                    <a:pt x="192" y="310"/>
                  </a:lnTo>
                  <a:lnTo>
                    <a:pt x="216" y="312"/>
                  </a:lnTo>
                  <a:lnTo>
                    <a:pt x="238" y="320"/>
                  </a:lnTo>
                  <a:lnTo>
                    <a:pt x="238" y="320"/>
                  </a:lnTo>
                  <a:lnTo>
                    <a:pt x="260" y="330"/>
                  </a:lnTo>
                  <a:lnTo>
                    <a:pt x="280" y="342"/>
                  </a:lnTo>
                  <a:lnTo>
                    <a:pt x="296" y="356"/>
                  </a:lnTo>
                  <a:lnTo>
                    <a:pt x="310" y="372"/>
                  </a:lnTo>
                  <a:lnTo>
                    <a:pt x="318" y="388"/>
                  </a:lnTo>
                  <a:lnTo>
                    <a:pt x="324" y="406"/>
                  </a:lnTo>
                  <a:lnTo>
                    <a:pt x="326" y="424"/>
                  </a:lnTo>
                  <a:lnTo>
                    <a:pt x="324" y="432"/>
                  </a:lnTo>
                  <a:lnTo>
                    <a:pt x="322" y="440"/>
                  </a:lnTo>
                  <a:lnTo>
                    <a:pt x="322" y="440"/>
                  </a:lnTo>
                  <a:close/>
                  <a:moveTo>
                    <a:pt x="616" y="480"/>
                  </a:moveTo>
                  <a:lnTo>
                    <a:pt x="616" y="480"/>
                  </a:lnTo>
                  <a:lnTo>
                    <a:pt x="594" y="486"/>
                  </a:lnTo>
                  <a:lnTo>
                    <a:pt x="570" y="490"/>
                  </a:lnTo>
                  <a:lnTo>
                    <a:pt x="548" y="490"/>
                  </a:lnTo>
                  <a:lnTo>
                    <a:pt x="528" y="486"/>
                  </a:lnTo>
                  <a:lnTo>
                    <a:pt x="510" y="478"/>
                  </a:lnTo>
                  <a:lnTo>
                    <a:pt x="496" y="468"/>
                  </a:lnTo>
                  <a:lnTo>
                    <a:pt x="484" y="456"/>
                  </a:lnTo>
                  <a:lnTo>
                    <a:pt x="478" y="448"/>
                  </a:lnTo>
                  <a:lnTo>
                    <a:pt x="476" y="440"/>
                  </a:lnTo>
                  <a:lnTo>
                    <a:pt x="476" y="440"/>
                  </a:lnTo>
                  <a:lnTo>
                    <a:pt x="472" y="432"/>
                  </a:lnTo>
                  <a:lnTo>
                    <a:pt x="472" y="424"/>
                  </a:lnTo>
                  <a:lnTo>
                    <a:pt x="472" y="406"/>
                  </a:lnTo>
                  <a:lnTo>
                    <a:pt x="478" y="388"/>
                  </a:lnTo>
                  <a:lnTo>
                    <a:pt x="488" y="372"/>
                  </a:lnTo>
                  <a:lnTo>
                    <a:pt x="500" y="356"/>
                  </a:lnTo>
                  <a:lnTo>
                    <a:pt x="516" y="342"/>
                  </a:lnTo>
                  <a:lnTo>
                    <a:pt x="536" y="330"/>
                  </a:lnTo>
                  <a:lnTo>
                    <a:pt x="558" y="320"/>
                  </a:lnTo>
                  <a:lnTo>
                    <a:pt x="558" y="320"/>
                  </a:lnTo>
                  <a:lnTo>
                    <a:pt x="582" y="312"/>
                  </a:lnTo>
                  <a:lnTo>
                    <a:pt x="604" y="310"/>
                  </a:lnTo>
                  <a:lnTo>
                    <a:pt x="626" y="310"/>
                  </a:lnTo>
                  <a:lnTo>
                    <a:pt x="646" y="314"/>
                  </a:lnTo>
                  <a:lnTo>
                    <a:pt x="664" y="322"/>
                  </a:lnTo>
                  <a:lnTo>
                    <a:pt x="680" y="330"/>
                  </a:lnTo>
                  <a:lnTo>
                    <a:pt x="692" y="344"/>
                  </a:lnTo>
                  <a:lnTo>
                    <a:pt x="696" y="352"/>
                  </a:lnTo>
                  <a:lnTo>
                    <a:pt x="700" y="360"/>
                  </a:lnTo>
                  <a:lnTo>
                    <a:pt x="700" y="360"/>
                  </a:lnTo>
                  <a:lnTo>
                    <a:pt x="702" y="368"/>
                  </a:lnTo>
                  <a:lnTo>
                    <a:pt x="702" y="376"/>
                  </a:lnTo>
                  <a:lnTo>
                    <a:pt x="702" y="394"/>
                  </a:lnTo>
                  <a:lnTo>
                    <a:pt x="696" y="410"/>
                  </a:lnTo>
                  <a:lnTo>
                    <a:pt x="688" y="428"/>
                  </a:lnTo>
                  <a:lnTo>
                    <a:pt x="674" y="444"/>
                  </a:lnTo>
                  <a:lnTo>
                    <a:pt x="658" y="458"/>
                  </a:lnTo>
                  <a:lnTo>
                    <a:pt x="638" y="470"/>
                  </a:lnTo>
                  <a:lnTo>
                    <a:pt x="616" y="480"/>
                  </a:lnTo>
                  <a:lnTo>
                    <a:pt x="616" y="480"/>
                  </a:lnTo>
                  <a:close/>
                </a:path>
              </a:pathLst>
            </a:custGeom>
            <a:noFill/>
            <a:ln w="19050">
              <a:solidFill>
                <a:schemeClr val="accent4"/>
              </a:solid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03"/>
            <p:cNvSpPr>
              <a:spLocks/>
            </p:cNvSpPr>
            <p:nvPr/>
          </p:nvSpPr>
          <p:spPr bwMode="auto">
            <a:xfrm>
              <a:off x="-1099121" y="3586669"/>
              <a:ext cx="107001" cy="108635"/>
            </a:xfrm>
            <a:custGeom>
              <a:avLst/>
              <a:gdLst>
                <a:gd name="T0" fmla="*/ 142 w 262"/>
                <a:gd name="T1" fmla="*/ 44 h 266"/>
                <a:gd name="T2" fmla="*/ 142 w 262"/>
                <a:gd name="T3" fmla="*/ 44 h 266"/>
                <a:gd name="T4" fmla="*/ 132 w 262"/>
                <a:gd name="T5" fmla="*/ 34 h 266"/>
                <a:gd name="T6" fmla="*/ 106 w 262"/>
                <a:gd name="T7" fmla="*/ 26 h 266"/>
                <a:gd name="T8" fmla="*/ 76 w 262"/>
                <a:gd name="T9" fmla="*/ 26 h 266"/>
                <a:gd name="T10" fmla="*/ 46 w 262"/>
                <a:gd name="T11" fmla="*/ 40 h 266"/>
                <a:gd name="T12" fmla="*/ 34 w 262"/>
                <a:gd name="T13" fmla="*/ 50 h 266"/>
                <a:gd name="T14" fmla="*/ 12 w 262"/>
                <a:gd name="T15" fmla="*/ 76 h 266"/>
                <a:gd name="T16" fmla="*/ 2 w 262"/>
                <a:gd name="T17" fmla="*/ 106 h 266"/>
                <a:gd name="T18" fmla="*/ 2 w 262"/>
                <a:gd name="T19" fmla="*/ 134 h 266"/>
                <a:gd name="T20" fmla="*/ 14 w 262"/>
                <a:gd name="T21" fmla="*/ 158 h 266"/>
                <a:gd name="T22" fmla="*/ 22 w 262"/>
                <a:gd name="T23" fmla="*/ 164 h 266"/>
                <a:gd name="T24" fmla="*/ 38 w 262"/>
                <a:gd name="T25" fmla="*/ 172 h 266"/>
                <a:gd name="T26" fmla="*/ 56 w 262"/>
                <a:gd name="T27" fmla="*/ 176 h 266"/>
                <a:gd name="T28" fmla="*/ 84 w 262"/>
                <a:gd name="T29" fmla="*/ 174 h 266"/>
                <a:gd name="T30" fmla="*/ 88 w 262"/>
                <a:gd name="T31" fmla="*/ 176 h 266"/>
                <a:gd name="T32" fmla="*/ 82 w 262"/>
                <a:gd name="T33" fmla="*/ 194 h 266"/>
                <a:gd name="T34" fmla="*/ 80 w 262"/>
                <a:gd name="T35" fmla="*/ 214 h 266"/>
                <a:gd name="T36" fmla="*/ 86 w 262"/>
                <a:gd name="T37" fmla="*/ 232 h 266"/>
                <a:gd name="T38" fmla="*/ 94 w 262"/>
                <a:gd name="T39" fmla="*/ 248 h 266"/>
                <a:gd name="T40" fmla="*/ 106 w 262"/>
                <a:gd name="T41" fmla="*/ 256 h 266"/>
                <a:gd name="T42" fmla="*/ 132 w 262"/>
                <a:gd name="T43" fmla="*/ 266 h 266"/>
                <a:gd name="T44" fmla="*/ 160 w 262"/>
                <a:gd name="T45" fmla="*/ 264 h 266"/>
                <a:gd name="T46" fmla="*/ 190 w 262"/>
                <a:gd name="T47" fmla="*/ 252 h 266"/>
                <a:gd name="T48" fmla="*/ 204 w 262"/>
                <a:gd name="T49" fmla="*/ 242 h 266"/>
                <a:gd name="T50" fmla="*/ 226 w 262"/>
                <a:gd name="T51" fmla="*/ 214 h 266"/>
                <a:gd name="T52" fmla="*/ 236 w 262"/>
                <a:gd name="T53" fmla="*/ 186 h 266"/>
                <a:gd name="T54" fmla="*/ 234 w 262"/>
                <a:gd name="T55" fmla="*/ 158 h 266"/>
                <a:gd name="T56" fmla="*/ 222 w 262"/>
                <a:gd name="T57" fmla="*/ 134 h 266"/>
                <a:gd name="T58" fmla="*/ 216 w 262"/>
                <a:gd name="T59" fmla="*/ 128 h 266"/>
                <a:gd name="T60" fmla="*/ 262 w 262"/>
                <a:gd name="T61" fmla="*/ 82 h 266"/>
                <a:gd name="T62" fmla="*/ 244 w 262"/>
                <a:gd name="T63" fmla="*/ 62 h 266"/>
                <a:gd name="T64" fmla="*/ 212 w 262"/>
                <a:gd name="T65" fmla="*/ 22 h 266"/>
                <a:gd name="T66" fmla="*/ 198 w 262"/>
                <a:gd name="T6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6">
                  <a:moveTo>
                    <a:pt x="198" y="0"/>
                  </a:moveTo>
                  <a:lnTo>
                    <a:pt x="142" y="44"/>
                  </a:lnTo>
                  <a:lnTo>
                    <a:pt x="142" y="44"/>
                  </a:lnTo>
                  <a:lnTo>
                    <a:pt x="142" y="44"/>
                  </a:lnTo>
                  <a:lnTo>
                    <a:pt x="142" y="44"/>
                  </a:lnTo>
                  <a:lnTo>
                    <a:pt x="132" y="34"/>
                  </a:lnTo>
                  <a:lnTo>
                    <a:pt x="120" y="28"/>
                  </a:lnTo>
                  <a:lnTo>
                    <a:pt x="106" y="26"/>
                  </a:lnTo>
                  <a:lnTo>
                    <a:pt x="92" y="24"/>
                  </a:lnTo>
                  <a:lnTo>
                    <a:pt x="76" y="26"/>
                  </a:lnTo>
                  <a:lnTo>
                    <a:pt x="62" y="32"/>
                  </a:lnTo>
                  <a:lnTo>
                    <a:pt x="46" y="40"/>
                  </a:lnTo>
                  <a:lnTo>
                    <a:pt x="34" y="50"/>
                  </a:lnTo>
                  <a:lnTo>
                    <a:pt x="34" y="50"/>
                  </a:lnTo>
                  <a:lnTo>
                    <a:pt x="22" y="62"/>
                  </a:lnTo>
                  <a:lnTo>
                    <a:pt x="12" y="76"/>
                  </a:lnTo>
                  <a:lnTo>
                    <a:pt x="6" y="90"/>
                  </a:lnTo>
                  <a:lnTo>
                    <a:pt x="2" y="106"/>
                  </a:lnTo>
                  <a:lnTo>
                    <a:pt x="0" y="120"/>
                  </a:lnTo>
                  <a:lnTo>
                    <a:pt x="2" y="134"/>
                  </a:lnTo>
                  <a:lnTo>
                    <a:pt x="8" y="146"/>
                  </a:lnTo>
                  <a:lnTo>
                    <a:pt x="14" y="158"/>
                  </a:lnTo>
                  <a:lnTo>
                    <a:pt x="14" y="158"/>
                  </a:lnTo>
                  <a:lnTo>
                    <a:pt x="22" y="164"/>
                  </a:lnTo>
                  <a:lnTo>
                    <a:pt x="30" y="170"/>
                  </a:lnTo>
                  <a:lnTo>
                    <a:pt x="38" y="172"/>
                  </a:lnTo>
                  <a:lnTo>
                    <a:pt x="46" y="176"/>
                  </a:lnTo>
                  <a:lnTo>
                    <a:pt x="56" y="176"/>
                  </a:lnTo>
                  <a:lnTo>
                    <a:pt x="66" y="176"/>
                  </a:lnTo>
                  <a:lnTo>
                    <a:pt x="84" y="174"/>
                  </a:lnTo>
                  <a:lnTo>
                    <a:pt x="84" y="174"/>
                  </a:lnTo>
                  <a:lnTo>
                    <a:pt x="88" y="176"/>
                  </a:lnTo>
                  <a:lnTo>
                    <a:pt x="88" y="176"/>
                  </a:lnTo>
                  <a:lnTo>
                    <a:pt x="82" y="194"/>
                  </a:lnTo>
                  <a:lnTo>
                    <a:pt x="80" y="204"/>
                  </a:lnTo>
                  <a:lnTo>
                    <a:pt x="80" y="214"/>
                  </a:lnTo>
                  <a:lnTo>
                    <a:pt x="82" y="224"/>
                  </a:lnTo>
                  <a:lnTo>
                    <a:pt x="86" y="232"/>
                  </a:lnTo>
                  <a:lnTo>
                    <a:pt x="90" y="240"/>
                  </a:lnTo>
                  <a:lnTo>
                    <a:pt x="94" y="248"/>
                  </a:lnTo>
                  <a:lnTo>
                    <a:pt x="94" y="248"/>
                  </a:lnTo>
                  <a:lnTo>
                    <a:pt x="106" y="256"/>
                  </a:lnTo>
                  <a:lnTo>
                    <a:pt x="118" y="262"/>
                  </a:lnTo>
                  <a:lnTo>
                    <a:pt x="132" y="266"/>
                  </a:lnTo>
                  <a:lnTo>
                    <a:pt x="146" y="266"/>
                  </a:lnTo>
                  <a:lnTo>
                    <a:pt x="160" y="264"/>
                  </a:lnTo>
                  <a:lnTo>
                    <a:pt x="176" y="260"/>
                  </a:lnTo>
                  <a:lnTo>
                    <a:pt x="190" y="252"/>
                  </a:lnTo>
                  <a:lnTo>
                    <a:pt x="204" y="242"/>
                  </a:lnTo>
                  <a:lnTo>
                    <a:pt x="204" y="242"/>
                  </a:lnTo>
                  <a:lnTo>
                    <a:pt x="216" y="228"/>
                  </a:lnTo>
                  <a:lnTo>
                    <a:pt x="226" y="214"/>
                  </a:lnTo>
                  <a:lnTo>
                    <a:pt x="232" y="200"/>
                  </a:lnTo>
                  <a:lnTo>
                    <a:pt x="236" y="186"/>
                  </a:lnTo>
                  <a:lnTo>
                    <a:pt x="236" y="172"/>
                  </a:lnTo>
                  <a:lnTo>
                    <a:pt x="234" y="158"/>
                  </a:lnTo>
                  <a:lnTo>
                    <a:pt x="230" y="144"/>
                  </a:lnTo>
                  <a:lnTo>
                    <a:pt x="222" y="134"/>
                  </a:lnTo>
                  <a:lnTo>
                    <a:pt x="222" y="134"/>
                  </a:lnTo>
                  <a:lnTo>
                    <a:pt x="216" y="128"/>
                  </a:lnTo>
                  <a:lnTo>
                    <a:pt x="210" y="124"/>
                  </a:lnTo>
                  <a:lnTo>
                    <a:pt x="262" y="82"/>
                  </a:lnTo>
                  <a:lnTo>
                    <a:pt x="262" y="82"/>
                  </a:lnTo>
                  <a:lnTo>
                    <a:pt x="244" y="62"/>
                  </a:lnTo>
                  <a:lnTo>
                    <a:pt x="228" y="42"/>
                  </a:lnTo>
                  <a:lnTo>
                    <a:pt x="212" y="22"/>
                  </a:lnTo>
                  <a:lnTo>
                    <a:pt x="198" y="0"/>
                  </a:lnTo>
                  <a:lnTo>
                    <a:pt x="198" y="0"/>
                  </a:lnTo>
                  <a:close/>
                </a:path>
              </a:pathLst>
            </a:custGeom>
            <a:noFill/>
            <a:ln w="19050">
              <a:solidFill>
                <a:schemeClr val="accent4"/>
              </a:solid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04"/>
            <p:cNvSpPr>
              <a:spLocks/>
            </p:cNvSpPr>
            <p:nvPr/>
          </p:nvSpPr>
          <p:spPr bwMode="auto">
            <a:xfrm>
              <a:off x="-1099121" y="3296702"/>
              <a:ext cx="107001" cy="105368"/>
            </a:xfrm>
            <a:custGeom>
              <a:avLst/>
              <a:gdLst>
                <a:gd name="T0" fmla="*/ 142 w 262"/>
                <a:gd name="T1" fmla="*/ 224 h 258"/>
                <a:gd name="T2" fmla="*/ 142 w 262"/>
                <a:gd name="T3" fmla="*/ 224 h 258"/>
                <a:gd name="T4" fmla="*/ 146 w 262"/>
                <a:gd name="T5" fmla="*/ 216 h 258"/>
                <a:gd name="T6" fmla="*/ 198 w 262"/>
                <a:gd name="T7" fmla="*/ 258 h 258"/>
                <a:gd name="T8" fmla="*/ 198 w 262"/>
                <a:gd name="T9" fmla="*/ 258 h 258"/>
                <a:gd name="T10" fmla="*/ 212 w 262"/>
                <a:gd name="T11" fmla="*/ 236 h 258"/>
                <a:gd name="T12" fmla="*/ 228 w 262"/>
                <a:gd name="T13" fmla="*/ 214 h 258"/>
                <a:gd name="T14" fmla="*/ 244 w 262"/>
                <a:gd name="T15" fmla="*/ 194 h 258"/>
                <a:gd name="T16" fmla="*/ 262 w 262"/>
                <a:gd name="T17" fmla="*/ 176 h 258"/>
                <a:gd name="T18" fmla="*/ 216 w 262"/>
                <a:gd name="T19" fmla="*/ 140 h 258"/>
                <a:gd name="T20" fmla="*/ 216 w 262"/>
                <a:gd name="T21" fmla="*/ 140 h 258"/>
                <a:gd name="T22" fmla="*/ 222 w 262"/>
                <a:gd name="T23" fmla="*/ 134 h 258"/>
                <a:gd name="T24" fmla="*/ 222 w 262"/>
                <a:gd name="T25" fmla="*/ 134 h 258"/>
                <a:gd name="T26" fmla="*/ 230 w 262"/>
                <a:gd name="T27" fmla="*/ 122 h 258"/>
                <a:gd name="T28" fmla="*/ 234 w 262"/>
                <a:gd name="T29" fmla="*/ 110 h 258"/>
                <a:gd name="T30" fmla="*/ 236 w 262"/>
                <a:gd name="T31" fmla="*/ 96 h 258"/>
                <a:gd name="T32" fmla="*/ 236 w 262"/>
                <a:gd name="T33" fmla="*/ 82 h 258"/>
                <a:gd name="T34" fmla="*/ 232 w 262"/>
                <a:gd name="T35" fmla="*/ 66 h 258"/>
                <a:gd name="T36" fmla="*/ 226 w 262"/>
                <a:gd name="T37" fmla="*/ 52 h 258"/>
                <a:gd name="T38" fmla="*/ 216 w 262"/>
                <a:gd name="T39" fmla="*/ 38 h 258"/>
                <a:gd name="T40" fmla="*/ 204 w 262"/>
                <a:gd name="T41" fmla="*/ 26 h 258"/>
                <a:gd name="T42" fmla="*/ 204 w 262"/>
                <a:gd name="T43" fmla="*/ 26 h 258"/>
                <a:gd name="T44" fmla="*/ 190 w 262"/>
                <a:gd name="T45" fmla="*/ 16 h 258"/>
                <a:gd name="T46" fmla="*/ 176 w 262"/>
                <a:gd name="T47" fmla="*/ 8 h 258"/>
                <a:gd name="T48" fmla="*/ 160 w 262"/>
                <a:gd name="T49" fmla="*/ 4 h 258"/>
                <a:gd name="T50" fmla="*/ 146 w 262"/>
                <a:gd name="T51" fmla="*/ 0 h 258"/>
                <a:gd name="T52" fmla="*/ 132 w 262"/>
                <a:gd name="T53" fmla="*/ 2 h 258"/>
                <a:gd name="T54" fmla="*/ 118 w 262"/>
                <a:gd name="T55" fmla="*/ 4 h 258"/>
                <a:gd name="T56" fmla="*/ 106 w 262"/>
                <a:gd name="T57" fmla="*/ 12 h 258"/>
                <a:gd name="T58" fmla="*/ 94 w 262"/>
                <a:gd name="T59" fmla="*/ 20 h 258"/>
                <a:gd name="T60" fmla="*/ 94 w 262"/>
                <a:gd name="T61" fmla="*/ 20 h 258"/>
                <a:gd name="T62" fmla="*/ 90 w 262"/>
                <a:gd name="T63" fmla="*/ 26 h 258"/>
                <a:gd name="T64" fmla="*/ 86 w 262"/>
                <a:gd name="T65" fmla="*/ 34 h 258"/>
                <a:gd name="T66" fmla="*/ 82 w 262"/>
                <a:gd name="T67" fmla="*/ 50 h 258"/>
                <a:gd name="T68" fmla="*/ 82 w 262"/>
                <a:gd name="T69" fmla="*/ 66 h 258"/>
                <a:gd name="T70" fmla="*/ 86 w 262"/>
                <a:gd name="T71" fmla="*/ 84 h 258"/>
                <a:gd name="T72" fmla="*/ 86 w 262"/>
                <a:gd name="T73" fmla="*/ 84 h 258"/>
                <a:gd name="T74" fmla="*/ 76 w 262"/>
                <a:gd name="T75" fmla="*/ 92 h 258"/>
                <a:gd name="T76" fmla="*/ 76 w 262"/>
                <a:gd name="T77" fmla="*/ 92 h 258"/>
                <a:gd name="T78" fmla="*/ 58 w 262"/>
                <a:gd name="T79" fmla="*/ 90 h 258"/>
                <a:gd name="T80" fmla="*/ 42 w 262"/>
                <a:gd name="T81" fmla="*/ 94 h 258"/>
                <a:gd name="T82" fmla="*/ 28 w 262"/>
                <a:gd name="T83" fmla="*/ 100 h 258"/>
                <a:gd name="T84" fmla="*/ 20 w 262"/>
                <a:gd name="T85" fmla="*/ 104 h 258"/>
                <a:gd name="T86" fmla="*/ 14 w 262"/>
                <a:gd name="T87" fmla="*/ 110 h 258"/>
                <a:gd name="T88" fmla="*/ 14 w 262"/>
                <a:gd name="T89" fmla="*/ 110 h 258"/>
                <a:gd name="T90" fmla="*/ 8 w 262"/>
                <a:gd name="T91" fmla="*/ 122 h 258"/>
                <a:gd name="T92" fmla="*/ 2 w 262"/>
                <a:gd name="T93" fmla="*/ 134 h 258"/>
                <a:gd name="T94" fmla="*/ 0 w 262"/>
                <a:gd name="T95" fmla="*/ 148 h 258"/>
                <a:gd name="T96" fmla="*/ 2 w 262"/>
                <a:gd name="T97" fmla="*/ 162 h 258"/>
                <a:gd name="T98" fmla="*/ 6 w 262"/>
                <a:gd name="T99" fmla="*/ 176 h 258"/>
                <a:gd name="T100" fmla="*/ 12 w 262"/>
                <a:gd name="T101" fmla="*/ 192 h 258"/>
                <a:gd name="T102" fmla="*/ 22 w 262"/>
                <a:gd name="T103" fmla="*/ 204 h 258"/>
                <a:gd name="T104" fmla="*/ 34 w 262"/>
                <a:gd name="T105" fmla="*/ 218 h 258"/>
                <a:gd name="T106" fmla="*/ 34 w 262"/>
                <a:gd name="T107" fmla="*/ 218 h 258"/>
                <a:gd name="T108" fmla="*/ 46 w 262"/>
                <a:gd name="T109" fmla="*/ 228 h 258"/>
                <a:gd name="T110" fmla="*/ 62 w 262"/>
                <a:gd name="T111" fmla="*/ 236 h 258"/>
                <a:gd name="T112" fmla="*/ 76 w 262"/>
                <a:gd name="T113" fmla="*/ 240 h 258"/>
                <a:gd name="T114" fmla="*/ 92 w 262"/>
                <a:gd name="T115" fmla="*/ 242 h 258"/>
                <a:gd name="T116" fmla="*/ 106 w 262"/>
                <a:gd name="T117" fmla="*/ 242 h 258"/>
                <a:gd name="T118" fmla="*/ 120 w 262"/>
                <a:gd name="T119" fmla="*/ 238 h 258"/>
                <a:gd name="T120" fmla="*/ 132 w 262"/>
                <a:gd name="T121" fmla="*/ 232 h 258"/>
                <a:gd name="T122" fmla="*/ 142 w 262"/>
                <a:gd name="T123" fmla="*/ 224 h 258"/>
                <a:gd name="T124" fmla="*/ 142 w 262"/>
                <a:gd name="T125"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58">
                  <a:moveTo>
                    <a:pt x="142" y="224"/>
                  </a:moveTo>
                  <a:lnTo>
                    <a:pt x="142" y="224"/>
                  </a:lnTo>
                  <a:lnTo>
                    <a:pt x="146" y="216"/>
                  </a:lnTo>
                  <a:lnTo>
                    <a:pt x="198" y="258"/>
                  </a:lnTo>
                  <a:lnTo>
                    <a:pt x="198" y="258"/>
                  </a:lnTo>
                  <a:lnTo>
                    <a:pt x="212" y="236"/>
                  </a:lnTo>
                  <a:lnTo>
                    <a:pt x="228" y="214"/>
                  </a:lnTo>
                  <a:lnTo>
                    <a:pt x="244" y="194"/>
                  </a:lnTo>
                  <a:lnTo>
                    <a:pt x="262" y="176"/>
                  </a:lnTo>
                  <a:lnTo>
                    <a:pt x="216" y="140"/>
                  </a:lnTo>
                  <a:lnTo>
                    <a:pt x="216" y="140"/>
                  </a:lnTo>
                  <a:lnTo>
                    <a:pt x="222" y="134"/>
                  </a:lnTo>
                  <a:lnTo>
                    <a:pt x="222" y="134"/>
                  </a:lnTo>
                  <a:lnTo>
                    <a:pt x="230" y="122"/>
                  </a:lnTo>
                  <a:lnTo>
                    <a:pt x="234" y="110"/>
                  </a:lnTo>
                  <a:lnTo>
                    <a:pt x="236" y="96"/>
                  </a:lnTo>
                  <a:lnTo>
                    <a:pt x="236" y="82"/>
                  </a:lnTo>
                  <a:lnTo>
                    <a:pt x="232" y="66"/>
                  </a:lnTo>
                  <a:lnTo>
                    <a:pt x="226" y="52"/>
                  </a:lnTo>
                  <a:lnTo>
                    <a:pt x="216" y="38"/>
                  </a:lnTo>
                  <a:lnTo>
                    <a:pt x="204" y="26"/>
                  </a:lnTo>
                  <a:lnTo>
                    <a:pt x="204" y="26"/>
                  </a:lnTo>
                  <a:lnTo>
                    <a:pt x="190" y="16"/>
                  </a:lnTo>
                  <a:lnTo>
                    <a:pt x="176" y="8"/>
                  </a:lnTo>
                  <a:lnTo>
                    <a:pt x="160" y="4"/>
                  </a:lnTo>
                  <a:lnTo>
                    <a:pt x="146" y="0"/>
                  </a:lnTo>
                  <a:lnTo>
                    <a:pt x="132" y="2"/>
                  </a:lnTo>
                  <a:lnTo>
                    <a:pt x="118" y="4"/>
                  </a:lnTo>
                  <a:lnTo>
                    <a:pt x="106" y="12"/>
                  </a:lnTo>
                  <a:lnTo>
                    <a:pt x="94" y="20"/>
                  </a:lnTo>
                  <a:lnTo>
                    <a:pt x="94" y="20"/>
                  </a:lnTo>
                  <a:lnTo>
                    <a:pt x="90" y="26"/>
                  </a:lnTo>
                  <a:lnTo>
                    <a:pt x="86" y="34"/>
                  </a:lnTo>
                  <a:lnTo>
                    <a:pt x="82" y="50"/>
                  </a:lnTo>
                  <a:lnTo>
                    <a:pt x="82" y="66"/>
                  </a:lnTo>
                  <a:lnTo>
                    <a:pt x="86" y="84"/>
                  </a:lnTo>
                  <a:lnTo>
                    <a:pt x="86" y="84"/>
                  </a:lnTo>
                  <a:lnTo>
                    <a:pt x="76" y="92"/>
                  </a:lnTo>
                  <a:lnTo>
                    <a:pt x="76" y="92"/>
                  </a:lnTo>
                  <a:lnTo>
                    <a:pt x="58" y="90"/>
                  </a:lnTo>
                  <a:lnTo>
                    <a:pt x="42" y="94"/>
                  </a:lnTo>
                  <a:lnTo>
                    <a:pt x="28" y="100"/>
                  </a:lnTo>
                  <a:lnTo>
                    <a:pt x="20" y="104"/>
                  </a:lnTo>
                  <a:lnTo>
                    <a:pt x="14" y="110"/>
                  </a:lnTo>
                  <a:lnTo>
                    <a:pt x="14" y="110"/>
                  </a:lnTo>
                  <a:lnTo>
                    <a:pt x="8" y="122"/>
                  </a:lnTo>
                  <a:lnTo>
                    <a:pt x="2" y="134"/>
                  </a:lnTo>
                  <a:lnTo>
                    <a:pt x="0" y="148"/>
                  </a:lnTo>
                  <a:lnTo>
                    <a:pt x="2" y="162"/>
                  </a:lnTo>
                  <a:lnTo>
                    <a:pt x="6" y="176"/>
                  </a:lnTo>
                  <a:lnTo>
                    <a:pt x="12" y="192"/>
                  </a:lnTo>
                  <a:lnTo>
                    <a:pt x="22" y="204"/>
                  </a:lnTo>
                  <a:lnTo>
                    <a:pt x="34" y="218"/>
                  </a:lnTo>
                  <a:lnTo>
                    <a:pt x="34" y="218"/>
                  </a:lnTo>
                  <a:lnTo>
                    <a:pt x="46" y="228"/>
                  </a:lnTo>
                  <a:lnTo>
                    <a:pt x="62" y="236"/>
                  </a:lnTo>
                  <a:lnTo>
                    <a:pt x="76" y="240"/>
                  </a:lnTo>
                  <a:lnTo>
                    <a:pt x="92" y="242"/>
                  </a:lnTo>
                  <a:lnTo>
                    <a:pt x="106" y="242"/>
                  </a:lnTo>
                  <a:lnTo>
                    <a:pt x="120" y="238"/>
                  </a:lnTo>
                  <a:lnTo>
                    <a:pt x="132" y="232"/>
                  </a:lnTo>
                  <a:lnTo>
                    <a:pt x="142" y="224"/>
                  </a:lnTo>
                  <a:lnTo>
                    <a:pt x="142" y="224"/>
                  </a:lnTo>
                  <a:close/>
                </a:path>
              </a:pathLst>
            </a:custGeom>
            <a:noFill/>
            <a:ln w="19050">
              <a:solidFill>
                <a:schemeClr val="accent4"/>
              </a:solidFill>
            </a:ln>
            <a:ex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05"/>
            <p:cNvSpPr>
              <a:spLocks/>
            </p:cNvSpPr>
            <p:nvPr/>
          </p:nvSpPr>
          <p:spPr bwMode="auto">
            <a:xfrm>
              <a:off x="-743811" y="3296702"/>
              <a:ext cx="112719" cy="105368"/>
            </a:xfrm>
            <a:custGeom>
              <a:avLst/>
              <a:gdLst>
                <a:gd name="T0" fmla="*/ 124 w 276"/>
                <a:gd name="T1" fmla="*/ 210 h 258"/>
                <a:gd name="T2" fmla="*/ 128 w 276"/>
                <a:gd name="T3" fmla="*/ 218 h 258"/>
                <a:gd name="T4" fmla="*/ 132 w 276"/>
                <a:gd name="T5" fmla="*/ 224 h 258"/>
                <a:gd name="T6" fmla="*/ 156 w 276"/>
                <a:gd name="T7" fmla="*/ 238 h 258"/>
                <a:gd name="T8" fmla="*/ 184 w 276"/>
                <a:gd name="T9" fmla="*/ 242 h 258"/>
                <a:gd name="T10" fmla="*/ 214 w 276"/>
                <a:gd name="T11" fmla="*/ 236 h 258"/>
                <a:gd name="T12" fmla="*/ 242 w 276"/>
                <a:gd name="T13" fmla="*/ 218 h 258"/>
                <a:gd name="T14" fmla="*/ 254 w 276"/>
                <a:gd name="T15" fmla="*/ 206 h 258"/>
                <a:gd name="T16" fmla="*/ 270 w 276"/>
                <a:gd name="T17" fmla="*/ 176 h 258"/>
                <a:gd name="T18" fmla="*/ 276 w 276"/>
                <a:gd name="T19" fmla="*/ 148 h 258"/>
                <a:gd name="T20" fmla="*/ 268 w 276"/>
                <a:gd name="T21" fmla="*/ 122 h 258"/>
                <a:gd name="T22" fmla="*/ 260 w 276"/>
                <a:gd name="T23" fmla="*/ 110 h 258"/>
                <a:gd name="T24" fmla="*/ 246 w 276"/>
                <a:gd name="T25" fmla="*/ 98 h 258"/>
                <a:gd name="T26" fmla="*/ 228 w 276"/>
                <a:gd name="T27" fmla="*/ 92 h 258"/>
                <a:gd name="T28" fmla="*/ 210 w 276"/>
                <a:gd name="T29" fmla="*/ 90 h 258"/>
                <a:gd name="T30" fmla="*/ 188 w 276"/>
                <a:gd name="T31" fmla="*/ 94 h 258"/>
                <a:gd name="T32" fmla="*/ 188 w 276"/>
                <a:gd name="T33" fmla="*/ 94 h 258"/>
                <a:gd name="T34" fmla="*/ 188 w 276"/>
                <a:gd name="T35" fmla="*/ 92 h 258"/>
                <a:gd name="T36" fmla="*/ 194 w 276"/>
                <a:gd name="T37" fmla="*/ 64 h 258"/>
                <a:gd name="T38" fmla="*/ 194 w 276"/>
                <a:gd name="T39" fmla="*/ 44 h 258"/>
                <a:gd name="T40" fmla="*/ 186 w 276"/>
                <a:gd name="T41" fmla="*/ 28 h 258"/>
                <a:gd name="T42" fmla="*/ 180 w 276"/>
                <a:gd name="T43" fmla="*/ 20 h 258"/>
                <a:gd name="T44" fmla="*/ 158 w 276"/>
                <a:gd name="T45" fmla="*/ 4 h 258"/>
                <a:gd name="T46" fmla="*/ 130 w 276"/>
                <a:gd name="T47" fmla="*/ 0 h 258"/>
                <a:gd name="T48" fmla="*/ 100 w 276"/>
                <a:gd name="T49" fmla="*/ 8 h 258"/>
                <a:gd name="T50" fmla="*/ 72 w 276"/>
                <a:gd name="T51" fmla="*/ 26 h 258"/>
                <a:gd name="T52" fmla="*/ 60 w 276"/>
                <a:gd name="T53" fmla="*/ 38 h 258"/>
                <a:gd name="T54" fmla="*/ 44 w 276"/>
                <a:gd name="T55" fmla="*/ 66 h 258"/>
                <a:gd name="T56" fmla="*/ 38 w 276"/>
                <a:gd name="T57" fmla="*/ 96 h 258"/>
                <a:gd name="T58" fmla="*/ 46 w 276"/>
                <a:gd name="T59" fmla="*/ 122 h 258"/>
                <a:gd name="T60" fmla="*/ 0 w 276"/>
                <a:gd name="T61" fmla="*/ 176 h 258"/>
                <a:gd name="T62" fmla="*/ 18 w 276"/>
                <a:gd name="T63" fmla="*/ 194 h 258"/>
                <a:gd name="T64" fmla="*/ 50 w 276"/>
                <a:gd name="T65" fmla="*/ 236 h 258"/>
                <a:gd name="T66" fmla="*/ 64 w 276"/>
                <a:gd name="T6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58">
                  <a:moveTo>
                    <a:pt x="64" y="258"/>
                  </a:moveTo>
                  <a:lnTo>
                    <a:pt x="124" y="210"/>
                  </a:lnTo>
                  <a:lnTo>
                    <a:pt x="124" y="210"/>
                  </a:lnTo>
                  <a:lnTo>
                    <a:pt x="128" y="218"/>
                  </a:lnTo>
                  <a:lnTo>
                    <a:pt x="132" y="224"/>
                  </a:lnTo>
                  <a:lnTo>
                    <a:pt x="132" y="224"/>
                  </a:lnTo>
                  <a:lnTo>
                    <a:pt x="144" y="232"/>
                  </a:lnTo>
                  <a:lnTo>
                    <a:pt x="156" y="238"/>
                  </a:lnTo>
                  <a:lnTo>
                    <a:pt x="170" y="242"/>
                  </a:lnTo>
                  <a:lnTo>
                    <a:pt x="184" y="242"/>
                  </a:lnTo>
                  <a:lnTo>
                    <a:pt x="198" y="240"/>
                  </a:lnTo>
                  <a:lnTo>
                    <a:pt x="214" y="236"/>
                  </a:lnTo>
                  <a:lnTo>
                    <a:pt x="228" y="228"/>
                  </a:lnTo>
                  <a:lnTo>
                    <a:pt x="242" y="218"/>
                  </a:lnTo>
                  <a:lnTo>
                    <a:pt x="242" y="218"/>
                  </a:lnTo>
                  <a:lnTo>
                    <a:pt x="254" y="206"/>
                  </a:lnTo>
                  <a:lnTo>
                    <a:pt x="264" y="192"/>
                  </a:lnTo>
                  <a:lnTo>
                    <a:pt x="270" y="176"/>
                  </a:lnTo>
                  <a:lnTo>
                    <a:pt x="274" y="162"/>
                  </a:lnTo>
                  <a:lnTo>
                    <a:pt x="276" y="148"/>
                  </a:lnTo>
                  <a:lnTo>
                    <a:pt x="274" y="134"/>
                  </a:lnTo>
                  <a:lnTo>
                    <a:pt x="268" y="122"/>
                  </a:lnTo>
                  <a:lnTo>
                    <a:pt x="260" y="110"/>
                  </a:lnTo>
                  <a:lnTo>
                    <a:pt x="260" y="110"/>
                  </a:lnTo>
                  <a:lnTo>
                    <a:pt x="254" y="104"/>
                  </a:lnTo>
                  <a:lnTo>
                    <a:pt x="246" y="98"/>
                  </a:lnTo>
                  <a:lnTo>
                    <a:pt x="238" y="94"/>
                  </a:lnTo>
                  <a:lnTo>
                    <a:pt x="228" y="92"/>
                  </a:lnTo>
                  <a:lnTo>
                    <a:pt x="218" y="90"/>
                  </a:lnTo>
                  <a:lnTo>
                    <a:pt x="210" y="90"/>
                  </a:lnTo>
                  <a:lnTo>
                    <a:pt x="188" y="94"/>
                  </a:lnTo>
                  <a:lnTo>
                    <a:pt x="188" y="94"/>
                  </a:lnTo>
                  <a:lnTo>
                    <a:pt x="188" y="94"/>
                  </a:lnTo>
                  <a:lnTo>
                    <a:pt x="188" y="94"/>
                  </a:lnTo>
                  <a:lnTo>
                    <a:pt x="188" y="92"/>
                  </a:lnTo>
                  <a:lnTo>
                    <a:pt x="188" y="92"/>
                  </a:lnTo>
                  <a:lnTo>
                    <a:pt x="194" y="74"/>
                  </a:lnTo>
                  <a:lnTo>
                    <a:pt x="194" y="64"/>
                  </a:lnTo>
                  <a:lnTo>
                    <a:pt x="194" y="54"/>
                  </a:lnTo>
                  <a:lnTo>
                    <a:pt x="194" y="44"/>
                  </a:lnTo>
                  <a:lnTo>
                    <a:pt x="190" y="36"/>
                  </a:lnTo>
                  <a:lnTo>
                    <a:pt x="186" y="28"/>
                  </a:lnTo>
                  <a:lnTo>
                    <a:pt x="180" y="20"/>
                  </a:lnTo>
                  <a:lnTo>
                    <a:pt x="180" y="20"/>
                  </a:lnTo>
                  <a:lnTo>
                    <a:pt x="170" y="12"/>
                  </a:lnTo>
                  <a:lnTo>
                    <a:pt x="158" y="4"/>
                  </a:lnTo>
                  <a:lnTo>
                    <a:pt x="144" y="2"/>
                  </a:lnTo>
                  <a:lnTo>
                    <a:pt x="130" y="0"/>
                  </a:lnTo>
                  <a:lnTo>
                    <a:pt x="114" y="4"/>
                  </a:lnTo>
                  <a:lnTo>
                    <a:pt x="100" y="8"/>
                  </a:lnTo>
                  <a:lnTo>
                    <a:pt x="86" y="16"/>
                  </a:lnTo>
                  <a:lnTo>
                    <a:pt x="72" y="26"/>
                  </a:lnTo>
                  <a:lnTo>
                    <a:pt x="72" y="26"/>
                  </a:lnTo>
                  <a:lnTo>
                    <a:pt x="60" y="38"/>
                  </a:lnTo>
                  <a:lnTo>
                    <a:pt x="50" y="52"/>
                  </a:lnTo>
                  <a:lnTo>
                    <a:pt x="44" y="66"/>
                  </a:lnTo>
                  <a:lnTo>
                    <a:pt x="40" y="82"/>
                  </a:lnTo>
                  <a:lnTo>
                    <a:pt x="38" y="96"/>
                  </a:lnTo>
                  <a:lnTo>
                    <a:pt x="40" y="110"/>
                  </a:lnTo>
                  <a:lnTo>
                    <a:pt x="46" y="122"/>
                  </a:lnTo>
                  <a:lnTo>
                    <a:pt x="54" y="134"/>
                  </a:lnTo>
                  <a:lnTo>
                    <a:pt x="0" y="176"/>
                  </a:lnTo>
                  <a:lnTo>
                    <a:pt x="0" y="176"/>
                  </a:lnTo>
                  <a:lnTo>
                    <a:pt x="18" y="194"/>
                  </a:lnTo>
                  <a:lnTo>
                    <a:pt x="36" y="214"/>
                  </a:lnTo>
                  <a:lnTo>
                    <a:pt x="50" y="236"/>
                  </a:lnTo>
                  <a:lnTo>
                    <a:pt x="64" y="258"/>
                  </a:lnTo>
                  <a:lnTo>
                    <a:pt x="64" y="258"/>
                  </a:lnTo>
                  <a:close/>
                </a:path>
              </a:pathLst>
            </a:custGeom>
            <a:noFill/>
            <a:ln w="19050">
              <a:solidFill>
                <a:schemeClr val="accent4"/>
              </a:solidFill>
            </a:ln>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0" name="Rectangle 39"/>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57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p:cNvSpPr txBox="1">
            <a:spLocks/>
          </p:cNvSpPr>
          <p:nvPr/>
        </p:nvSpPr>
        <p:spPr>
          <a:xfrm>
            <a:off x="470567" y="291929"/>
            <a:ext cx="11350752" cy="10205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iscoSans Thin" panose="020B0203020201020303" pitchFamily="34" charset="0"/>
              </a:rPr>
              <a:t>Blended Attacks</a:t>
            </a:r>
          </a:p>
        </p:txBody>
      </p:sp>
      <p:sp>
        <p:nvSpPr>
          <p:cNvPr id="24" name="TextBox 23"/>
          <p:cNvSpPr txBox="1"/>
          <p:nvPr/>
        </p:nvSpPr>
        <p:spPr>
          <a:xfrm>
            <a:off x="1093678" y="3555183"/>
            <a:ext cx="2286681" cy="338554"/>
          </a:xfrm>
          <a:prstGeom prst="rect">
            <a:avLst/>
          </a:prstGeom>
          <a:solidFill>
            <a:schemeClr val="tx2">
              <a:lumMod val="20000"/>
              <a:lumOff val="80000"/>
            </a:schemeClr>
          </a:solidFill>
        </p:spPr>
        <p:txBody>
          <a:bodyPr wrap="square" rtlCol="0">
            <a:spAutoFit/>
          </a:bodyPr>
          <a:lstStyle/>
          <a:p>
            <a:pPr algn="ctr"/>
            <a:r>
              <a:rPr lang="en-US" sz="1600" dirty="0">
                <a:latin typeface="CiscoSans Thin" panose="020B0203020201020303" pitchFamily="34" charset="0"/>
              </a:rPr>
              <a:t>Spoofing / BEC</a:t>
            </a:r>
          </a:p>
        </p:txBody>
      </p:sp>
      <p:sp>
        <p:nvSpPr>
          <p:cNvPr id="25" name="Rectangle 24"/>
          <p:cNvSpPr/>
          <p:nvPr/>
        </p:nvSpPr>
        <p:spPr>
          <a:xfrm>
            <a:off x="1093678" y="3895940"/>
            <a:ext cx="2286681" cy="13994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6" name="Group 25"/>
          <p:cNvGrpSpPr/>
          <p:nvPr/>
        </p:nvGrpSpPr>
        <p:grpSpPr>
          <a:xfrm>
            <a:off x="1189844" y="4009555"/>
            <a:ext cx="1647589" cy="1174767"/>
            <a:chOff x="3216443" y="1603043"/>
            <a:chExt cx="4012223" cy="2363755"/>
          </a:xfrm>
        </p:grpSpPr>
        <p:grpSp>
          <p:nvGrpSpPr>
            <p:cNvPr id="27" name="Group 4"/>
            <p:cNvGrpSpPr>
              <a:grpSpLocks noChangeAspect="1"/>
            </p:cNvGrpSpPr>
            <p:nvPr/>
          </p:nvGrpSpPr>
          <p:grpSpPr bwMode="auto">
            <a:xfrm>
              <a:off x="3216443" y="1603043"/>
              <a:ext cx="3269973" cy="1892954"/>
              <a:chOff x="1536" y="393"/>
              <a:chExt cx="3676" cy="2128"/>
            </a:xfrm>
          </p:grpSpPr>
          <p:sp>
            <p:nvSpPr>
              <p:cNvPr id="32" name="Freeform 5"/>
              <p:cNvSpPr>
                <a:spLocks/>
              </p:cNvSpPr>
              <p:nvPr/>
            </p:nvSpPr>
            <p:spPr bwMode="auto">
              <a:xfrm>
                <a:off x="1536" y="393"/>
                <a:ext cx="3568" cy="2128"/>
              </a:xfrm>
              <a:custGeom>
                <a:avLst/>
                <a:gdLst>
                  <a:gd name="T0" fmla="*/ 3552 w 3568"/>
                  <a:gd name="T1" fmla="*/ 2128 h 2128"/>
                  <a:gd name="T2" fmla="*/ 0 w 3568"/>
                  <a:gd name="T3" fmla="*/ 2128 h 2128"/>
                  <a:gd name="T4" fmla="*/ 0 w 3568"/>
                  <a:gd name="T5" fmla="*/ 16 h 2128"/>
                  <a:gd name="T6" fmla="*/ 0 w 3568"/>
                  <a:gd name="T7" fmla="*/ 16 h 2128"/>
                  <a:gd name="T8" fmla="*/ 2 w 3568"/>
                  <a:gd name="T9" fmla="*/ 10 h 2128"/>
                  <a:gd name="T10" fmla="*/ 4 w 3568"/>
                  <a:gd name="T11" fmla="*/ 4 h 2128"/>
                  <a:gd name="T12" fmla="*/ 10 w 3568"/>
                  <a:gd name="T13" fmla="*/ 0 h 2128"/>
                  <a:gd name="T14" fmla="*/ 16 w 3568"/>
                  <a:gd name="T15" fmla="*/ 0 h 2128"/>
                  <a:gd name="T16" fmla="*/ 16 w 3568"/>
                  <a:gd name="T17" fmla="*/ 0 h 2128"/>
                  <a:gd name="T18" fmla="*/ 22 w 3568"/>
                  <a:gd name="T19" fmla="*/ 0 h 2128"/>
                  <a:gd name="T20" fmla="*/ 28 w 3568"/>
                  <a:gd name="T21" fmla="*/ 4 h 2128"/>
                  <a:gd name="T22" fmla="*/ 30 w 3568"/>
                  <a:gd name="T23" fmla="*/ 10 h 2128"/>
                  <a:gd name="T24" fmla="*/ 32 w 3568"/>
                  <a:gd name="T25" fmla="*/ 16 h 2128"/>
                  <a:gd name="T26" fmla="*/ 32 w 3568"/>
                  <a:gd name="T27" fmla="*/ 2096 h 2128"/>
                  <a:gd name="T28" fmla="*/ 3552 w 3568"/>
                  <a:gd name="T29" fmla="*/ 2096 h 2128"/>
                  <a:gd name="T30" fmla="*/ 3552 w 3568"/>
                  <a:gd name="T31" fmla="*/ 2096 h 2128"/>
                  <a:gd name="T32" fmla="*/ 3558 w 3568"/>
                  <a:gd name="T33" fmla="*/ 2096 h 2128"/>
                  <a:gd name="T34" fmla="*/ 3564 w 3568"/>
                  <a:gd name="T35" fmla="*/ 2100 h 2128"/>
                  <a:gd name="T36" fmla="*/ 3566 w 3568"/>
                  <a:gd name="T37" fmla="*/ 2106 h 2128"/>
                  <a:gd name="T38" fmla="*/ 3568 w 3568"/>
                  <a:gd name="T39" fmla="*/ 2112 h 2128"/>
                  <a:gd name="T40" fmla="*/ 3568 w 3568"/>
                  <a:gd name="T41" fmla="*/ 2112 h 2128"/>
                  <a:gd name="T42" fmla="*/ 3566 w 3568"/>
                  <a:gd name="T43" fmla="*/ 2118 h 2128"/>
                  <a:gd name="T44" fmla="*/ 3564 w 3568"/>
                  <a:gd name="T45" fmla="*/ 2122 h 2128"/>
                  <a:gd name="T46" fmla="*/ 3558 w 3568"/>
                  <a:gd name="T47" fmla="*/ 2126 h 2128"/>
                  <a:gd name="T48" fmla="*/ 3552 w 3568"/>
                  <a:gd name="T49" fmla="*/ 2128 h 2128"/>
                  <a:gd name="T50" fmla="*/ 3552 w 3568"/>
                  <a:gd name="T51" fmla="*/ 2128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68" h="2128">
                    <a:moveTo>
                      <a:pt x="3552" y="2128"/>
                    </a:moveTo>
                    <a:lnTo>
                      <a:pt x="0" y="2128"/>
                    </a:lnTo>
                    <a:lnTo>
                      <a:pt x="0" y="16"/>
                    </a:lnTo>
                    <a:lnTo>
                      <a:pt x="0" y="16"/>
                    </a:lnTo>
                    <a:lnTo>
                      <a:pt x="2" y="10"/>
                    </a:lnTo>
                    <a:lnTo>
                      <a:pt x="4" y="4"/>
                    </a:lnTo>
                    <a:lnTo>
                      <a:pt x="10" y="0"/>
                    </a:lnTo>
                    <a:lnTo>
                      <a:pt x="16" y="0"/>
                    </a:lnTo>
                    <a:lnTo>
                      <a:pt x="16" y="0"/>
                    </a:lnTo>
                    <a:lnTo>
                      <a:pt x="22" y="0"/>
                    </a:lnTo>
                    <a:lnTo>
                      <a:pt x="28" y="4"/>
                    </a:lnTo>
                    <a:lnTo>
                      <a:pt x="30" y="10"/>
                    </a:lnTo>
                    <a:lnTo>
                      <a:pt x="32" y="16"/>
                    </a:lnTo>
                    <a:lnTo>
                      <a:pt x="32" y="2096"/>
                    </a:lnTo>
                    <a:lnTo>
                      <a:pt x="3552" y="2096"/>
                    </a:lnTo>
                    <a:lnTo>
                      <a:pt x="3552" y="2096"/>
                    </a:lnTo>
                    <a:lnTo>
                      <a:pt x="3558" y="2096"/>
                    </a:lnTo>
                    <a:lnTo>
                      <a:pt x="3564" y="2100"/>
                    </a:lnTo>
                    <a:lnTo>
                      <a:pt x="3566" y="2106"/>
                    </a:lnTo>
                    <a:lnTo>
                      <a:pt x="3568" y="2112"/>
                    </a:lnTo>
                    <a:lnTo>
                      <a:pt x="3568" y="2112"/>
                    </a:lnTo>
                    <a:lnTo>
                      <a:pt x="3566" y="2118"/>
                    </a:lnTo>
                    <a:lnTo>
                      <a:pt x="3564" y="2122"/>
                    </a:lnTo>
                    <a:lnTo>
                      <a:pt x="3558" y="2126"/>
                    </a:lnTo>
                    <a:lnTo>
                      <a:pt x="3552" y="2128"/>
                    </a:lnTo>
                    <a:lnTo>
                      <a:pt x="3552" y="212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CiscoSans Thin" panose="020B0203020201020303" pitchFamily="34" charset="0"/>
                </a:endParaRPr>
              </a:p>
            </p:txBody>
          </p:sp>
          <p:sp>
            <p:nvSpPr>
              <p:cNvPr id="33" name="Freeform 6"/>
              <p:cNvSpPr>
                <a:spLocks/>
              </p:cNvSpPr>
              <p:nvPr/>
            </p:nvSpPr>
            <p:spPr bwMode="auto">
              <a:xfrm>
                <a:off x="1676" y="491"/>
                <a:ext cx="3536" cy="1882"/>
              </a:xfrm>
              <a:custGeom>
                <a:avLst/>
                <a:gdLst>
                  <a:gd name="T0" fmla="*/ 2852 w 3536"/>
                  <a:gd name="T1" fmla="*/ 482 h 1882"/>
                  <a:gd name="T2" fmla="*/ 2988 w 3536"/>
                  <a:gd name="T3" fmla="*/ 544 h 1882"/>
                  <a:gd name="T4" fmla="*/ 2954 w 3536"/>
                  <a:gd name="T5" fmla="*/ 612 h 1882"/>
                  <a:gd name="T6" fmla="*/ 2912 w 3536"/>
                  <a:gd name="T7" fmla="*/ 690 h 1882"/>
                  <a:gd name="T8" fmla="*/ 2886 w 3536"/>
                  <a:gd name="T9" fmla="*/ 732 h 1882"/>
                  <a:gd name="T10" fmla="*/ 2842 w 3536"/>
                  <a:gd name="T11" fmla="*/ 800 h 1882"/>
                  <a:gd name="T12" fmla="*/ 2826 w 3536"/>
                  <a:gd name="T13" fmla="*/ 822 h 1882"/>
                  <a:gd name="T14" fmla="*/ 2790 w 3536"/>
                  <a:gd name="T15" fmla="*/ 868 h 1882"/>
                  <a:gd name="T16" fmla="*/ 2666 w 3536"/>
                  <a:gd name="T17" fmla="*/ 1014 h 1882"/>
                  <a:gd name="T18" fmla="*/ 2568 w 3536"/>
                  <a:gd name="T19" fmla="*/ 1110 h 1882"/>
                  <a:gd name="T20" fmla="*/ 2392 w 3536"/>
                  <a:gd name="T21" fmla="*/ 1248 h 1882"/>
                  <a:gd name="T22" fmla="*/ 2262 w 3536"/>
                  <a:gd name="T23" fmla="*/ 1336 h 1882"/>
                  <a:gd name="T24" fmla="*/ 2120 w 3536"/>
                  <a:gd name="T25" fmla="*/ 1416 h 1882"/>
                  <a:gd name="T26" fmla="*/ 1894 w 3536"/>
                  <a:gd name="T27" fmla="*/ 1522 h 1882"/>
                  <a:gd name="T28" fmla="*/ 1736 w 3536"/>
                  <a:gd name="T29" fmla="*/ 1584 h 1882"/>
                  <a:gd name="T30" fmla="*/ 1492 w 3536"/>
                  <a:gd name="T31" fmla="*/ 1660 h 1882"/>
                  <a:gd name="T32" fmla="*/ 1330 w 3536"/>
                  <a:gd name="T33" fmla="*/ 1702 h 1882"/>
                  <a:gd name="T34" fmla="*/ 1170 w 3536"/>
                  <a:gd name="T35" fmla="*/ 1736 h 1882"/>
                  <a:gd name="T36" fmla="*/ 936 w 3536"/>
                  <a:gd name="T37" fmla="*/ 1774 h 1882"/>
                  <a:gd name="T38" fmla="*/ 716 w 3536"/>
                  <a:gd name="T39" fmla="*/ 1800 h 1882"/>
                  <a:gd name="T40" fmla="*/ 456 w 3536"/>
                  <a:gd name="T41" fmla="*/ 1820 h 1882"/>
                  <a:gd name="T42" fmla="*/ 160 w 3536"/>
                  <a:gd name="T43" fmla="*/ 1826 h 1882"/>
                  <a:gd name="T44" fmla="*/ 0 w 3536"/>
                  <a:gd name="T45" fmla="*/ 1820 h 1882"/>
                  <a:gd name="T46" fmla="*/ 158 w 3536"/>
                  <a:gd name="T47" fmla="*/ 1844 h 1882"/>
                  <a:gd name="T48" fmla="*/ 342 w 3536"/>
                  <a:gd name="T49" fmla="*/ 1862 h 1882"/>
                  <a:gd name="T50" fmla="*/ 582 w 3536"/>
                  <a:gd name="T51" fmla="*/ 1878 h 1882"/>
                  <a:gd name="T52" fmla="*/ 868 w 3536"/>
                  <a:gd name="T53" fmla="*/ 1882 h 1882"/>
                  <a:gd name="T54" fmla="*/ 1104 w 3536"/>
                  <a:gd name="T55" fmla="*/ 1874 h 1882"/>
                  <a:gd name="T56" fmla="*/ 1270 w 3536"/>
                  <a:gd name="T57" fmla="*/ 1860 h 1882"/>
                  <a:gd name="T58" fmla="*/ 1528 w 3536"/>
                  <a:gd name="T59" fmla="*/ 1828 h 1882"/>
                  <a:gd name="T60" fmla="*/ 1704 w 3536"/>
                  <a:gd name="T61" fmla="*/ 1796 h 1882"/>
                  <a:gd name="T62" fmla="*/ 1880 w 3536"/>
                  <a:gd name="T63" fmla="*/ 1754 h 1882"/>
                  <a:gd name="T64" fmla="*/ 2140 w 3536"/>
                  <a:gd name="T65" fmla="*/ 1676 h 1882"/>
                  <a:gd name="T66" fmla="*/ 2308 w 3536"/>
                  <a:gd name="T67" fmla="*/ 1610 h 1882"/>
                  <a:gd name="T68" fmla="*/ 2546 w 3536"/>
                  <a:gd name="T69" fmla="*/ 1492 h 1882"/>
                  <a:gd name="T70" fmla="*/ 2694 w 3536"/>
                  <a:gd name="T71" fmla="*/ 1404 h 1882"/>
                  <a:gd name="T72" fmla="*/ 2830 w 3536"/>
                  <a:gd name="T73" fmla="*/ 1308 h 1882"/>
                  <a:gd name="T74" fmla="*/ 3006 w 3536"/>
                  <a:gd name="T75" fmla="*/ 1154 h 1882"/>
                  <a:gd name="T76" fmla="*/ 3084 w 3536"/>
                  <a:gd name="T77" fmla="*/ 1078 h 1882"/>
                  <a:gd name="T78" fmla="*/ 3130 w 3536"/>
                  <a:gd name="T79" fmla="*/ 1026 h 1882"/>
                  <a:gd name="T80" fmla="*/ 3152 w 3536"/>
                  <a:gd name="T81" fmla="*/ 1002 h 1882"/>
                  <a:gd name="T82" fmla="*/ 3228 w 3536"/>
                  <a:gd name="T83" fmla="*/ 904 h 1882"/>
                  <a:gd name="T84" fmla="*/ 3262 w 3536"/>
                  <a:gd name="T85" fmla="*/ 858 h 1882"/>
                  <a:gd name="T86" fmla="*/ 3292 w 3536"/>
                  <a:gd name="T87" fmla="*/ 814 h 1882"/>
                  <a:gd name="T88" fmla="*/ 3380 w 3536"/>
                  <a:gd name="T89" fmla="*/ 670 h 1882"/>
                  <a:gd name="T90" fmla="*/ 3536 w 3536"/>
                  <a:gd name="T91" fmla="*/ 702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6" h="1882">
                    <a:moveTo>
                      <a:pt x="3536" y="702"/>
                    </a:moveTo>
                    <a:lnTo>
                      <a:pt x="3384" y="0"/>
                    </a:lnTo>
                    <a:lnTo>
                      <a:pt x="2852" y="482"/>
                    </a:lnTo>
                    <a:lnTo>
                      <a:pt x="2994" y="528"/>
                    </a:lnTo>
                    <a:lnTo>
                      <a:pt x="2994" y="528"/>
                    </a:lnTo>
                    <a:lnTo>
                      <a:pt x="2988" y="544"/>
                    </a:lnTo>
                    <a:lnTo>
                      <a:pt x="2988" y="544"/>
                    </a:lnTo>
                    <a:lnTo>
                      <a:pt x="2954" y="612"/>
                    </a:lnTo>
                    <a:lnTo>
                      <a:pt x="2954" y="612"/>
                    </a:lnTo>
                    <a:lnTo>
                      <a:pt x="2934" y="650"/>
                    </a:lnTo>
                    <a:lnTo>
                      <a:pt x="2934" y="650"/>
                    </a:lnTo>
                    <a:lnTo>
                      <a:pt x="2912" y="690"/>
                    </a:lnTo>
                    <a:lnTo>
                      <a:pt x="2912" y="690"/>
                    </a:lnTo>
                    <a:lnTo>
                      <a:pt x="2886" y="732"/>
                    </a:lnTo>
                    <a:lnTo>
                      <a:pt x="2886" y="732"/>
                    </a:lnTo>
                    <a:lnTo>
                      <a:pt x="2858" y="776"/>
                    </a:lnTo>
                    <a:lnTo>
                      <a:pt x="2858" y="776"/>
                    </a:lnTo>
                    <a:lnTo>
                      <a:pt x="2842" y="800"/>
                    </a:lnTo>
                    <a:lnTo>
                      <a:pt x="2842" y="800"/>
                    </a:lnTo>
                    <a:lnTo>
                      <a:pt x="2826" y="822"/>
                    </a:lnTo>
                    <a:lnTo>
                      <a:pt x="2826" y="822"/>
                    </a:lnTo>
                    <a:lnTo>
                      <a:pt x="2808" y="846"/>
                    </a:lnTo>
                    <a:lnTo>
                      <a:pt x="2790" y="868"/>
                    </a:lnTo>
                    <a:lnTo>
                      <a:pt x="2790" y="868"/>
                    </a:lnTo>
                    <a:lnTo>
                      <a:pt x="2752" y="916"/>
                    </a:lnTo>
                    <a:lnTo>
                      <a:pt x="2712" y="964"/>
                    </a:lnTo>
                    <a:lnTo>
                      <a:pt x="2666" y="1014"/>
                    </a:lnTo>
                    <a:lnTo>
                      <a:pt x="2618" y="1062"/>
                    </a:lnTo>
                    <a:lnTo>
                      <a:pt x="2618" y="1062"/>
                    </a:lnTo>
                    <a:lnTo>
                      <a:pt x="2568" y="1110"/>
                    </a:lnTo>
                    <a:lnTo>
                      <a:pt x="2512" y="1156"/>
                    </a:lnTo>
                    <a:lnTo>
                      <a:pt x="2454" y="1204"/>
                    </a:lnTo>
                    <a:lnTo>
                      <a:pt x="2392" y="1248"/>
                    </a:lnTo>
                    <a:lnTo>
                      <a:pt x="2392" y="1248"/>
                    </a:lnTo>
                    <a:lnTo>
                      <a:pt x="2328" y="1292"/>
                    </a:lnTo>
                    <a:lnTo>
                      <a:pt x="2262" y="1336"/>
                    </a:lnTo>
                    <a:lnTo>
                      <a:pt x="2192" y="1376"/>
                    </a:lnTo>
                    <a:lnTo>
                      <a:pt x="2120" y="1416"/>
                    </a:lnTo>
                    <a:lnTo>
                      <a:pt x="2120" y="1416"/>
                    </a:lnTo>
                    <a:lnTo>
                      <a:pt x="2046" y="1454"/>
                    </a:lnTo>
                    <a:lnTo>
                      <a:pt x="1970" y="1490"/>
                    </a:lnTo>
                    <a:lnTo>
                      <a:pt x="1894" y="1522"/>
                    </a:lnTo>
                    <a:lnTo>
                      <a:pt x="1814" y="1554"/>
                    </a:lnTo>
                    <a:lnTo>
                      <a:pt x="1814" y="1554"/>
                    </a:lnTo>
                    <a:lnTo>
                      <a:pt x="1736" y="1584"/>
                    </a:lnTo>
                    <a:lnTo>
                      <a:pt x="1654" y="1612"/>
                    </a:lnTo>
                    <a:lnTo>
                      <a:pt x="1574" y="1636"/>
                    </a:lnTo>
                    <a:lnTo>
                      <a:pt x="1492" y="1660"/>
                    </a:lnTo>
                    <a:lnTo>
                      <a:pt x="1492" y="1660"/>
                    </a:lnTo>
                    <a:lnTo>
                      <a:pt x="1412" y="1682"/>
                    </a:lnTo>
                    <a:lnTo>
                      <a:pt x="1330" y="1702"/>
                    </a:lnTo>
                    <a:lnTo>
                      <a:pt x="1250" y="1720"/>
                    </a:lnTo>
                    <a:lnTo>
                      <a:pt x="1170" y="1736"/>
                    </a:lnTo>
                    <a:lnTo>
                      <a:pt x="1170" y="1736"/>
                    </a:lnTo>
                    <a:lnTo>
                      <a:pt x="1090" y="1750"/>
                    </a:lnTo>
                    <a:lnTo>
                      <a:pt x="1012" y="1764"/>
                    </a:lnTo>
                    <a:lnTo>
                      <a:pt x="936" y="1774"/>
                    </a:lnTo>
                    <a:lnTo>
                      <a:pt x="860" y="1784"/>
                    </a:lnTo>
                    <a:lnTo>
                      <a:pt x="860" y="1784"/>
                    </a:lnTo>
                    <a:lnTo>
                      <a:pt x="716" y="1800"/>
                    </a:lnTo>
                    <a:lnTo>
                      <a:pt x="582" y="1812"/>
                    </a:lnTo>
                    <a:lnTo>
                      <a:pt x="582" y="1812"/>
                    </a:lnTo>
                    <a:lnTo>
                      <a:pt x="456" y="1820"/>
                    </a:lnTo>
                    <a:lnTo>
                      <a:pt x="344" y="1824"/>
                    </a:lnTo>
                    <a:lnTo>
                      <a:pt x="244" y="1826"/>
                    </a:lnTo>
                    <a:lnTo>
                      <a:pt x="160" y="1826"/>
                    </a:lnTo>
                    <a:lnTo>
                      <a:pt x="160" y="1826"/>
                    </a:lnTo>
                    <a:lnTo>
                      <a:pt x="42" y="1822"/>
                    </a:lnTo>
                    <a:lnTo>
                      <a:pt x="0" y="1820"/>
                    </a:lnTo>
                    <a:lnTo>
                      <a:pt x="0" y="1820"/>
                    </a:lnTo>
                    <a:lnTo>
                      <a:pt x="40" y="1826"/>
                    </a:lnTo>
                    <a:lnTo>
                      <a:pt x="158" y="1844"/>
                    </a:lnTo>
                    <a:lnTo>
                      <a:pt x="158" y="1844"/>
                    </a:lnTo>
                    <a:lnTo>
                      <a:pt x="242" y="1854"/>
                    </a:lnTo>
                    <a:lnTo>
                      <a:pt x="342" y="1862"/>
                    </a:lnTo>
                    <a:lnTo>
                      <a:pt x="456" y="1872"/>
                    </a:lnTo>
                    <a:lnTo>
                      <a:pt x="582" y="1878"/>
                    </a:lnTo>
                    <a:lnTo>
                      <a:pt x="582" y="1878"/>
                    </a:lnTo>
                    <a:lnTo>
                      <a:pt x="720" y="1882"/>
                    </a:lnTo>
                    <a:lnTo>
                      <a:pt x="868" y="1882"/>
                    </a:lnTo>
                    <a:lnTo>
                      <a:pt x="868" y="1882"/>
                    </a:lnTo>
                    <a:lnTo>
                      <a:pt x="944" y="1880"/>
                    </a:lnTo>
                    <a:lnTo>
                      <a:pt x="1024" y="1878"/>
                    </a:lnTo>
                    <a:lnTo>
                      <a:pt x="1104" y="1874"/>
                    </a:lnTo>
                    <a:lnTo>
                      <a:pt x="1188" y="1868"/>
                    </a:lnTo>
                    <a:lnTo>
                      <a:pt x="1188" y="1868"/>
                    </a:lnTo>
                    <a:lnTo>
                      <a:pt x="1270" y="1860"/>
                    </a:lnTo>
                    <a:lnTo>
                      <a:pt x="1356" y="1852"/>
                    </a:lnTo>
                    <a:lnTo>
                      <a:pt x="1442" y="1840"/>
                    </a:lnTo>
                    <a:lnTo>
                      <a:pt x="1528" y="1828"/>
                    </a:lnTo>
                    <a:lnTo>
                      <a:pt x="1528" y="1828"/>
                    </a:lnTo>
                    <a:lnTo>
                      <a:pt x="1616" y="1812"/>
                    </a:lnTo>
                    <a:lnTo>
                      <a:pt x="1704" y="1796"/>
                    </a:lnTo>
                    <a:lnTo>
                      <a:pt x="1792" y="1776"/>
                    </a:lnTo>
                    <a:lnTo>
                      <a:pt x="1880" y="1754"/>
                    </a:lnTo>
                    <a:lnTo>
                      <a:pt x="1880" y="1754"/>
                    </a:lnTo>
                    <a:lnTo>
                      <a:pt x="1966" y="1730"/>
                    </a:lnTo>
                    <a:lnTo>
                      <a:pt x="2054" y="1704"/>
                    </a:lnTo>
                    <a:lnTo>
                      <a:pt x="2140" y="1676"/>
                    </a:lnTo>
                    <a:lnTo>
                      <a:pt x="2224" y="1644"/>
                    </a:lnTo>
                    <a:lnTo>
                      <a:pt x="2224" y="1644"/>
                    </a:lnTo>
                    <a:lnTo>
                      <a:pt x="2308" y="1610"/>
                    </a:lnTo>
                    <a:lnTo>
                      <a:pt x="2388" y="1574"/>
                    </a:lnTo>
                    <a:lnTo>
                      <a:pt x="2468" y="1534"/>
                    </a:lnTo>
                    <a:lnTo>
                      <a:pt x="2546" y="1492"/>
                    </a:lnTo>
                    <a:lnTo>
                      <a:pt x="2546" y="1492"/>
                    </a:lnTo>
                    <a:lnTo>
                      <a:pt x="2622" y="1450"/>
                    </a:lnTo>
                    <a:lnTo>
                      <a:pt x="2694" y="1404"/>
                    </a:lnTo>
                    <a:lnTo>
                      <a:pt x="2762" y="1356"/>
                    </a:lnTo>
                    <a:lnTo>
                      <a:pt x="2830" y="1308"/>
                    </a:lnTo>
                    <a:lnTo>
                      <a:pt x="2830" y="1308"/>
                    </a:lnTo>
                    <a:lnTo>
                      <a:pt x="2892" y="1258"/>
                    </a:lnTo>
                    <a:lnTo>
                      <a:pt x="2952" y="1206"/>
                    </a:lnTo>
                    <a:lnTo>
                      <a:pt x="3006" y="1154"/>
                    </a:lnTo>
                    <a:lnTo>
                      <a:pt x="3058" y="1104"/>
                    </a:lnTo>
                    <a:lnTo>
                      <a:pt x="3058" y="1104"/>
                    </a:lnTo>
                    <a:lnTo>
                      <a:pt x="3084" y="1078"/>
                    </a:lnTo>
                    <a:lnTo>
                      <a:pt x="3106" y="1052"/>
                    </a:lnTo>
                    <a:lnTo>
                      <a:pt x="3106" y="1052"/>
                    </a:lnTo>
                    <a:lnTo>
                      <a:pt x="3130" y="1026"/>
                    </a:lnTo>
                    <a:lnTo>
                      <a:pt x="3130" y="1026"/>
                    </a:lnTo>
                    <a:lnTo>
                      <a:pt x="3152" y="1002"/>
                    </a:lnTo>
                    <a:lnTo>
                      <a:pt x="3152" y="1002"/>
                    </a:lnTo>
                    <a:lnTo>
                      <a:pt x="3192" y="952"/>
                    </a:lnTo>
                    <a:lnTo>
                      <a:pt x="3192" y="952"/>
                    </a:lnTo>
                    <a:lnTo>
                      <a:pt x="3228" y="904"/>
                    </a:lnTo>
                    <a:lnTo>
                      <a:pt x="3228" y="904"/>
                    </a:lnTo>
                    <a:lnTo>
                      <a:pt x="3246" y="880"/>
                    </a:lnTo>
                    <a:lnTo>
                      <a:pt x="3262" y="858"/>
                    </a:lnTo>
                    <a:lnTo>
                      <a:pt x="3262" y="858"/>
                    </a:lnTo>
                    <a:lnTo>
                      <a:pt x="3292" y="814"/>
                    </a:lnTo>
                    <a:lnTo>
                      <a:pt x="3292" y="814"/>
                    </a:lnTo>
                    <a:lnTo>
                      <a:pt x="3344" y="734"/>
                    </a:lnTo>
                    <a:lnTo>
                      <a:pt x="3344" y="734"/>
                    </a:lnTo>
                    <a:lnTo>
                      <a:pt x="3380" y="670"/>
                    </a:lnTo>
                    <a:lnTo>
                      <a:pt x="3380" y="670"/>
                    </a:lnTo>
                    <a:lnTo>
                      <a:pt x="3390" y="654"/>
                    </a:lnTo>
                    <a:lnTo>
                      <a:pt x="3536" y="702"/>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CiscoSans Thin" panose="020B0203020201020303" pitchFamily="34" charset="0"/>
                </a:endParaRPr>
              </a:p>
            </p:txBody>
          </p:sp>
        </p:grpSp>
        <p:sp>
          <p:nvSpPr>
            <p:cNvPr id="28" name="TextBox 27"/>
            <p:cNvSpPr txBox="1"/>
            <p:nvPr/>
          </p:nvSpPr>
          <p:spPr>
            <a:xfrm>
              <a:off x="3273753" y="3533302"/>
              <a:ext cx="3954913" cy="433496"/>
            </a:xfrm>
            <a:prstGeom prst="rect">
              <a:avLst/>
            </a:prstGeom>
            <a:noFill/>
          </p:spPr>
          <p:txBody>
            <a:bodyPr wrap="square" rtlCol="0">
              <a:spAutoFit/>
            </a:bodyPr>
            <a:lstStyle/>
            <a:p>
              <a:r>
                <a:rPr lang="en-US" sz="800" dirty="0">
                  <a:solidFill>
                    <a:schemeClr val="bg1"/>
                  </a:solidFill>
                  <a:latin typeface="CiscoSans Thin" panose="020B0203020201020303" pitchFamily="34" charset="0"/>
                </a:rPr>
                <a:t>2015                        2016</a:t>
              </a:r>
            </a:p>
          </p:txBody>
        </p:sp>
        <p:sp>
          <p:nvSpPr>
            <p:cNvPr id="29" name="Rectangle 28"/>
            <p:cNvSpPr/>
            <p:nvPr/>
          </p:nvSpPr>
          <p:spPr>
            <a:xfrm>
              <a:off x="3714923" y="2206260"/>
              <a:ext cx="1970775" cy="4768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rtlCol="0" anchor="t"/>
            <a:lstStyle/>
            <a:p>
              <a:pPr defTabSz="685783">
                <a:spcBef>
                  <a:spcPts val="451"/>
                </a:spcBef>
                <a:defRPr/>
              </a:pPr>
              <a:r>
                <a:rPr lang="en-US" sz="1200" dirty="0">
                  <a:solidFill>
                    <a:schemeClr val="accent1">
                      <a:lumMod val="20000"/>
                      <a:lumOff val="80000"/>
                    </a:schemeClr>
                  </a:solidFill>
                  <a:latin typeface="CiscoSans Thin" panose="020B0203020201020303" pitchFamily="34" charset="0"/>
                </a:rPr>
                <a:t>increase</a:t>
              </a:r>
            </a:p>
          </p:txBody>
        </p:sp>
        <p:sp>
          <p:nvSpPr>
            <p:cNvPr id="30" name="Rectangle 29"/>
            <p:cNvSpPr/>
            <p:nvPr/>
          </p:nvSpPr>
          <p:spPr>
            <a:xfrm>
              <a:off x="3701863" y="1815123"/>
              <a:ext cx="1452938" cy="619280"/>
            </a:xfrm>
            <a:prstGeom prst="rect">
              <a:avLst/>
            </a:prstGeom>
          </p:spPr>
          <p:txBody>
            <a:bodyPr wrap="none">
              <a:spAutoFit/>
            </a:bodyPr>
            <a:lstStyle/>
            <a:p>
              <a:r>
                <a:rPr lang="en-US" sz="1400" b="1" dirty="0">
                  <a:solidFill>
                    <a:schemeClr val="accent1">
                      <a:lumMod val="20000"/>
                      <a:lumOff val="80000"/>
                    </a:schemeClr>
                  </a:solidFill>
                  <a:latin typeface="CiscoSans Heavy" panose="020B0903020201020303" pitchFamily="34" charset="0"/>
                </a:rPr>
                <a:t>270%</a:t>
              </a:r>
              <a:endParaRPr lang="en-US" sz="1400" dirty="0">
                <a:solidFill>
                  <a:schemeClr val="accent1">
                    <a:lumMod val="20000"/>
                    <a:lumOff val="80000"/>
                  </a:schemeClr>
                </a:solidFill>
                <a:latin typeface="CiscoSans Heavy" panose="020B0903020201020303" pitchFamily="34" charset="0"/>
              </a:endParaRPr>
            </a:p>
          </p:txBody>
        </p:sp>
      </p:grpSp>
      <p:sp>
        <p:nvSpPr>
          <p:cNvPr id="34" name="Rectangle 33"/>
          <p:cNvSpPr/>
          <p:nvPr/>
        </p:nvSpPr>
        <p:spPr>
          <a:xfrm>
            <a:off x="2606848" y="4039781"/>
            <a:ext cx="851696" cy="1015663"/>
          </a:xfrm>
          <a:prstGeom prst="rect">
            <a:avLst/>
          </a:prstGeom>
        </p:spPr>
        <p:txBody>
          <a:bodyPr wrap="square">
            <a:spAutoFit/>
          </a:bodyPr>
          <a:lstStyle/>
          <a:p>
            <a:r>
              <a:rPr lang="en-US" sz="1600" b="1" dirty="0">
                <a:solidFill>
                  <a:schemeClr val="accent4">
                    <a:lumMod val="40000"/>
                    <a:lumOff val="60000"/>
                  </a:schemeClr>
                </a:solidFill>
                <a:latin typeface="CiscoSans Heavy" panose="020B0903020201020303" pitchFamily="34" charset="0"/>
              </a:rPr>
              <a:t>$2.5B </a:t>
            </a:r>
            <a:r>
              <a:rPr lang="en-US" sz="1100" dirty="0">
                <a:solidFill>
                  <a:schemeClr val="accent4">
                    <a:lumMod val="40000"/>
                    <a:lumOff val="60000"/>
                  </a:schemeClr>
                </a:solidFill>
                <a:latin typeface="CiscoSans Thin" panose="020B0203020201020303" pitchFamily="34" charset="0"/>
              </a:rPr>
              <a:t>in losses reported by US firms </a:t>
            </a:r>
          </a:p>
        </p:txBody>
      </p:sp>
      <p:sp>
        <p:nvSpPr>
          <p:cNvPr id="35" name="TextBox 34"/>
          <p:cNvSpPr txBox="1"/>
          <p:nvPr/>
        </p:nvSpPr>
        <p:spPr>
          <a:xfrm>
            <a:off x="4046661" y="4312172"/>
            <a:ext cx="2286681" cy="338554"/>
          </a:xfrm>
          <a:prstGeom prst="rect">
            <a:avLst/>
          </a:prstGeom>
          <a:solidFill>
            <a:schemeClr val="tx2">
              <a:lumMod val="20000"/>
              <a:lumOff val="80000"/>
            </a:schemeClr>
          </a:solidFill>
        </p:spPr>
        <p:txBody>
          <a:bodyPr wrap="square" rtlCol="0">
            <a:spAutoFit/>
          </a:bodyPr>
          <a:lstStyle/>
          <a:p>
            <a:pPr algn="ctr"/>
            <a:r>
              <a:rPr lang="en-US" sz="1600" dirty="0">
                <a:latin typeface="CiscoSans Thin" panose="020B0203020201020303" pitchFamily="34" charset="0"/>
              </a:rPr>
              <a:t>Phishing</a:t>
            </a:r>
          </a:p>
        </p:txBody>
      </p:sp>
      <p:sp>
        <p:nvSpPr>
          <p:cNvPr id="36" name="Rectangle 35"/>
          <p:cNvSpPr/>
          <p:nvPr/>
        </p:nvSpPr>
        <p:spPr>
          <a:xfrm>
            <a:off x="4046661" y="4638967"/>
            <a:ext cx="2286681" cy="13994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Rectangle 40"/>
          <p:cNvSpPr/>
          <p:nvPr/>
        </p:nvSpPr>
        <p:spPr>
          <a:xfrm>
            <a:off x="4089503" y="4685605"/>
            <a:ext cx="885600" cy="923330"/>
          </a:xfrm>
          <a:prstGeom prst="rect">
            <a:avLst/>
          </a:prstGeom>
        </p:spPr>
        <p:txBody>
          <a:bodyPr wrap="square">
            <a:spAutoFit/>
          </a:bodyPr>
          <a:lstStyle/>
          <a:p>
            <a:r>
              <a:rPr lang="en-US" sz="1400" b="1" dirty="0">
                <a:solidFill>
                  <a:schemeClr val="accent1">
                    <a:lumMod val="20000"/>
                    <a:lumOff val="80000"/>
                  </a:schemeClr>
                </a:solidFill>
                <a:latin typeface="CiscoSans Heavy" panose="020B0903020201020303" pitchFamily="34" charset="0"/>
              </a:rPr>
              <a:t>94%</a:t>
            </a:r>
          </a:p>
          <a:p>
            <a:r>
              <a:rPr lang="en-US" sz="1000" b="1" dirty="0">
                <a:solidFill>
                  <a:schemeClr val="accent1">
                    <a:lumMod val="20000"/>
                    <a:lumOff val="80000"/>
                  </a:schemeClr>
                </a:solidFill>
                <a:latin typeface="CiscoSans Thin" panose="020B0203020201020303" pitchFamily="34" charset="0"/>
              </a:rPr>
              <a:t>of phish</a:t>
            </a:r>
          </a:p>
          <a:p>
            <a:r>
              <a:rPr lang="en-US" sz="1000" b="1" dirty="0">
                <a:solidFill>
                  <a:schemeClr val="accent1">
                    <a:lumMod val="20000"/>
                    <a:lumOff val="80000"/>
                  </a:schemeClr>
                </a:solidFill>
                <a:latin typeface="CiscoSans Thin" panose="020B0203020201020303" pitchFamily="34" charset="0"/>
              </a:rPr>
              <a:t>have an attachment</a:t>
            </a:r>
            <a:endParaRPr lang="en-US" sz="1000" dirty="0">
              <a:solidFill>
                <a:schemeClr val="accent1">
                  <a:lumMod val="20000"/>
                  <a:lumOff val="80000"/>
                </a:schemeClr>
              </a:solidFill>
              <a:latin typeface="CiscoSans Thin" panose="020B0203020201020303" pitchFamily="34" charset="0"/>
            </a:endParaRPr>
          </a:p>
        </p:txBody>
      </p:sp>
      <p:sp>
        <p:nvSpPr>
          <p:cNvPr id="45" name="TextBox 44"/>
          <p:cNvSpPr txBox="1"/>
          <p:nvPr/>
        </p:nvSpPr>
        <p:spPr>
          <a:xfrm>
            <a:off x="3471421" y="1421227"/>
            <a:ext cx="2286681" cy="338554"/>
          </a:xfrm>
          <a:prstGeom prst="rect">
            <a:avLst/>
          </a:prstGeom>
          <a:solidFill>
            <a:schemeClr val="tx2">
              <a:lumMod val="20000"/>
              <a:lumOff val="80000"/>
            </a:schemeClr>
          </a:solidFill>
        </p:spPr>
        <p:txBody>
          <a:bodyPr wrap="square" rtlCol="0">
            <a:spAutoFit/>
          </a:bodyPr>
          <a:lstStyle/>
          <a:p>
            <a:pPr algn="ctr"/>
            <a:r>
              <a:rPr lang="en-US" sz="1600" dirty="0">
                <a:latin typeface="CiscoSans Thin" panose="020B0203020201020303" pitchFamily="34" charset="0"/>
              </a:rPr>
              <a:t>Ransomware</a:t>
            </a:r>
          </a:p>
        </p:txBody>
      </p:sp>
      <p:sp>
        <p:nvSpPr>
          <p:cNvPr id="46" name="Rectangle 45"/>
          <p:cNvSpPr/>
          <p:nvPr/>
        </p:nvSpPr>
        <p:spPr>
          <a:xfrm>
            <a:off x="3471421" y="1761984"/>
            <a:ext cx="2286681" cy="13994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7" name="Group 46"/>
          <p:cNvGrpSpPr/>
          <p:nvPr/>
        </p:nvGrpSpPr>
        <p:grpSpPr>
          <a:xfrm>
            <a:off x="3567588" y="1875599"/>
            <a:ext cx="2295052" cy="1174767"/>
            <a:chOff x="3216443" y="1603043"/>
            <a:chExt cx="5588929" cy="2363755"/>
          </a:xfrm>
        </p:grpSpPr>
        <p:sp>
          <p:nvSpPr>
            <p:cNvPr id="52" name="Freeform 5"/>
            <p:cNvSpPr>
              <a:spLocks/>
            </p:cNvSpPr>
            <p:nvPr/>
          </p:nvSpPr>
          <p:spPr bwMode="auto">
            <a:xfrm>
              <a:off x="3216443" y="1603043"/>
              <a:ext cx="3173902" cy="1892955"/>
            </a:xfrm>
            <a:custGeom>
              <a:avLst/>
              <a:gdLst>
                <a:gd name="T0" fmla="*/ 3552 w 3568"/>
                <a:gd name="T1" fmla="*/ 2128 h 2128"/>
                <a:gd name="T2" fmla="*/ 0 w 3568"/>
                <a:gd name="T3" fmla="*/ 2128 h 2128"/>
                <a:gd name="T4" fmla="*/ 0 w 3568"/>
                <a:gd name="T5" fmla="*/ 16 h 2128"/>
                <a:gd name="T6" fmla="*/ 0 w 3568"/>
                <a:gd name="T7" fmla="*/ 16 h 2128"/>
                <a:gd name="T8" fmla="*/ 2 w 3568"/>
                <a:gd name="T9" fmla="*/ 10 h 2128"/>
                <a:gd name="T10" fmla="*/ 4 w 3568"/>
                <a:gd name="T11" fmla="*/ 4 h 2128"/>
                <a:gd name="T12" fmla="*/ 10 w 3568"/>
                <a:gd name="T13" fmla="*/ 0 h 2128"/>
                <a:gd name="T14" fmla="*/ 16 w 3568"/>
                <a:gd name="T15" fmla="*/ 0 h 2128"/>
                <a:gd name="T16" fmla="*/ 16 w 3568"/>
                <a:gd name="T17" fmla="*/ 0 h 2128"/>
                <a:gd name="T18" fmla="*/ 22 w 3568"/>
                <a:gd name="T19" fmla="*/ 0 h 2128"/>
                <a:gd name="T20" fmla="*/ 28 w 3568"/>
                <a:gd name="T21" fmla="*/ 4 h 2128"/>
                <a:gd name="T22" fmla="*/ 30 w 3568"/>
                <a:gd name="T23" fmla="*/ 10 h 2128"/>
                <a:gd name="T24" fmla="*/ 32 w 3568"/>
                <a:gd name="T25" fmla="*/ 16 h 2128"/>
                <a:gd name="T26" fmla="*/ 32 w 3568"/>
                <a:gd name="T27" fmla="*/ 2096 h 2128"/>
                <a:gd name="T28" fmla="*/ 3552 w 3568"/>
                <a:gd name="T29" fmla="*/ 2096 h 2128"/>
                <a:gd name="T30" fmla="*/ 3552 w 3568"/>
                <a:gd name="T31" fmla="*/ 2096 h 2128"/>
                <a:gd name="T32" fmla="*/ 3558 w 3568"/>
                <a:gd name="T33" fmla="*/ 2096 h 2128"/>
                <a:gd name="T34" fmla="*/ 3564 w 3568"/>
                <a:gd name="T35" fmla="*/ 2100 h 2128"/>
                <a:gd name="T36" fmla="*/ 3566 w 3568"/>
                <a:gd name="T37" fmla="*/ 2106 h 2128"/>
                <a:gd name="T38" fmla="*/ 3568 w 3568"/>
                <a:gd name="T39" fmla="*/ 2112 h 2128"/>
                <a:gd name="T40" fmla="*/ 3568 w 3568"/>
                <a:gd name="T41" fmla="*/ 2112 h 2128"/>
                <a:gd name="T42" fmla="*/ 3566 w 3568"/>
                <a:gd name="T43" fmla="*/ 2118 h 2128"/>
                <a:gd name="T44" fmla="*/ 3564 w 3568"/>
                <a:gd name="T45" fmla="*/ 2122 h 2128"/>
                <a:gd name="T46" fmla="*/ 3558 w 3568"/>
                <a:gd name="T47" fmla="*/ 2126 h 2128"/>
                <a:gd name="T48" fmla="*/ 3552 w 3568"/>
                <a:gd name="T49" fmla="*/ 2128 h 2128"/>
                <a:gd name="T50" fmla="*/ 3552 w 3568"/>
                <a:gd name="T51" fmla="*/ 2128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68" h="2128">
                  <a:moveTo>
                    <a:pt x="3552" y="2128"/>
                  </a:moveTo>
                  <a:lnTo>
                    <a:pt x="0" y="2128"/>
                  </a:lnTo>
                  <a:lnTo>
                    <a:pt x="0" y="16"/>
                  </a:lnTo>
                  <a:lnTo>
                    <a:pt x="0" y="16"/>
                  </a:lnTo>
                  <a:lnTo>
                    <a:pt x="2" y="10"/>
                  </a:lnTo>
                  <a:lnTo>
                    <a:pt x="4" y="4"/>
                  </a:lnTo>
                  <a:lnTo>
                    <a:pt x="10" y="0"/>
                  </a:lnTo>
                  <a:lnTo>
                    <a:pt x="16" y="0"/>
                  </a:lnTo>
                  <a:lnTo>
                    <a:pt x="16" y="0"/>
                  </a:lnTo>
                  <a:lnTo>
                    <a:pt x="22" y="0"/>
                  </a:lnTo>
                  <a:lnTo>
                    <a:pt x="28" y="4"/>
                  </a:lnTo>
                  <a:lnTo>
                    <a:pt x="30" y="10"/>
                  </a:lnTo>
                  <a:lnTo>
                    <a:pt x="32" y="16"/>
                  </a:lnTo>
                  <a:lnTo>
                    <a:pt x="32" y="2096"/>
                  </a:lnTo>
                  <a:lnTo>
                    <a:pt x="3552" y="2096"/>
                  </a:lnTo>
                  <a:lnTo>
                    <a:pt x="3552" y="2096"/>
                  </a:lnTo>
                  <a:lnTo>
                    <a:pt x="3558" y="2096"/>
                  </a:lnTo>
                  <a:lnTo>
                    <a:pt x="3564" y="2100"/>
                  </a:lnTo>
                  <a:lnTo>
                    <a:pt x="3566" y="2106"/>
                  </a:lnTo>
                  <a:lnTo>
                    <a:pt x="3568" y="2112"/>
                  </a:lnTo>
                  <a:lnTo>
                    <a:pt x="3568" y="2112"/>
                  </a:lnTo>
                  <a:lnTo>
                    <a:pt x="3566" y="2118"/>
                  </a:lnTo>
                  <a:lnTo>
                    <a:pt x="3564" y="2122"/>
                  </a:lnTo>
                  <a:lnTo>
                    <a:pt x="3558" y="2126"/>
                  </a:lnTo>
                  <a:lnTo>
                    <a:pt x="3552" y="2128"/>
                  </a:lnTo>
                  <a:lnTo>
                    <a:pt x="3552" y="212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CiscoSans Thin" panose="020B0203020201020303" pitchFamily="34" charset="0"/>
              </a:endParaRPr>
            </a:p>
          </p:txBody>
        </p:sp>
        <p:sp>
          <p:nvSpPr>
            <p:cNvPr id="49" name="TextBox 48"/>
            <p:cNvSpPr txBox="1"/>
            <p:nvPr/>
          </p:nvSpPr>
          <p:spPr>
            <a:xfrm>
              <a:off x="3273753" y="3533302"/>
              <a:ext cx="3954914" cy="433496"/>
            </a:xfrm>
            <a:prstGeom prst="rect">
              <a:avLst/>
            </a:prstGeom>
            <a:noFill/>
          </p:spPr>
          <p:txBody>
            <a:bodyPr wrap="square" rtlCol="0">
              <a:spAutoFit/>
            </a:bodyPr>
            <a:lstStyle/>
            <a:p>
              <a:r>
                <a:rPr lang="en-US" sz="800" dirty="0">
                  <a:solidFill>
                    <a:schemeClr val="bg1"/>
                  </a:solidFill>
                  <a:latin typeface="CiscoSans Thin" panose="020B0203020201020303" pitchFamily="34" charset="0"/>
                </a:rPr>
                <a:t>2015                        2016</a:t>
              </a:r>
            </a:p>
          </p:txBody>
        </p:sp>
        <p:sp>
          <p:nvSpPr>
            <p:cNvPr id="50" name="Rectangle 49"/>
            <p:cNvSpPr/>
            <p:nvPr/>
          </p:nvSpPr>
          <p:spPr>
            <a:xfrm>
              <a:off x="6475168" y="2206260"/>
              <a:ext cx="2330204" cy="4768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rtlCol="0" anchor="t"/>
            <a:lstStyle/>
            <a:p>
              <a:pPr defTabSz="685783">
                <a:spcBef>
                  <a:spcPts val="451"/>
                </a:spcBef>
                <a:defRPr/>
              </a:pPr>
              <a:r>
                <a:rPr lang="en-US" sz="1200" dirty="0">
                  <a:solidFill>
                    <a:schemeClr val="accent4">
                      <a:lumMod val="40000"/>
                      <a:lumOff val="60000"/>
                    </a:schemeClr>
                  </a:solidFill>
                  <a:latin typeface="CiscoSans Thin" panose="020B0203020201020303" pitchFamily="34" charset="0"/>
                </a:rPr>
                <a:t>In revenue </a:t>
              </a:r>
              <a:br>
                <a:rPr lang="en-US" sz="1200" dirty="0">
                  <a:solidFill>
                    <a:schemeClr val="accent4">
                      <a:lumMod val="40000"/>
                      <a:lumOff val="60000"/>
                    </a:schemeClr>
                  </a:solidFill>
                  <a:latin typeface="CiscoSans Thin" panose="020B0203020201020303" pitchFamily="34" charset="0"/>
                </a:rPr>
              </a:br>
              <a:r>
                <a:rPr lang="en-US" sz="1200" dirty="0">
                  <a:solidFill>
                    <a:schemeClr val="accent4">
                      <a:lumMod val="40000"/>
                      <a:lumOff val="60000"/>
                    </a:schemeClr>
                  </a:solidFill>
                  <a:latin typeface="CiscoSans Thin" panose="020B0203020201020303" pitchFamily="34" charset="0"/>
                </a:rPr>
                <a:t>per campaign</a:t>
              </a:r>
            </a:p>
          </p:txBody>
        </p:sp>
        <p:sp>
          <p:nvSpPr>
            <p:cNvPr id="51" name="Rectangle 50"/>
            <p:cNvSpPr/>
            <p:nvPr/>
          </p:nvSpPr>
          <p:spPr>
            <a:xfrm>
              <a:off x="6462110" y="1738460"/>
              <a:ext cx="1445130" cy="619280"/>
            </a:xfrm>
            <a:prstGeom prst="rect">
              <a:avLst/>
            </a:prstGeom>
          </p:spPr>
          <p:txBody>
            <a:bodyPr wrap="none">
              <a:spAutoFit/>
            </a:bodyPr>
            <a:lstStyle/>
            <a:p>
              <a:r>
                <a:rPr lang="en-US" sz="1400" b="1" dirty="0">
                  <a:solidFill>
                    <a:schemeClr val="accent4">
                      <a:lumMod val="40000"/>
                      <a:lumOff val="60000"/>
                    </a:schemeClr>
                  </a:solidFill>
                  <a:latin typeface="CiscoSans Heavy" panose="020B0903020201020303" pitchFamily="34" charset="0"/>
                </a:rPr>
                <a:t>$60M</a:t>
              </a:r>
              <a:endParaRPr lang="en-US" sz="1400" dirty="0">
                <a:solidFill>
                  <a:schemeClr val="accent4">
                    <a:lumMod val="40000"/>
                    <a:lumOff val="60000"/>
                  </a:schemeClr>
                </a:solidFill>
                <a:latin typeface="CiscoSans Heavy" panose="020B0903020201020303" pitchFamily="34" charset="0"/>
              </a:endParaRPr>
            </a:p>
          </p:txBody>
        </p:sp>
      </p:grpSp>
      <p:sp>
        <p:nvSpPr>
          <p:cNvPr id="55" name="Freeform 7"/>
          <p:cNvSpPr>
            <a:spLocks/>
          </p:cNvSpPr>
          <p:nvPr/>
        </p:nvSpPr>
        <p:spPr bwMode="auto">
          <a:xfrm>
            <a:off x="3672128" y="2182295"/>
            <a:ext cx="1149721" cy="547015"/>
          </a:xfrm>
          <a:custGeom>
            <a:avLst/>
            <a:gdLst>
              <a:gd name="T0" fmla="*/ 16 w 2432"/>
              <a:gd name="T1" fmla="*/ 1224 h 1224"/>
              <a:gd name="T2" fmla="*/ 8 w 2432"/>
              <a:gd name="T3" fmla="*/ 1222 h 1224"/>
              <a:gd name="T4" fmla="*/ 2 w 2432"/>
              <a:gd name="T5" fmla="*/ 1218 h 1224"/>
              <a:gd name="T6" fmla="*/ 0 w 2432"/>
              <a:gd name="T7" fmla="*/ 1206 h 1224"/>
              <a:gd name="T8" fmla="*/ 270 w 2432"/>
              <a:gd name="T9" fmla="*/ 768 h 1224"/>
              <a:gd name="T10" fmla="*/ 276 w 2432"/>
              <a:gd name="T11" fmla="*/ 762 h 1224"/>
              <a:gd name="T12" fmla="*/ 284 w 2432"/>
              <a:gd name="T13" fmla="*/ 760 h 1224"/>
              <a:gd name="T14" fmla="*/ 298 w 2432"/>
              <a:gd name="T15" fmla="*/ 768 h 1224"/>
              <a:gd name="T16" fmla="*/ 806 w 2432"/>
              <a:gd name="T17" fmla="*/ 862 h 1224"/>
              <a:gd name="T18" fmla="*/ 812 w 2432"/>
              <a:gd name="T19" fmla="*/ 858 h 1224"/>
              <a:gd name="T20" fmla="*/ 824 w 2432"/>
              <a:gd name="T21" fmla="*/ 856 h 1224"/>
              <a:gd name="T22" fmla="*/ 1088 w 2432"/>
              <a:gd name="T23" fmla="*/ 1060 h 1224"/>
              <a:gd name="T24" fmla="*/ 1346 w 2432"/>
              <a:gd name="T25" fmla="*/ 906 h 1224"/>
              <a:gd name="T26" fmla="*/ 1356 w 2432"/>
              <a:gd name="T27" fmla="*/ 904 h 1224"/>
              <a:gd name="T28" fmla="*/ 1366 w 2432"/>
              <a:gd name="T29" fmla="*/ 908 h 1224"/>
              <a:gd name="T30" fmla="*/ 1884 w 2432"/>
              <a:gd name="T31" fmla="*/ 1026 h 1224"/>
              <a:gd name="T32" fmla="*/ 1892 w 2432"/>
              <a:gd name="T33" fmla="*/ 1024 h 1224"/>
              <a:gd name="T34" fmla="*/ 2148 w 2432"/>
              <a:gd name="T35" fmla="*/ 1182 h 1224"/>
              <a:gd name="T36" fmla="*/ 2400 w 2432"/>
              <a:gd name="T37" fmla="*/ 12 h 1224"/>
              <a:gd name="T38" fmla="*/ 2408 w 2432"/>
              <a:gd name="T39" fmla="*/ 2 h 1224"/>
              <a:gd name="T40" fmla="*/ 2420 w 2432"/>
              <a:gd name="T41" fmla="*/ 0 h 1224"/>
              <a:gd name="T42" fmla="*/ 2426 w 2432"/>
              <a:gd name="T43" fmla="*/ 2 h 1224"/>
              <a:gd name="T44" fmla="*/ 2432 w 2432"/>
              <a:gd name="T45" fmla="*/ 14 h 1224"/>
              <a:gd name="T46" fmla="*/ 2174 w 2432"/>
              <a:gd name="T47" fmla="*/ 1212 h 1224"/>
              <a:gd name="T48" fmla="*/ 2170 w 2432"/>
              <a:gd name="T49" fmla="*/ 1218 h 1224"/>
              <a:gd name="T50" fmla="*/ 2164 w 2432"/>
              <a:gd name="T51" fmla="*/ 1222 h 1224"/>
              <a:gd name="T52" fmla="*/ 2150 w 2432"/>
              <a:gd name="T53" fmla="*/ 1222 h 1224"/>
              <a:gd name="T54" fmla="*/ 1630 w 2432"/>
              <a:gd name="T55" fmla="*/ 1174 h 1224"/>
              <a:gd name="T56" fmla="*/ 1624 w 2432"/>
              <a:gd name="T57" fmla="*/ 1176 h 1224"/>
              <a:gd name="T58" fmla="*/ 1616 w 2432"/>
              <a:gd name="T59" fmla="*/ 1174 h 1224"/>
              <a:gd name="T60" fmla="*/ 1352 w 2432"/>
              <a:gd name="T61" fmla="*/ 940 h 1224"/>
              <a:gd name="T62" fmla="*/ 1096 w 2432"/>
              <a:gd name="T63" fmla="*/ 1094 h 1224"/>
              <a:gd name="T64" fmla="*/ 1086 w 2432"/>
              <a:gd name="T65" fmla="*/ 1096 h 1224"/>
              <a:gd name="T66" fmla="*/ 1078 w 2432"/>
              <a:gd name="T67" fmla="*/ 1092 h 1224"/>
              <a:gd name="T68" fmla="*/ 564 w 2432"/>
              <a:gd name="T69" fmla="*/ 1218 h 1224"/>
              <a:gd name="T70" fmla="*/ 558 w 2432"/>
              <a:gd name="T71" fmla="*/ 1222 h 1224"/>
              <a:gd name="T72" fmla="*/ 550 w 2432"/>
              <a:gd name="T73" fmla="*/ 1224 h 1224"/>
              <a:gd name="T74" fmla="*/ 538 w 2432"/>
              <a:gd name="T75" fmla="*/ 1216 h 1224"/>
              <a:gd name="T76" fmla="*/ 30 w 2432"/>
              <a:gd name="T77" fmla="*/ 1216 h 1224"/>
              <a:gd name="T78" fmla="*/ 24 w 2432"/>
              <a:gd name="T79" fmla="*/ 1222 h 1224"/>
              <a:gd name="T80" fmla="*/ 16 w 2432"/>
              <a:gd name="T81"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32" h="1224">
                <a:moveTo>
                  <a:pt x="16" y="1224"/>
                </a:moveTo>
                <a:lnTo>
                  <a:pt x="16" y="1224"/>
                </a:lnTo>
                <a:lnTo>
                  <a:pt x="12" y="1224"/>
                </a:lnTo>
                <a:lnTo>
                  <a:pt x="8" y="1222"/>
                </a:lnTo>
                <a:lnTo>
                  <a:pt x="8" y="1222"/>
                </a:lnTo>
                <a:lnTo>
                  <a:pt x="2" y="1218"/>
                </a:lnTo>
                <a:lnTo>
                  <a:pt x="0" y="1212"/>
                </a:lnTo>
                <a:lnTo>
                  <a:pt x="0" y="1206"/>
                </a:lnTo>
                <a:lnTo>
                  <a:pt x="2" y="1200"/>
                </a:lnTo>
                <a:lnTo>
                  <a:pt x="270" y="768"/>
                </a:lnTo>
                <a:lnTo>
                  <a:pt x="270" y="768"/>
                </a:lnTo>
                <a:lnTo>
                  <a:pt x="276" y="762"/>
                </a:lnTo>
                <a:lnTo>
                  <a:pt x="284" y="760"/>
                </a:lnTo>
                <a:lnTo>
                  <a:pt x="284" y="760"/>
                </a:lnTo>
                <a:lnTo>
                  <a:pt x="292" y="762"/>
                </a:lnTo>
                <a:lnTo>
                  <a:pt x="298" y="768"/>
                </a:lnTo>
                <a:lnTo>
                  <a:pt x="554" y="1180"/>
                </a:lnTo>
                <a:lnTo>
                  <a:pt x="806" y="862"/>
                </a:lnTo>
                <a:lnTo>
                  <a:pt x="806" y="862"/>
                </a:lnTo>
                <a:lnTo>
                  <a:pt x="812" y="858"/>
                </a:lnTo>
                <a:lnTo>
                  <a:pt x="818" y="856"/>
                </a:lnTo>
                <a:lnTo>
                  <a:pt x="824" y="856"/>
                </a:lnTo>
                <a:lnTo>
                  <a:pt x="830" y="860"/>
                </a:lnTo>
                <a:lnTo>
                  <a:pt x="1088" y="1060"/>
                </a:lnTo>
                <a:lnTo>
                  <a:pt x="1346" y="906"/>
                </a:lnTo>
                <a:lnTo>
                  <a:pt x="1346" y="906"/>
                </a:lnTo>
                <a:lnTo>
                  <a:pt x="1352" y="904"/>
                </a:lnTo>
                <a:lnTo>
                  <a:pt x="1356" y="904"/>
                </a:lnTo>
                <a:lnTo>
                  <a:pt x="1362" y="906"/>
                </a:lnTo>
                <a:lnTo>
                  <a:pt x="1366" y="908"/>
                </a:lnTo>
                <a:lnTo>
                  <a:pt x="1626" y="1142"/>
                </a:lnTo>
                <a:lnTo>
                  <a:pt x="1884" y="1026"/>
                </a:lnTo>
                <a:lnTo>
                  <a:pt x="1884" y="1026"/>
                </a:lnTo>
                <a:lnTo>
                  <a:pt x="1892" y="1024"/>
                </a:lnTo>
                <a:lnTo>
                  <a:pt x="1898" y="1026"/>
                </a:lnTo>
                <a:lnTo>
                  <a:pt x="2148" y="1182"/>
                </a:lnTo>
                <a:lnTo>
                  <a:pt x="2400" y="12"/>
                </a:lnTo>
                <a:lnTo>
                  <a:pt x="2400" y="12"/>
                </a:lnTo>
                <a:lnTo>
                  <a:pt x="2402" y="6"/>
                </a:lnTo>
                <a:lnTo>
                  <a:pt x="2408" y="2"/>
                </a:lnTo>
                <a:lnTo>
                  <a:pt x="2414" y="0"/>
                </a:lnTo>
                <a:lnTo>
                  <a:pt x="2420" y="0"/>
                </a:lnTo>
                <a:lnTo>
                  <a:pt x="2420" y="0"/>
                </a:lnTo>
                <a:lnTo>
                  <a:pt x="2426" y="2"/>
                </a:lnTo>
                <a:lnTo>
                  <a:pt x="2430" y="8"/>
                </a:lnTo>
                <a:lnTo>
                  <a:pt x="2432" y="14"/>
                </a:lnTo>
                <a:lnTo>
                  <a:pt x="2432" y="20"/>
                </a:lnTo>
                <a:lnTo>
                  <a:pt x="2174" y="1212"/>
                </a:lnTo>
                <a:lnTo>
                  <a:pt x="2174" y="1212"/>
                </a:lnTo>
                <a:lnTo>
                  <a:pt x="2170" y="1218"/>
                </a:lnTo>
                <a:lnTo>
                  <a:pt x="2164" y="1222"/>
                </a:lnTo>
                <a:lnTo>
                  <a:pt x="2164" y="1222"/>
                </a:lnTo>
                <a:lnTo>
                  <a:pt x="2156" y="1224"/>
                </a:lnTo>
                <a:lnTo>
                  <a:pt x="2150" y="1222"/>
                </a:lnTo>
                <a:lnTo>
                  <a:pt x="1888" y="1058"/>
                </a:lnTo>
                <a:lnTo>
                  <a:pt x="1630" y="1174"/>
                </a:lnTo>
                <a:lnTo>
                  <a:pt x="1630" y="1174"/>
                </a:lnTo>
                <a:lnTo>
                  <a:pt x="1624" y="1176"/>
                </a:lnTo>
                <a:lnTo>
                  <a:pt x="1620" y="1176"/>
                </a:lnTo>
                <a:lnTo>
                  <a:pt x="1616" y="1174"/>
                </a:lnTo>
                <a:lnTo>
                  <a:pt x="1612" y="1172"/>
                </a:lnTo>
                <a:lnTo>
                  <a:pt x="1352" y="940"/>
                </a:lnTo>
                <a:lnTo>
                  <a:pt x="1096" y="1094"/>
                </a:lnTo>
                <a:lnTo>
                  <a:pt x="1096" y="1094"/>
                </a:lnTo>
                <a:lnTo>
                  <a:pt x="1090" y="1096"/>
                </a:lnTo>
                <a:lnTo>
                  <a:pt x="1086" y="1096"/>
                </a:lnTo>
                <a:lnTo>
                  <a:pt x="1082" y="1094"/>
                </a:lnTo>
                <a:lnTo>
                  <a:pt x="1078" y="1092"/>
                </a:lnTo>
                <a:lnTo>
                  <a:pt x="822" y="894"/>
                </a:lnTo>
                <a:lnTo>
                  <a:pt x="564" y="1218"/>
                </a:lnTo>
                <a:lnTo>
                  <a:pt x="564" y="1218"/>
                </a:lnTo>
                <a:lnTo>
                  <a:pt x="558" y="1222"/>
                </a:lnTo>
                <a:lnTo>
                  <a:pt x="550" y="1224"/>
                </a:lnTo>
                <a:lnTo>
                  <a:pt x="550" y="1224"/>
                </a:lnTo>
                <a:lnTo>
                  <a:pt x="544" y="1222"/>
                </a:lnTo>
                <a:lnTo>
                  <a:pt x="538" y="1216"/>
                </a:lnTo>
                <a:lnTo>
                  <a:pt x="284" y="806"/>
                </a:lnTo>
                <a:lnTo>
                  <a:pt x="30" y="1216"/>
                </a:lnTo>
                <a:lnTo>
                  <a:pt x="30" y="1216"/>
                </a:lnTo>
                <a:lnTo>
                  <a:pt x="24" y="1222"/>
                </a:lnTo>
                <a:lnTo>
                  <a:pt x="16" y="1224"/>
                </a:lnTo>
                <a:lnTo>
                  <a:pt x="16" y="122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56" name="Rectangle 55"/>
          <p:cNvSpPr/>
          <p:nvPr/>
        </p:nvSpPr>
        <p:spPr>
          <a:xfrm>
            <a:off x="3637293" y="2086950"/>
            <a:ext cx="1141497" cy="2370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rtlCol="0" anchor="t"/>
          <a:lstStyle/>
          <a:p>
            <a:pPr algn="ctr" defTabSz="685783">
              <a:spcBef>
                <a:spcPts val="451"/>
              </a:spcBef>
              <a:defRPr/>
            </a:pPr>
            <a:r>
              <a:rPr lang="en-US" sz="1100" dirty="0">
                <a:solidFill>
                  <a:schemeClr val="accent1">
                    <a:lumMod val="20000"/>
                    <a:lumOff val="80000"/>
                  </a:schemeClr>
                </a:solidFill>
                <a:latin typeface="CiscoSans Thin" panose="020B0203020201020303" pitchFamily="34" charset="0"/>
              </a:rPr>
              <a:t>Ransoms paid per month</a:t>
            </a:r>
          </a:p>
        </p:txBody>
      </p:sp>
      <p:sp>
        <p:nvSpPr>
          <p:cNvPr id="57" name="Rectangle 56"/>
          <p:cNvSpPr/>
          <p:nvPr/>
        </p:nvSpPr>
        <p:spPr>
          <a:xfrm>
            <a:off x="3803122" y="1816845"/>
            <a:ext cx="537327" cy="307777"/>
          </a:xfrm>
          <a:prstGeom prst="rect">
            <a:avLst/>
          </a:prstGeom>
        </p:spPr>
        <p:txBody>
          <a:bodyPr wrap="none">
            <a:spAutoFit/>
          </a:bodyPr>
          <a:lstStyle/>
          <a:p>
            <a:r>
              <a:rPr lang="en-US" sz="1400" b="1" dirty="0">
                <a:solidFill>
                  <a:schemeClr val="accent1">
                    <a:lumMod val="20000"/>
                    <a:lumOff val="80000"/>
                  </a:schemeClr>
                </a:solidFill>
                <a:latin typeface="CiscoSans Heavy" panose="020B0903020201020303" pitchFamily="34" charset="0"/>
              </a:rPr>
              <a:t>9515</a:t>
            </a:r>
            <a:endParaRPr lang="en-US" sz="1400" dirty="0">
              <a:solidFill>
                <a:schemeClr val="accent1">
                  <a:lumMod val="20000"/>
                  <a:lumOff val="80000"/>
                </a:schemeClr>
              </a:solidFill>
              <a:latin typeface="CiscoSans Heavy" panose="020B0903020201020303" pitchFamily="34" charset="0"/>
            </a:endParaRPr>
          </a:p>
        </p:txBody>
      </p:sp>
      <p:sp>
        <p:nvSpPr>
          <p:cNvPr id="69" name="Rectangle 68"/>
          <p:cNvSpPr/>
          <p:nvPr/>
        </p:nvSpPr>
        <p:spPr>
          <a:xfrm>
            <a:off x="5452310" y="4747689"/>
            <a:ext cx="938244" cy="846386"/>
          </a:xfrm>
          <a:prstGeom prst="rect">
            <a:avLst/>
          </a:prstGeom>
        </p:spPr>
        <p:txBody>
          <a:bodyPr wrap="square">
            <a:spAutoFit/>
          </a:bodyPr>
          <a:lstStyle/>
          <a:p>
            <a:r>
              <a:rPr lang="en-US" sz="1600" b="1" dirty="0">
                <a:solidFill>
                  <a:schemeClr val="accent4">
                    <a:lumMod val="40000"/>
                    <a:lumOff val="60000"/>
                  </a:schemeClr>
                </a:solidFill>
                <a:latin typeface="CiscoSans Heavy" panose="020B0903020201020303" pitchFamily="34" charset="0"/>
              </a:rPr>
              <a:t>$500M </a:t>
            </a:r>
            <a:r>
              <a:rPr lang="en-US" sz="1100" dirty="0">
                <a:solidFill>
                  <a:schemeClr val="accent4">
                    <a:lumMod val="40000"/>
                    <a:lumOff val="60000"/>
                  </a:schemeClr>
                </a:solidFill>
                <a:latin typeface="CiscoSans Thin" panose="020B0203020201020303" pitchFamily="34" charset="0"/>
              </a:rPr>
              <a:t>in losses due to phishing</a:t>
            </a:r>
          </a:p>
        </p:txBody>
      </p:sp>
      <p:sp>
        <p:nvSpPr>
          <p:cNvPr id="80" name="TextBox 79"/>
          <p:cNvSpPr txBox="1"/>
          <p:nvPr/>
        </p:nvSpPr>
        <p:spPr>
          <a:xfrm>
            <a:off x="7138769" y="1312506"/>
            <a:ext cx="4005481" cy="3046988"/>
          </a:xfrm>
          <a:prstGeom prst="rect">
            <a:avLst/>
          </a:prstGeom>
          <a:noFill/>
        </p:spPr>
        <p:txBody>
          <a:bodyPr wrap="square" rtlCol="0">
            <a:spAutoFit/>
          </a:bodyPr>
          <a:lstStyle/>
          <a:p>
            <a:endParaRPr lang="en-US" sz="2400" dirty="0">
              <a:latin typeface="CiscoSans Thin" panose="020B0203020201020303" pitchFamily="34" charset="0"/>
            </a:endParaRPr>
          </a:p>
          <a:p>
            <a:r>
              <a:rPr lang="en-US" sz="2400" dirty="0">
                <a:latin typeface="CiscoSans Thin" panose="020B0203020201020303" pitchFamily="34" charset="0"/>
              </a:rPr>
              <a:t>With a</a:t>
            </a:r>
            <a:r>
              <a:rPr lang="en-US" sz="2400" dirty="0" smtClean="0">
                <a:latin typeface="CiscoSans Thin" panose="020B0203020201020303" pitchFamily="34" charset="0"/>
              </a:rPr>
              <a:t> </a:t>
            </a:r>
            <a:r>
              <a:rPr lang="en-US" sz="2400" dirty="0">
                <a:latin typeface="CiscoSans Thin" panose="020B0203020201020303" pitchFamily="34" charset="0"/>
              </a:rPr>
              <a:t>high success rate and significant revenues being </a:t>
            </a:r>
            <a:r>
              <a:rPr lang="en-US" sz="2400" dirty="0" smtClean="0">
                <a:latin typeface="CiscoSans Thin" panose="020B0203020201020303" pitchFamily="34" charset="0"/>
              </a:rPr>
              <a:t>generated. The sophistication of these attacks will only increase.</a:t>
            </a:r>
            <a:endParaRPr lang="en-US" sz="2400" dirty="0">
              <a:latin typeface="CiscoSans Thin" panose="020B0203020201020303" pitchFamily="34" charset="0"/>
            </a:endParaRPr>
          </a:p>
          <a:p>
            <a:endParaRPr lang="en-US" sz="2400" dirty="0">
              <a:latin typeface="CiscoSans Thin" panose="020B0203020201020303" pitchFamily="34" charset="0"/>
            </a:endParaRPr>
          </a:p>
          <a:p>
            <a:endParaRPr lang="en-US" sz="2400" dirty="0">
              <a:latin typeface="CiscoSans Thin" panose="020B0203020201020303" pitchFamily="34" charset="0"/>
            </a:endParaRPr>
          </a:p>
        </p:txBody>
      </p:sp>
      <p:sp>
        <p:nvSpPr>
          <p:cNvPr id="84" name="Rectangle 83"/>
          <p:cNvSpPr/>
          <p:nvPr/>
        </p:nvSpPr>
        <p:spPr>
          <a:xfrm>
            <a:off x="4088611" y="5491184"/>
            <a:ext cx="886493" cy="615553"/>
          </a:xfrm>
          <a:prstGeom prst="rect">
            <a:avLst/>
          </a:prstGeom>
        </p:spPr>
        <p:txBody>
          <a:bodyPr wrap="square">
            <a:spAutoFit/>
          </a:bodyPr>
          <a:lstStyle/>
          <a:p>
            <a:r>
              <a:rPr lang="en-US" sz="1400" b="1" dirty="0">
                <a:solidFill>
                  <a:schemeClr val="accent2">
                    <a:lumMod val="60000"/>
                    <a:lumOff val="40000"/>
                  </a:schemeClr>
                </a:solidFill>
                <a:latin typeface="CiscoSans Heavy" panose="020B0903020201020303" pitchFamily="34" charset="0"/>
              </a:rPr>
              <a:t>30%</a:t>
            </a:r>
          </a:p>
          <a:p>
            <a:r>
              <a:rPr lang="en-US" sz="1000" b="1" dirty="0">
                <a:solidFill>
                  <a:schemeClr val="accent2">
                    <a:lumMod val="60000"/>
                    <a:lumOff val="40000"/>
                  </a:schemeClr>
                </a:solidFill>
                <a:latin typeface="CiscoSans Thin" panose="020B0203020201020303" pitchFamily="34" charset="0"/>
              </a:rPr>
              <a:t>are opened</a:t>
            </a:r>
          </a:p>
        </p:txBody>
      </p:sp>
      <p:grpSp>
        <p:nvGrpSpPr>
          <p:cNvPr id="85" name="Group 84"/>
          <p:cNvGrpSpPr>
            <a:grpSpLocks noChangeAspect="1"/>
          </p:cNvGrpSpPr>
          <p:nvPr/>
        </p:nvGrpSpPr>
        <p:grpSpPr>
          <a:xfrm>
            <a:off x="4974493" y="5557927"/>
            <a:ext cx="318036" cy="354207"/>
            <a:chOff x="642229" y="3235066"/>
            <a:chExt cx="914783" cy="1065629"/>
          </a:xfrm>
        </p:grpSpPr>
        <p:grpSp>
          <p:nvGrpSpPr>
            <p:cNvPr id="86" name="Group 85"/>
            <p:cNvGrpSpPr/>
            <p:nvPr/>
          </p:nvGrpSpPr>
          <p:grpSpPr>
            <a:xfrm>
              <a:off x="642229" y="3385913"/>
              <a:ext cx="914783" cy="914782"/>
              <a:chOff x="5673725" y="3575050"/>
              <a:chExt cx="1568451" cy="1568450"/>
            </a:xfrm>
            <a:solidFill>
              <a:srgbClr val="6CC049"/>
            </a:solidFill>
          </p:grpSpPr>
          <p:sp>
            <p:nvSpPr>
              <p:cNvPr id="88" name="Freeform 16"/>
              <p:cNvSpPr>
                <a:spLocks/>
              </p:cNvSpPr>
              <p:nvPr/>
            </p:nvSpPr>
            <p:spPr bwMode="auto">
              <a:xfrm>
                <a:off x="5673725" y="4297363"/>
                <a:ext cx="506413" cy="804863"/>
              </a:xfrm>
              <a:custGeom>
                <a:avLst/>
                <a:gdLst>
                  <a:gd name="T0" fmla="*/ 0 w 319"/>
                  <a:gd name="T1" fmla="*/ 0 h 507"/>
                  <a:gd name="T2" fmla="*/ 0 w 319"/>
                  <a:gd name="T3" fmla="*/ 507 h 507"/>
                  <a:gd name="T4" fmla="*/ 319 w 319"/>
                  <a:gd name="T5" fmla="*/ 252 h 507"/>
                  <a:gd name="T6" fmla="*/ 0 w 319"/>
                  <a:gd name="T7" fmla="*/ 0 h 507"/>
                </a:gdLst>
                <a:ahLst/>
                <a:cxnLst>
                  <a:cxn ang="0">
                    <a:pos x="T0" y="T1"/>
                  </a:cxn>
                  <a:cxn ang="0">
                    <a:pos x="T2" y="T3"/>
                  </a:cxn>
                  <a:cxn ang="0">
                    <a:pos x="T4" y="T5"/>
                  </a:cxn>
                  <a:cxn ang="0">
                    <a:pos x="T6" y="T7"/>
                  </a:cxn>
                </a:cxnLst>
                <a:rect l="0" t="0" r="r" b="b"/>
                <a:pathLst>
                  <a:path w="319" h="507">
                    <a:moveTo>
                      <a:pt x="0" y="0"/>
                    </a:moveTo>
                    <a:lnTo>
                      <a:pt x="0" y="507"/>
                    </a:lnTo>
                    <a:lnTo>
                      <a:pt x="319" y="25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89" name="Freeform 17"/>
              <p:cNvSpPr>
                <a:spLocks/>
              </p:cNvSpPr>
              <p:nvPr/>
            </p:nvSpPr>
            <p:spPr bwMode="auto">
              <a:xfrm>
                <a:off x="5694363" y="3575050"/>
                <a:ext cx="1512888" cy="1098550"/>
              </a:xfrm>
              <a:custGeom>
                <a:avLst/>
                <a:gdLst>
                  <a:gd name="T0" fmla="*/ 339 w 953"/>
                  <a:gd name="T1" fmla="*/ 692 h 692"/>
                  <a:gd name="T2" fmla="*/ 607 w 953"/>
                  <a:gd name="T3" fmla="*/ 692 h 692"/>
                  <a:gd name="T4" fmla="*/ 953 w 953"/>
                  <a:gd name="T5" fmla="*/ 417 h 692"/>
                  <a:gd name="T6" fmla="*/ 522 w 953"/>
                  <a:gd name="T7" fmla="*/ 17 h 692"/>
                  <a:gd name="T8" fmla="*/ 522 w 953"/>
                  <a:gd name="T9" fmla="*/ 17 h 692"/>
                  <a:gd name="T10" fmla="*/ 513 w 953"/>
                  <a:gd name="T11" fmla="*/ 10 h 692"/>
                  <a:gd name="T12" fmla="*/ 503 w 953"/>
                  <a:gd name="T13" fmla="*/ 4 h 692"/>
                  <a:gd name="T14" fmla="*/ 492 w 953"/>
                  <a:gd name="T15" fmla="*/ 2 h 692"/>
                  <a:gd name="T16" fmla="*/ 481 w 953"/>
                  <a:gd name="T17" fmla="*/ 0 h 692"/>
                  <a:gd name="T18" fmla="*/ 470 w 953"/>
                  <a:gd name="T19" fmla="*/ 2 h 692"/>
                  <a:gd name="T20" fmla="*/ 459 w 953"/>
                  <a:gd name="T21" fmla="*/ 4 h 692"/>
                  <a:gd name="T22" fmla="*/ 448 w 953"/>
                  <a:gd name="T23" fmla="*/ 10 h 692"/>
                  <a:gd name="T24" fmla="*/ 439 w 953"/>
                  <a:gd name="T25" fmla="*/ 17 h 692"/>
                  <a:gd name="T26" fmla="*/ 0 w 953"/>
                  <a:gd name="T27" fmla="*/ 424 h 692"/>
                  <a:gd name="T28" fmla="*/ 339 w 953"/>
                  <a:gd name="T29"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3" h="692">
                    <a:moveTo>
                      <a:pt x="339" y="692"/>
                    </a:moveTo>
                    <a:lnTo>
                      <a:pt x="607" y="692"/>
                    </a:lnTo>
                    <a:lnTo>
                      <a:pt x="953" y="417"/>
                    </a:lnTo>
                    <a:lnTo>
                      <a:pt x="522" y="17"/>
                    </a:lnTo>
                    <a:lnTo>
                      <a:pt x="522" y="17"/>
                    </a:lnTo>
                    <a:lnTo>
                      <a:pt x="513" y="10"/>
                    </a:lnTo>
                    <a:lnTo>
                      <a:pt x="503" y="4"/>
                    </a:lnTo>
                    <a:lnTo>
                      <a:pt x="492" y="2"/>
                    </a:lnTo>
                    <a:lnTo>
                      <a:pt x="481" y="0"/>
                    </a:lnTo>
                    <a:lnTo>
                      <a:pt x="470" y="2"/>
                    </a:lnTo>
                    <a:lnTo>
                      <a:pt x="459" y="4"/>
                    </a:lnTo>
                    <a:lnTo>
                      <a:pt x="448" y="10"/>
                    </a:lnTo>
                    <a:lnTo>
                      <a:pt x="439" y="17"/>
                    </a:lnTo>
                    <a:lnTo>
                      <a:pt x="0" y="424"/>
                    </a:lnTo>
                    <a:lnTo>
                      <a:pt x="339" y="6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90" name="Freeform 18"/>
              <p:cNvSpPr>
                <a:spLocks/>
              </p:cNvSpPr>
              <p:nvPr/>
            </p:nvSpPr>
            <p:spPr bwMode="auto">
              <a:xfrm>
                <a:off x="5710238" y="4724400"/>
                <a:ext cx="1470025" cy="419100"/>
              </a:xfrm>
              <a:custGeom>
                <a:avLst/>
                <a:gdLst>
                  <a:gd name="T0" fmla="*/ 597 w 926"/>
                  <a:gd name="T1" fmla="*/ 0 h 264"/>
                  <a:gd name="T2" fmla="*/ 329 w 926"/>
                  <a:gd name="T3" fmla="*/ 0 h 264"/>
                  <a:gd name="T4" fmla="*/ 0 w 926"/>
                  <a:gd name="T5" fmla="*/ 264 h 264"/>
                  <a:gd name="T6" fmla="*/ 926 w 926"/>
                  <a:gd name="T7" fmla="*/ 264 h 264"/>
                  <a:gd name="T8" fmla="*/ 597 w 926"/>
                  <a:gd name="T9" fmla="*/ 0 h 264"/>
                </a:gdLst>
                <a:ahLst/>
                <a:cxnLst>
                  <a:cxn ang="0">
                    <a:pos x="T0" y="T1"/>
                  </a:cxn>
                  <a:cxn ang="0">
                    <a:pos x="T2" y="T3"/>
                  </a:cxn>
                  <a:cxn ang="0">
                    <a:pos x="T4" y="T5"/>
                  </a:cxn>
                  <a:cxn ang="0">
                    <a:pos x="T6" y="T7"/>
                  </a:cxn>
                  <a:cxn ang="0">
                    <a:pos x="T8" y="T9"/>
                  </a:cxn>
                </a:cxnLst>
                <a:rect l="0" t="0" r="r" b="b"/>
                <a:pathLst>
                  <a:path w="926" h="264">
                    <a:moveTo>
                      <a:pt x="597" y="0"/>
                    </a:moveTo>
                    <a:lnTo>
                      <a:pt x="329" y="0"/>
                    </a:lnTo>
                    <a:lnTo>
                      <a:pt x="0" y="264"/>
                    </a:lnTo>
                    <a:lnTo>
                      <a:pt x="926" y="264"/>
                    </a:lnTo>
                    <a:lnTo>
                      <a:pt x="5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91" name="Freeform 19"/>
              <p:cNvSpPr>
                <a:spLocks/>
              </p:cNvSpPr>
              <p:nvPr/>
            </p:nvSpPr>
            <p:spPr bwMode="auto">
              <a:xfrm>
                <a:off x="6707188" y="4276725"/>
                <a:ext cx="534988" cy="849313"/>
              </a:xfrm>
              <a:custGeom>
                <a:avLst/>
                <a:gdLst>
                  <a:gd name="T0" fmla="*/ 0 w 337"/>
                  <a:gd name="T1" fmla="*/ 265 h 535"/>
                  <a:gd name="T2" fmla="*/ 337 w 337"/>
                  <a:gd name="T3" fmla="*/ 535 h 535"/>
                  <a:gd name="T4" fmla="*/ 337 w 337"/>
                  <a:gd name="T5" fmla="*/ 0 h 535"/>
                  <a:gd name="T6" fmla="*/ 0 w 337"/>
                  <a:gd name="T7" fmla="*/ 265 h 535"/>
                </a:gdLst>
                <a:ahLst/>
                <a:cxnLst>
                  <a:cxn ang="0">
                    <a:pos x="T0" y="T1"/>
                  </a:cxn>
                  <a:cxn ang="0">
                    <a:pos x="T2" y="T3"/>
                  </a:cxn>
                  <a:cxn ang="0">
                    <a:pos x="T4" y="T5"/>
                  </a:cxn>
                  <a:cxn ang="0">
                    <a:pos x="T6" y="T7"/>
                  </a:cxn>
                </a:cxnLst>
                <a:rect l="0" t="0" r="r" b="b"/>
                <a:pathLst>
                  <a:path w="337" h="535">
                    <a:moveTo>
                      <a:pt x="0" y="265"/>
                    </a:moveTo>
                    <a:lnTo>
                      <a:pt x="337" y="535"/>
                    </a:lnTo>
                    <a:lnTo>
                      <a:pt x="337" y="0"/>
                    </a:lnTo>
                    <a:lnTo>
                      <a:pt x="0"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cxnSp>
          <p:nvCxnSpPr>
            <p:cNvPr id="87" name="Straight Arrow Connector 86"/>
            <p:cNvCxnSpPr/>
            <p:nvPr/>
          </p:nvCxnSpPr>
          <p:spPr>
            <a:xfrm flipV="1">
              <a:off x="1094883" y="3235066"/>
              <a:ext cx="0" cy="782792"/>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p:cNvGrpSpPr>
            <a:grpSpLocks noChangeAspect="1"/>
          </p:cNvGrpSpPr>
          <p:nvPr/>
        </p:nvGrpSpPr>
        <p:grpSpPr>
          <a:xfrm>
            <a:off x="4894930" y="4880777"/>
            <a:ext cx="493087" cy="304951"/>
            <a:chOff x="687096" y="2318743"/>
            <a:chExt cx="1291149" cy="779264"/>
          </a:xfrm>
        </p:grpSpPr>
        <p:sp>
          <p:nvSpPr>
            <p:cNvPr id="93" name="Freeform 92"/>
            <p:cNvSpPr>
              <a:spLocks noEditPoints="1"/>
            </p:cNvSpPr>
            <p:nvPr/>
          </p:nvSpPr>
          <p:spPr bwMode="auto">
            <a:xfrm>
              <a:off x="687096" y="2659948"/>
              <a:ext cx="669023" cy="419066"/>
            </a:xfrm>
            <a:custGeom>
              <a:avLst/>
              <a:gdLst>
                <a:gd name="T0" fmla="*/ 902 w 1804"/>
                <a:gd name="T1" fmla="*/ 720 h 1130"/>
                <a:gd name="T2" fmla="*/ 82 w 1804"/>
                <a:gd name="T3" fmla="*/ 0 h 1130"/>
                <a:gd name="T4" fmla="*/ 1724 w 1804"/>
                <a:gd name="T5" fmla="*/ 0 h 1130"/>
                <a:gd name="T6" fmla="*/ 902 w 1804"/>
                <a:gd name="T7" fmla="*/ 720 h 1130"/>
                <a:gd name="T8" fmla="*/ 576 w 1804"/>
                <a:gd name="T9" fmla="*/ 564 h 1130"/>
                <a:gd name="T10" fmla="*/ 0 w 1804"/>
                <a:gd name="T11" fmla="*/ 1070 h 1130"/>
                <a:gd name="T12" fmla="*/ 0 w 1804"/>
                <a:gd name="T13" fmla="*/ 60 h 1130"/>
                <a:gd name="T14" fmla="*/ 576 w 1804"/>
                <a:gd name="T15" fmla="*/ 564 h 1130"/>
                <a:gd name="T16" fmla="*/ 650 w 1804"/>
                <a:gd name="T17" fmla="*/ 630 h 1130"/>
                <a:gd name="T18" fmla="*/ 902 w 1804"/>
                <a:gd name="T19" fmla="*/ 852 h 1130"/>
                <a:gd name="T20" fmla="*/ 1156 w 1804"/>
                <a:gd name="T21" fmla="*/ 630 h 1130"/>
                <a:gd name="T22" fmla="*/ 1724 w 1804"/>
                <a:gd name="T23" fmla="*/ 1130 h 1130"/>
                <a:gd name="T24" fmla="*/ 82 w 1804"/>
                <a:gd name="T25" fmla="*/ 1130 h 1130"/>
                <a:gd name="T26" fmla="*/ 650 w 1804"/>
                <a:gd name="T27" fmla="*/ 630 h 1130"/>
                <a:gd name="T28" fmla="*/ 1230 w 1804"/>
                <a:gd name="T29" fmla="*/ 564 h 1130"/>
                <a:gd name="T30" fmla="*/ 1804 w 1804"/>
                <a:gd name="T31" fmla="*/ 60 h 1130"/>
                <a:gd name="T32" fmla="*/ 1804 w 1804"/>
                <a:gd name="T33" fmla="*/ 1070 h 1130"/>
                <a:gd name="T34" fmla="*/ 1230 w 1804"/>
                <a:gd name="T35" fmla="*/ 56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4" h="1130">
                  <a:moveTo>
                    <a:pt x="902" y="720"/>
                  </a:moveTo>
                  <a:lnTo>
                    <a:pt x="82" y="0"/>
                  </a:lnTo>
                  <a:lnTo>
                    <a:pt x="1724" y="0"/>
                  </a:lnTo>
                  <a:lnTo>
                    <a:pt x="902" y="720"/>
                  </a:lnTo>
                  <a:close/>
                  <a:moveTo>
                    <a:pt x="576" y="564"/>
                  </a:moveTo>
                  <a:lnTo>
                    <a:pt x="0" y="1070"/>
                  </a:lnTo>
                  <a:lnTo>
                    <a:pt x="0" y="60"/>
                  </a:lnTo>
                  <a:lnTo>
                    <a:pt x="576" y="564"/>
                  </a:lnTo>
                  <a:close/>
                  <a:moveTo>
                    <a:pt x="650" y="630"/>
                  </a:moveTo>
                  <a:lnTo>
                    <a:pt x="902" y="852"/>
                  </a:lnTo>
                  <a:lnTo>
                    <a:pt x="1156" y="630"/>
                  </a:lnTo>
                  <a:lnTo>
                    <a:pt x="1724" y="1130"/>
                  </a:lnTo>
                  <a:lnTo>
                    <a:pt x="82" y="1130"/>
                  </a:lnTo>
                  <a:lnTo>
                    <a:pt x="650" y="630"/>
                  </a:lnTo>
                  <a:close/>
                  <a:moveTo>
                    <a:pt x="1230" y="564"/>
                  </a:moveTo>
                  <a:lnTo>
                    <a:pt x="1804" y="60"/>
                  </a:lnTo>
                  <a:lnTo>
                    <a:pt x="1804" y="1070"/>
                  </a:lnTo>
                  <a:lnTo>
                    <a:pt x="1230" y="564"/>
                  </a:lnTo>
                  <a:close/>
                </a:path>
              </a:pathLst>
            </a:custGeom>
            <a:solidFill>
              <a:srgbClr val="36A4D7"/>
            </a:solidFill>
            <a:ln>
              <a:noFill/>
            </a:ln>
          </p:spPr>
          <p:txBody>
            <a:bodyPr vert="horz" wrap="square" lIns="91440" tIns="45720" rIns="91440" bIns="45720" numCol="1" anchor="t" anchorCtr="0" compatLnSpc="1">
              <a:prstTxWarp prst="textNoShape">
                <a:avLst/>
              </a:prstTxWarp>
            </a:bodyPr>
            <a:lstStyle/>
            <a:p>
              <a:endParaRPr lang="en-US" sz="1400"/>
            </a:p>
          </p:txBody>
        </p:sp>
        <p:grpSp>
          <p:nvGrpSpPr>
            <p:cNvPr id="94" name="Group 93"/>
            <p:cNvGrpSpPr/>
            <p:nvPr/>
          </p:nvGrpSpPr>
          <p:grpSpPr>
            <a:xfrm>
              <a:off x="1201702" y="2318743"/>
              <a:ext cx="776543" cy="779264"/>
              <a:chOff x="4583623" y="2757046"/>
              <a:chExt cx="776543" cy="779264"/>
            </a:xfrm>
          </p:grpSpPr>
          <p:sp>
            <p:nvSpPr>
              <p:cNvPr id="95" name="Freeform 20"/>
              <p:cNvSpPr>
                <a:spLocks/>
              </p:cNvSpPr>
              <p:nvPr/>
            </p:nvSpPr>
            <p:spPr bwMode="auto">
              <a:xfrm>
                <a:off x="4639441" y="2780660"/>
                <a:ext cx="720725" cy="755650"/>
              </a:xfrm>
              <a:custGeom>
                <a:avLst/>
                <a:gdLst>
                  <a:gd name="T0" fmla="*/ 104 w 454"/>
                  <a:gd name="T1" fmla="*/ 324 h 476"/>
                  <a:gd name="T2" fmla="*/ 98 w 454"/>
                  <a:gd name="T3" fmla="*/ 331 h 476"/>
                  <a:gd name="T4" fmla="*/ 93 w 454"/>
                  <a:gd name="T5" fmla="*/ 348 h 476"/>
                  <a:gd name="T6" fmla="*/ 93 w 454"/>
                  <a:gd name="T7" fmla="*/ 365 h 476"/>
                  <a:gd name="T8" fmla="*/ 98 w 454"/>
                  <a:gd name="T9" fmla="*/ 381 h 476"/>
                  <a:gd name="T10" fmla="*/ 104 w 454"/>
                  <a:gd name="T11" fmla="*/ 387 h 476"/>
                  <a:gd name="T12" fmla="*/ 111 w 454"/>
                  <a:gd name="T13" fmla="*/ 393 h 476"/>
                  <a:gd name="T14" fmla="*/ 128 w 454"/>
                  <a:gd name="T15" fmla="*/ 400 h 476"/>
                  <a:gd name="T16" fmla="*/ 145 w 454"/>
                  <a:gd name="T17" fmla="*/ 400 h 476"/>
                  <a:gd name="T18" fmla="*/ 161 w 454"/>
                  <a:gd name="T19" fmla="*/ 393 h 476"/>
                  <a:gd name="T20" fmla="*/ 413 w 454"/>
                  <a:gd name="T21" fmla="*/ 143 h 476"/>
                  <a:gd name="T22" fmla="*/ 424 w 454"/>
                  <a:gd name="T23" fmla="*/ 130 h 476"/>
                  <a:gd name="T24" fmla="*/ 435 w 454"/>
                  <a:gd name="T25" fmla="*/ 100 h 476"/>
                  <a:gd name="T26" fmla="*/ 433 w 454"/>
                  <a:gd name="T27" fmla="*/ 69 h 476"/>
                  <a:gd name="T28" fmla="*/ 420 w 454"/>
                  <a:gd name="T29" fmla="*/ 41 h 476"/>
                  <a:gd name="T30" fmla="*/ 409 w 454"/>
                  <a:gd name="T31" fmla="*/ 28 h 476"/>
                  <a:gd name="T32" fmla="*/ 396 w 454"/>
                  <a:gd name="T33" fmla="*/ 17 h 476"/>
                  <a:gd name="T34" fmla="*/ 367 w 454"/>
                  <a:gd name="T35" fmla="*/ 2 h 476"/>
                  <a:gd name="T36" fmla="*/ 337 w 454"/>
                  <a:gd name="T37" fmla="*/ 2 h 476"/>
                  <a:gd name="T38" fmla="*/ 307 w 454"/>
                  <a:gd name="T39" fmla="*/ 13 h 476"/>
                  <a:gd name="T40" fmla="*/ 34 w 454"/>
                  <a:gd name="T41" fmla="*/ 285 h 476"/>
                  <a:gd name="T42" fmla="*/ 26 w 454"/>
                  <a:gd name="T43" fmla="*/ 293 h 476"/>
                  <a:gd name="T44" fmla="*/ 10 w 454"/>
                  <a:gd name="T45" fmla="*/ 322 h 476"/>
                  <a:gd name="T46" fmla="*/ 0 w 454"/>
                  <a:gd name="T47" fmla="*/ 365 h 476"/>
                  <a:gd name="T48" fmla="*/ 10 w 454"/>
                  <a:gd name="T49" fmla="*/ 405 h 476"/>
                  <a:gd name="T50" fmla="*/ 26 w 454"/>
                  <a:gd name="T51" fmla="*/ 435 h 476"/>
                  <a:gd name="T52" fmla="*/ 34 w 454"/>
                  <a:gd name="T53" fmla="*/ 442 h 476"/>
                  <a:gd name="T54" fmla="*/ 41 w 454"/>
                  <a:gd name="T55" fmla="*/ 452 h 476"/>
                  <a:gd name="T56" fmla="*/ 71 w 454"/>
                  <a:gd name="T57" fmla="*/ 468 h 476"/>
                  <a:gd name="T58" fmla="*/ 113 w 454"/>
                  <a:gd name="T59" fmla="*/ 476 h 476"/>
                  <a:gd name="T60" fmla="*/ 154 w 454"/>
                  <a:gd name="T61" fmla="*/ 468 h 476"/>
                  <a:gd name="T62" fmla="*/ 184 w 454"/>
                  <a:gd name="T63" fmla="*/ 452 h 476"/>
                  <a:gd name="T64" fmla="*/ 454 w 454"/>
                  <a:gd name="T65" fmla="*/ 18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476">
                    <a:moveTo>
                      <a:pt x="270" y="158"/>
                    </a:moveTo>
                    <a:lnTo>
                      <a:pt x="104" y="324"/>
                    </a:lnTo>
                    <a:lnTo>
                      <a:pt x="104" y="324"/>
                    </a:lnTo>
                    <a:lnTo>
                      <a:pt x="98" y="331"/>
                    </a:lnTo>
                    <a:lnTo>
                      <a:pt x="95" y="339"/>
                    </a:lnTo>
                    <a:lnTo>
                      <a:pt x="93" y="348"/>
                    </a:lnTo>
                    <a:lnTo>
                      <a:pt x="91" y="356"/>
                    </a:lnTo>
                    <a:lnTo>
                      <a:pt x="93" y="365"/>
                    </a:lnTo>
                    <a:lnTo>
                      <a:pt x="95" y="372"/>
                    </a:lnTo>
                    <a:lnTo>
                      <a:pt x="98" y="381"/>
                    </a:lnTo>
                    <a:lnTo>
                      <a:pt x="104" y="387"/>
                    </a:lnTo>
                    <a:lnTo>
                      <a:pt x="104" y="387"/>
                    </a:lnTo>
                    <a:lnTo>
                      <a:pt x="104" y="387"/>
                    </a:lnTo>
                    <a:lnTo>
                      <a:pt x="111" y="393"/>
                    </a:lnTo>
                    <a:lnTo>
                      <a:pt x="119" y="398"/>
                    </a:lnTo>
                    <a:lnTo>
                      <a:pt x="128" y="400"/>
                    </a:lnTo>
                    <a:lnTo>
                      <a:pt x="135" y="400"/>
                    </a:lnTo>
                    <a:lnTo>
                      <a:pt x="145" y="400"/>
                    </a:lnTo>
                    <a:lnTo>
                      <a:pt x="154" y="398"/>
                    </a:lnTo>
                    <a:lnTo>
                      <a:pt x="161" y="393"/>
                    </a:lnTo>
                    <a:lnTo>
                      <a:pt x="169" y="387"/>
                    </a:lnTo>
                    <a:lnTo>
                      <a:pt x="413" y="143"/>
                    </a:lnTo>
                    <a:lnTo>
                      <a:pt x="413" y="143"/>
                    </a:lnTo>
                    <a:lnTo>
                      <a:pt x="424" y="130"/>
                    </a:lnTo>
                    <a:lnTo>
                      <a:pt x="431" y="115"/>
                    </a:lnTo>
                    <a:lnTo>
                      <a:pt x="435" y="100"/>
                    </a:lnTo>
                    <a:lnTo>
                      <a:pt x="437" y="86"/>
                    </a:lnTo>
                    <a:lnTo>
                      <a:pt x="433" y="69"/>
                    </a:lnTo>
                    <a:lnTo>
                      <a:pt x="428" y="54"/>
                    </a:lnTo>
                    <a:lnTo>
                      <a:pt x="420" y="41"/>
                    </a:lnTo>
                    <a:lnTo>
                      <a:pt x="409" y="28"/>
                    </a:lnTo>
                    <a:lnTo>
                      <a:pt x="409" y="28"/>
                    </a:lnTo>
                    <a:lnTo>
                      <a:pt x="409" y="28"/>
                    </a:lnTo>
                    <a:lnTo>
                      <a:pt x="396" y="17"/>
                    </a:lnTo>
                    <a:lnTo>
                      <a:pt x="383" y="8"/>
                    </a:lnTo>
                    <a:lnTo>
                      <a:pt x="367" y="2"/>
                    </a:lnTo>
                    <a:lnTo>
                      <a:pt x="352" y="0"/>
                    </a:lnTo>
                    <a:lnTo>
                      <a:pt x="337" y="2"/>
                    </a:lnTo>
                    <a:lnTo>
                      <a:pt x="322" y="6"/>
                    </a:lnTo>
                    <a:lnTo>
                      <a:pt x="307" y="13"/>
                    </a:lnTo>
                    <a:lnTo>
                      <a:pt x="295" y="23"/>
                    </a:lnTo>
                    <a:lnTo>
                      <a:pt x="34" y="285"/>
                    </a:lnTo>
                    <a:lnTo>
                      <a:pt x="34" y="285"/>
                    </a:lnTo>
                    <a:lnTo>
                      <a:pt x="26" y="293"/>
                    </a:lnTo>
                    <a:lnTo>
                      <a:pt x="19" y="302"/>
                    </a:lnTo>
                    <a:lnTo>
                      <a:pt x="10" y="322"/>
                    </a:lnTo>
                    <a:lnTo>
                      <a:pt x="2" y="343"/>
                    </a:lnTo>
                    <a:lnTo>
                      <a:pt x="0" y="365"/>
                    </a:lnTo>
                    <a:lnTo>
                      <a:pt x="2" y="385"/>
                    </a:lnTo>
                    <a:lnTo>
                      <a:pt x="10" y="405"/>
                    </a:lnTo>
                    <a:lnTo>
                      <a:pt x="19" y="426"/>
                    </a:lnTo>
                    <a:lnTo>
                      <a:pt x="26" y="435"/>
                    </a:lnTo>
                    <a:lnTo>
                      <a:pt x="34" y="442"/>
                    </a:lnTo>
                    <a:lnTo>
                      <a:pt x="34" y="442"/>
                    </a:lnTo>
                    <a:lnTo>
                      <a:pt x="34" y="442"/>
                    </a:lnTo>
                    <a:lnTo>
                      <a:pt x="41" y="452"/>
                    </a:lnTo>
                    <a:lnTo>
                      <a:pt x="50" y="457"/>
                    </a:lnTo>
                    <a:lnTo>
                      <a:pt x="71" y="468"/>
                    </a:lnTo>
                    <a:lnTo>
                      <a:pt x="91" y="474"/>
                    </a:lnTo>
                    <a:lnTo>
                      <a:pt x="113" y="476"/>
                    </a:lnTo>
                    <a:lnTo>
                      <a:pt x="134" y="474"/>
                    </a:lnTo>
                    <a:lnTo>
                      <a:pt x="154" y="468"/>
                    </a:lnTo>
                    <a:lnTo>
                      <a:pt x="174" y="457"/>
                    </a:lnTo>
                    <a:lnTo>
                      <a:pt x="184" y="452"/>
                    </a:lnTo>
                    <a:lnTo>
                      <a:pt x="191" y="442"/>
                    </a:lnTo>
                    <a:lnTo>
                      <a:pt x="454" y="182"/>
                    </a:lnTo>
                  </a:path>
                </a:pathLst>
              </a:custGeom>
              <a:noFill/>
              <a:ln w="19050">
                <a:solidFill>
                  <a:srgbClr val="6CC04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nvGrpSpPr>
              <p:cNvPr id="96" name="Group 95"/>
              <p:cNvGrpSpPr>
                <a:grpSpLocks noChangeAspect="1"/>
              </p:cNvGrpSpPr>
              <p:nvPr/>
            </p:nvGrpSpPr>
            <p:grpSpPr>
              <a:xfrm>
                <a:off x="4583623" y="2757046"/>
                <a:ext cx="468029" cy="398603"/>
                <a:chOff x="1567211" y="1513886"/>
                <a:chExt cx="1011577" cy="861520"/>
              </a:xfrm>
              <a:solidFill>
                <a:schemeClr val="accent1"/>
              </a:solidFill>
            </p:grpSpPr>
            <p:sp>
              <p:nvSpPr>
                <p:cNvPr id="97" name="Freeform 101"/>
                <p:cNvSpPr>
                  <a:spLocks/>
                </p:cNvSpPr>
                <p:nvPr/>
              </p:nvSpPr>
              <p:spPr bwMode="auto">
                <a:xfrm>
                  <a:off x="2335162" y="2140607"/>
                  <a:ext cx="243626" cy="234799"/>
                </a:xfrm>
                <a:custGeom>
                  <a:avLst/>
                  <a:gdLst>
                    <a:gd name="T0" fmla="*/ 132 w 276"/>
                    <a:gd name="T1" fmla="*/ 44 h 266"/>
                    <a:gd name="T2" fmla="*/ 64 w 276"/>
                    <a:gd name="T3" fmla="*/ 0 h 266"/>
                    <a:gd name="T4" fmla="*/ 50 w 276"/>
                    <a:gd name="T5" fmla="*/ 22 h 266"/>
                    <a:gd name="T6" fmla="*/ 18 w 276"/>
                    <a:gd name="T7" fmla="*/ 62 h 266"/>
                    <a:gd name="T8" fmla="*/ 60 w 276"/>
                    <a:gd name="T9" fmla="*/ 128 h 266"/>
                    <a:gd name="T10" fmla="*/ 54 w 276"/>
                    <a:gd name="T11" fmla="*/ 134 h 266"/>
                    <a:gd name="T12" fmla="*/ 46 w 276"/>
                    <a:gd name="T13" fmla="*/ 144 h 266"/>
                    <a:gd name="T14" fmla="*/ 38 w 276"/>
                    <a:gd name="T15" fmla="*/ 172 h 266"/>
                    <a:gd name="T16" fmla="*/ 44 w 276"/>
                    <a:gd name="T17" fmla="*/ 200 h 266"/>
                    <a:gd name="T18" fmla="*/ 60 w 276"/>
                    <a:gd name="T19" fmla="*/ 228 h 266"/>
                    <a:gd name="T20" fmla="*/ 72 w 276"/>
                    <a:gd name="T21" fmla="*/ 242 h 266"/>
                    <a:gd name="T22" fmla="*/ 100 w 276"/>
                    <a:gd name="T23" fmla="*/ 260 h 266"/>
                    <a:gd name="T24" fmla="*/ 130 w 276"/>
                    <a:gd name="T25" fmla="*/ 266 h 266"/>
                    <a:gd name="T26" fmla="*/ 158 w 276"/>
                    <a:gd name="T27" fmla="*/ 262 h 266"/>
                    <a:gd name="T28" fmla="*/ 180 w 276"/>
                    <a:gd name="T29" fmla="*/ 248 h 266"/>
                    <a:gd name="T30" fmla="*/ 186 w 276"/>
                    <a:gd name="T31" fmla="*/ 240 h 266"/>
                    <a:gd name="T32" fmla="*/ 194 w 276"/>
                    <a:gd name="T33" fmla="*/ 222 h 266"/>
                    <a:gd name="T34" fmla="*/ 194 w 276"/>
                    <a:gd name="T35" fmla="*/ 202 h 266"/>
                    <a:gd name="T36" fmla="*/ 190 w 276"/>
                    <a:gd name="T37" fmla="*/ 182 h 266"/>
                    <a:gd name="T38" fmla="*/ 186 w 276"/>
                    <a:gd name="T39" fmla="*/ 172 h 266"/>
                    <a:gd name="T40" fmla="*/ 208 w 276"/>
                    <a:gd name="T41" fmla="*/ 176 h 266"/>
                    <a:gd name="T42" fmla="*/ 228 w 276"/>
                    <a:gd name="T43" fmla="*/ 176 h 266"/>
                    <a:gd name="T44" fmla="*/ 246 w 276"/>
                    <a:gd name="T45" fmla="*/ 170 h 266"/>
                    <a:gd name="T46" fmla="*/ 260 w 276"/>
                    <a:gd name="T47" fmla="*/ 158 h 266"/>
                    <a:gd name="T48" fmla="*/ 268 w 276"/>
                    <a:gd name="T49" fmla="*/ 146 h 266"/>
                    <a:gd name="T50" fmla="*/ 276 w 276"/>
                    <a:gd name="T51" fmla="*/ 120 h 266"/>
                    <a:gd name="T52" fmla="*/ 270 w 276"/>
                    <a:gd name="T53" fmla="*/ 90 h 266"/>
                    <a:gd name="T54" fmla="*/ 254 w 276"/>
                    <a:gd name="T55" fmla="*/ 62 h 266"/>
                    <a:gd name="T56" fmla="*/ 242 w 276"/>
                    <a:gd name="T57" fmla="*/ 50 h 266"/>
                    <a:gd name="T58" fmla="*/ 214 w 276"/>
                    <a:gd name="T59" fmla="*/ 32 h 266"/>
                    <a:gd name="T60" fmla="*/ 184 w 276"/>
                    <a:gd name="T61" fmla="*/ 24 h 266"/>
                    <a:gd name="T62" fmla="*/ 156 w 276"/>
                    <a:gd name="T63" fmla="*/ 28 h 266"/>
                    <a:gd name="T64" fmla="*/ 132 w 276"/>
                    <a:gd name="T65" fmla="*/ 4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266">
                      <a:moveTo>
                        <a:pt x="132" y="44"/>
                      </a:moveTo>
                      <a:lnTo>
                        <a:pt x="132" y="44"/>
                      </a:lnTo>
                      <a:lnTo>
                        <a:pt x="128" y="50"/>
                      </a:lnTo>
                      <a:lnTo>
                        <a:pt x="64" y="0"/>
                      </a:lnTo>
                      <a:lnTo>
                        <a:pt x="64" y="0"/>
                      </a:lnTo>
                      <a:lnTo>
                        <a:pt x="50" y="22"/>
                      </a:lnTo>
                      <a:lnTo>
                        <a:pt x="36" y="42"/>
                      </a:lnTo>
                      <a:lnTo>
                        <a:pt x="18" y="62"/>
                      </a:lnTo>
                      <a:lnTo>
                        <a:pt x="0" y="82"/>
                      </a:lnTo>
                      <a:lnTo>
                        <a:pt x="60" y="128"/>
                      </a:lnTo>
                      <a:lnTo>
                        <a:pt x="60" y="128"/>
                      </a:lnTo>
                      <a:lnTo>
                        <a:pt x="54" y="134"/>
                      </a:lnTo>
                      <a:lnTo>
                        <a:pt x="54" y="134"/>
                      </a:lnTo>
                      <a:lnTo>
                        <a:pt x="46" y="144"/>
                      </a:lnTo>
                      <a:lnTo>
                        <a:pt x="40" y="158"/>
                      </a:lnTo>
                      <a:lnTo>
                        <a:pt x="38" y="172"/>
                      </a:lnTo>
                      <a:lnTo>
                        <a:pt x="40" y="186"/>
                      </a:lnTo>
                      <a:lnTo>
                        <a:pt x="44" y="200"/>
                      </a:lnTo>
                      <a:lnTo>
                        <a:pt x="50" y="214"/>
                      </a:lnTo>
                      <a:lnTo>
                        <a:pt x="60" y="228"/>
                      </a:lnTo>
                      <a:lnTo>
                        <a:pt x="72" y="242"/>
                      </a:lnTo>
                      <a:lnTo>
                        <a:pt x="72" y="242"/>
                      </a:lnTo>
                      <a:lnTo>
                        <a:pt x="86" y="252"/>
                      </a:lnTo>
                      <a:lnTo>
                        <a:pt x="100" y="260"/>
                      </a:lnTo>
                      <a:lnTo>
                        <a:pt x="114" y="264"/>
                      </a:lnTo>
                      <a:lnTo>
                        <a:pt x="130" y="266"/>
                      </a:lnTo>
                      <a:lnTo>
                        <a:pt x="144" y="266"/>
                      </a:lnTo>
                      <a:lnTo>
                        <a:pt x="158" y="262"/>
                      </a:lnTo>
                      <a:lnTo>
                        <a:pt x="170" y="256"/>
                      </a:lnTo>
                      <a:lnTo>
                        <a:pt x="180" y="248"/>
                      </a:lnTo>
                      <a:lnTo>
                        <a:pt x="180" y="248"/>
                      </a:lnTo>
                      <a:lnTo>
                        <a:pt x="186" y="240"/>
                      </a:lnTo>
                      <a:lnTo>
                        <a:pt x="190" y="232"/>
                      </a:lnTo>
                      <a:lnTo>
                        <a:pt x="194" y="222"/>
                      </a:lnTo>
                      <a:lnTo>
                        <a:pt x="194" y="212"/>
                      </a:lnTo>
                      <a:lnTo>
                        <a:pt x="194" y="202"/>
                      </a:lnTo>
                      <a:lnTo>
                        <a:pt x="194" y="192"/>
                      </a:lnTo>
                      <a:lnTo>
                        <a:pt x="190" y="182"/>
                      </a:lnTo>
                      <a:lnTo>
                        <a:pt x="186" y="172"/>
                      </a:lnTo>
                      <a:lnTo>
                        <a:pt x="186" y="172"/>
                      </a:lnTo>
                      <a:lnTo>
                        <a:pt x="198" y="176"/>
                      </a:lnTo>
                      <a:lnTo>
                        <a:pt x="208" y="176"/>
                      </a:lnTo>
                      <a:lnTo>
                        <a:pt x="218" y="176"/>
                      </a:lnTo>
                      <a:lnTo>
                        <a:pt x="228" y="176"/>
                      </a:lnTo>
                      <a:lnTo>
                        <a:pt x="236" y="174"/>
                      </a:lnTo>
                      <a:lnTo>
                        <a:pt x="246" y="170"/>
                      </a:lnTo>
                      <a:lnTo>
                        <a:pt x="254" y="164"/>
                      </a:lnTo>
                      <a:lnTo>
                        <a:pt x="260" y="158"/>
                      </a:lnTo>
                      <a:lnTo>
                        <a:pt x="260" y="158"/>
                      </a:lnTo>
                      <a:lnTo>
                        <a:pt x="268" y="146"/>
                      </a:lnTo>
                      <a:lnTo>
                        <a:pt x="274" y="134"/>
                      </a:lnTo>
                      <a:lnTo>
                        <a:pt x="276" y="120"/>
                      </a:lnTo>
                      <a:lnTo>
                        <a:pt x="274" y="106"/>
                      </a:lnTo>
                      <a:lnTo>
                        <a:pt x="270" y="90"/>
                      </a:lnTo>
                      <a:lnTo>
                        <a:pt x="264" y="76"/>
                      </a:lnTo>
                      <a:lnTo>
                        <a:pt x="254" y="62"/>
                      </a:lnTo>
                      <a:lnTo>
                        <a:pt x="242" y="50"/>
                      </a:lnTo>
                      <a:lnTo>
                        <a:pt x="242" y="50"/>
                      </a:lnTo>
                      <a:lnTo>
                        <a:pt x="228" y="40"/>
                      </a:lnTo>
                      <a:lnTo>
                        <a:pt x="214" y="32"/>
                      </a:lnTo>
                      <a:lnTo>
                        <a:pt x="198" y="26"/>
                      </a:lnTo>
                      <a:lnTo>
                        <a:pt x="184" y="24"/>
                      </a:lnTo>
                      <a:lnTo>
                        <a:pt x="170" y="26"/>
                      </a:lnTo>
                      <a:lnTo>
                        <a:pt x="156" y="28"/>
                      </a:lnTo>
                      <a:lnTo>
                        <a:pt x="144" y="34"/>
                      </a:lnTo>
                      <a:lnTo>
                        <a:pt x="132" y="44"/>
                      </a:lnTo>
                      <a:lnTo>
                        <a:pt x="132" y="44"/>
                      </a:lnTo>
                      <a:close/>
                    </a:path>
                  </a:pathLst>
                </a:custGeom>
                <a:solidFill>
                  <a:srgbClr val="C00000"/>
                </a:solidFill>
                <a:ln w="19050">
                  <a:noFill/>
                </a:ln>
                <a:extLst/>
              </p:spPr>
              <p:txBody>
                <a:bodyPr vert="horz" wrap="square" lIns="91440" tIns="45720" rIns="91440" bIns="45720" numCol="1" anchor="t" anchorCtr="0" compatLnSpc="1">
                  <a:prstTxWarp prst="textNoShape">
                    <a:avLst/>
                  </a:prstTxWarp>
                </a:bodyPr>
                <a:lstStyle/>
                <a:p>
                  <a:endParaRPr lang="en-US" sz="1400" dirty="0"/>
                </a:p>
              </p:txBody>
            </p:sp>
            <p:sp>
              <p:nvSpPr>
                <p:cNvPr id="98" name="Freeform 102"/>
                <p:cNvSpPr>
                  <a:spLocks noEditPoints="1"/>
                </p:cNvSpPr>
                <p:nvPr/>
              </p:nvSpPr>
              <p:spPr bwMode="auto">
                <a:xfrm>
                  <a:off x="1715505" y="1588036"/>
                  <a:ext cx="704397" cy="778544"/>
                </a:xfrm>
                <a:custGeom>
                  <a:avLst/>
                  <a:gdLst>
                    <a:gd name="T0" fmla="*/ 318 w 798"/>
                    <a:gd name="T1" fmla="*/ 8 h 882"/>
                    <a:gd name="T2" fmla="*/ 176 w 798"/>
                    <a:gd name="T3" fmla="*/ 68 h 882"/>
                    <a:gd name="T4" fmla="*/ 68 w 798"/>
                    <a:gd name="T5" fmla="*/ 176 h 882"/>
                    <a:gd name="T6" fmla="*/ 8 w 798"/>
                    <a:gd name="T7" fmla="*/ 320 h 882"/>
                    <a:gd name="T8" fmla="*/ 0 w 798"/>
                    <a:gd name="T9" fmla="*/ 430 h 882"/>
                    <a:gd name="T10" fmla="*/ 24 w 798"/>
                    <a:gd name="T11" fmla="*/ 540 h 882"/>
                    <a:gd name="T12" fmla="*/ 78 w 798"/>
                    <a:gd name="T13" fmla="*/ 638 h 882"/>
                    <a:gd name="T14" fmla="*/ 156 w 798"/>
                    <a:gd name="T15" fmla="*/ 716 h 882"/>
                    <a:gd name="T16" fmla="*/ 226 w 798"/>
                    <a:gd name="T17" fmla="*/ 834 h 882"/>
                    <a:gd name="T18" fmla="*/ 234 w 798"/>
                    <a:gd name="T19" fmla="*/ 860 h 882"/>
                    <a:gd name="T20" fmla="*/ 264 w 798"/>
                    <a:gd name="T21" fmla="*/ 880 h 882"/>
                    <a:gd name="T22" fmla="*/ 294 w 798"/>
                    <a:gd name="T23" fmla="*/ 878 h 882"/>
                    <a:gd name="T24" fmla="*/ 318 w 798"/>
                    <a:gd name="T25" fmla="*/ 852 h 882"/>
                    <a:gd name="T26" fmla="*/ 322 w 798"/>
                    <a:gd name="T27" fmla="*/ 792 h 882"/>
                    <a:gd name="T28" fmla="*/ 356 w 798"/>
                    <a:gd name="T29" fmla="*/ 844 h 882"/>
                    <a:gd name="T30" fmla="*/ 376 w 798"/>
                    <a:gd name="T31" fmla="*/ 874 h 882"/>
                    <a:gd name="T32" fmla="*/ 402 w 798"/>
                    <a:gd name="T33" fmla="*/ 882 h 882"/>
                    <a:gd name="T34" fmla="*/ 436 w 798"/>
                    <a:gd name="T35" fmla="*/ 868 h 882"/>
                    <a:gd name="T36" fmla="*/ 450 w 798"/>
                    <a:gd name="T37" fmla="*/ 834 h 882"/>
                    <a:gd name="T38" fmla="*/ 482 w 798"/>
                    <a:gd name="T39" fmla="*/ 834 h 882"/>
                    <a:gd name="T40" fmla="*/ 492 w 798"/>
                    <a:gd name="T41" fmla="*/ 860 h 882"/>
                    <a:gd name="T42" fmla="*/ 522 w 798"/>
                    <a:gd name="T43" fmla="*/ 880 h 882"/>
                    <a:gd name="T44" fmla="*/ 550 w 798"/>
                    <a:gd name="T45" fmla="*/ 878 h 882"/>
                    <a:gd name="T46" fmla="*/ 576 w 798"/>
                    <a:gd name="T47" fmla="*/ 852 h 882"/>
                    <a:gd name="T48" fmla="*/ 578 w 798"/>
                    <a:gd name="T49" fmla="*/ 756 h 882"/>
                    <a:gd name="T50" fmla="*/ 668 w 798"/>
                    <a:gd name="T51" fmla="*/ 694 h 882"/>
                    <a:gd name="T52" fmla="*/ 736 w 798"/>
                    <a:gd name="T53" fmla="*/ 612 h 882"/>
                    <a:gd name="T54" fmla="*/ 782 w 798"/>
                    <a:gd name="T55" fmla="*/ 512 h 882"/>
                    <a:gd name="T56" fmla="*/ 798 w 798"/>
                    <a:gd name="T57" fmla="*/ 400 h 882"/>
                    <a:gd name="T58" fmla="*/ 780 w 798"/>
                    <a:gd name="T59" fmla="*/ 282 h 882"/>
                    <a:gd name="T60" fmla="*/ 706 w 798"/>
                    <a:gd name="T61" fmla="*/ 146 h 882"/>
                    <a:gd name="T62" fmla="*/ 588 w 798"/>
                    <a:gd name="T63" fmla="*/ 48 h 882"/>
                    <a:gd name="T64" fmla="*/ 440 w 798"/>
                    <a:gd name="T65" fmla="*/ 2 h 882"/>
                    <a:gd name="T66" fmla="*/ 322 w 798"/>
                    <a:gd name="T67" fmla="*/ 440 h 882"/>
                    <a:gd name="T68" fmla="*/ 286 w 798"/>
                    <a:gd name="T69" fmla="*/ 478 h 882"/>
                    <a:gd name="T70" fmla="*/ 204 w 798"/>
                    <a:gd name="T71" fmla="*/ 486 h 882"/>
                    <a:gd name="T72" fmla="*/ 138 w 798"/>
                    <a:gd name="T73" fmla="*/ 458 h 882"/>
                    <a:gd name="T74" fmla="*/ 94 w 798"/>
                    <a:gd name="T75" fmla="*/ 394 h 882"/>
                    <a:gd name="T76" fmla="*/ 98 w 798"/>
                    <a:gd name="T77" fmla="*/ 360 h 882"/>
                    <a:gd name="T78" fmla="*/ 132 w 798"/>
                    <a:gd name="T79" fmla="*/ 322 h 882"/>
                    <a:gd name="T80" fmla="*/ 216 w 798"/>
                    <a:gd name="T81" fmla="*/ 312 h 882"/>
                    <a:gd name="T82" fmla="*/ 280 w 798"/>
                    <a:gd name="T83" fmla="*/ 342 h 882"/>
                    <a:gd name="T84" fmla="*/ 324 w 798"/>
                    <a:gd name="T85" fmla="*/ 406 h 882"/>
                    <a:gd name="T86" fmla="*/ 322 w 798"/>
                    <a:gd name="T87" fmla="*/ 440 h 882"/>
                    <a:gd name="T88" fmla="*/ 570 w 798"/>
                    <a:gd name="T89" fmla="*/ 490 h 882"/>
                    <a:gd name="T90" fmla="*/ 496 w 798"/>
                    <a:gd name="T91" fmla="*/ 468 h 882"/>
                    <a:gd name="T92" fmla="*/ 476 w 798"/>
                    <a:gd name="T93" fmla="*/ 440 h 882"/>
                    <a:gd name="T94" fmla="*/ 478 w 798"/>
                    <a:gd name="T95" fmla="*/ 388 h 882"/>
                    <a:gd name="T96" fmla="*/ 536 w 798"/>
                    <a:gd name="T97" fmla="*/ 330 h 882"/>
                    <a:gd name="T98" fmla="*/ 604 w 798"/>
                    <a:gd name="T99" fmla="*/ 310 h 882"/>
                    <a:gd name="T100" fmla="*/ 680 w 798"/>
                    <a:gd name="T101" fmla="*/ 330 h 882"/>
                    <a:gd name="T102" fmla="*/ 700 w 798"/>
                    <a:gd name="T103" fmla="*/ 360 h 882"/>
                    <a:gd name="T104" fmla="*/ 696 w 798"/>
                    <a:gd name="T105" fmla="*/ 410 h 882"/>
                    <a:gd name="T106" fmla="*/ 638 w 798"/>
                    <a:gd name="T107" fmla="*/ 47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8" h="882">
                      <a:moveTo>
                        <a:pt x="398" y="0"/>
                      </a:moveTo>
                      <a:lnTo>
                        <a:pt x="398" y="0"/>
                      </a:lnTo>
                      <a:lnTo>
                        <a:pt x="358" y="2"/>
                      </a:lnTo>
                      <a:lnTo>
                        <a:pt x="318" y="8"/>
                      </a:lnTo>
                      <a:lnTo>
                        <a:pt x="280" y="18"/>
                      </a:lnTo>
                      <a:lnTo>
                        <a:pt x="242" y="32"/>
                      </a:lnTo>
                      <a:lnTo>
                        <a:pt x="208" y="48"/>
                      </a:lnTo>
                      <a:lnTo>
                        <a:pt x="176" y="68"/>
                      </a:lnTo>
                      <a:lnTo>
                        <a:pt x="144" y="92"/>
                      </a:lnTo>
                      <a:lnTo>
                        <a:pt x="116" y="118"/>
                      </a:lnTo>
                      <a:lnTo>
                        <a:pt x="90" y="146"/>
                      </a:lnTo>
                      <a:lnTo>
                        <a:pt x="68" y="176"/>
                      </a:lnTo>
                      <a:lnTo>
                        <a:pt x="48" y="210"/>
                      </a:lnTo>
                      <a:lnTo>
                        <a:pt x="30" y="244"/>
                      </a:lnTo>
                      <a:lnTo>
                        <a:pt x="18" y="282"/>
                      </a:lnTo>
                      <a:lnTo>
                        <a:pt x="8" y="320"/>
                      </a:lnTo>
                      <a:lnTo>
                        <a:pt x="2" y="358"/>
                      </a:lnTo>
                      <a:lnTo>
                        <a:pt x="0" y="400"/>
                      </a:lnTo>
                      <a:lnTo>
                        <a:pt x="0" y="400"/>
                      </a:lnTo>
                      <a:lnTo>
                        <a:pt x="0" y="430"/>
                      </a:lnTo>
                      <a:lnTo>
                        <a:pt x="4" y="458"/>
                      </a:lnTo>
                      <a:lnTo>
                        <a:pt x="8" y="486"/>
                      </a:lnTo>
                      <a:lnTo>
                        <a:pt x="16" y="514"/>
                      </a:lnTo>
                      <a:lnTo>
                        <a:pt x="24" y="540"/>
                      </a:lnTo>
                      <a:lnTo>
                        <a:pt x="36" y="566"/>
                      </a:lnTo>
                      <a:lnTo>
                        <a:pt x="48" y="592"/>
                      </a:lnTo>
                      <a:lnTo>
                        <a:pt x="62" y="616"/>
                      </a:lnTo>
                      <a:lnTo>
                        <a:pt x="78" y="638"/>
                      </a:lnTo>
                      <a:lnTo>
                        <a:pt x="96" y="660"/>
                      </a:lnTo>
                      <a:lnTo>
                        <a:pt x="114" y="680"/>
                      </a:lnTo>
                      <a:lnTo>
                        <a:pt x="134" y="698"/>
                      </a:lnTo>
                      <a:lnTo>
                        <a:pt x="156" y="716"/>
                      </a:lnTo>
                      <a:lnTo>
                        <a:pt x="178" y="732"/>
                      </a:lnTo>
                      <a:lnTo>
                        <a:pt x="202" y="746"/>
                      </a:lnTo>
                      <a:lnTo>
                        <a:pt x="226" y="760"/>
                      </a:lnTo>
                      <a:lnTo>
                        <a:pt x="226" y="834"/>
                      </a:lnTo>
                      <a:lnTo>
                        <a:pt x="226" y="834"/>
                      </a:lnTo>
                      <a:lnTo>
                        <a:pt x="228" y="844"/>
                      </a:lnTo>
                      <a:lnTo>
                        <a:pt x="230" y="852"/>
                      </a:lnTo>
                      <a:lnTo>
                        <a:pt x="234" y="860"/>
                      </a:lnTo>
                      <a:lnTo>
                        <a:pt x="240" y="868"/>
                      </a:lnTo>
                      <a:lnTo>
                        <a:pt x="248" y="874"/>
                      </a:lnTo>
                      <a:lnTo>
                        <a:pt x="256" y="878"/>
                      </a:lnTo>
                      <a:lnTo>
                        <a:pt x="264" y="880"/>
                      </a:lnTo>
                      <a:lnTo>
                        <a:pt x="274" y="882"/>
                      </a:lnTo>
                      <a:lnTo>
                        <a:pt x="274" y="882"/>
                      </a:lnTo>
                      <a:lnTo>
                        <a:pt x="284" y="880"/>
                      </a:lnTo>
                      <a:lnTo>
                        <a:pt x="294" y="878"/>
                      </a:lnTo>
                      <a:lnTo>
                        <a:pt x="302" y="874"/>
                      </a:lnTo>
                      <a:lnTo>
                        <a:pt x="308" y="868"/>
                      </a:lnTo>
                      <a:lnTo>
                        <a:pt x="314" y="860"/>
                      </a:lnTo>
                      <a:lnTo>
                        <a:pt x="318" y="852"/>
                      </a:lnTo>
                      <a:lnTo>
                        <a:pt x="322" y="844"/>
                      </a:lnTo>
                      <a:lnTo>
                        <a:pt x="322" y="834"/>
                      </a:lnTo>
                      <a:lnTo>
                        <a:pt x="322" y="792"/>
                      </a:lnTo>
                      <a:lnTo>
                        <a:pt x="322" y="792"/>
                      </a:lnTo>
                      <a:lnTo>
                        <a:pt x="354" y="796"/>
                      </a:lnTo>
                      <a:lnTo>
                        <a:pt x="354" y="834"/>
                      </a:lnTo>
                      <a:lnTo>
                        <a:pt x="354" y="834"/>
                      </a:lnTo>
                      <a:lnTo>
                        <a:pt x="356" y="844"/>
                      </a:lnTo>
                      <a:lnTo>
                        <a:pt x="358" y="852"/>
                      </a:lnTo>
                      <a:lnTo>
                        <a:pt x="362" y="860"/>
                      </a:lnTo>
                      <a:lnTo>
                        <a:pt x="368" y="868"/>
                      </a:lnTo>
                      <a:lnTo>
                        <a:pt x="376" y="874"/>
                      </a:lnTo>
                      <a:lnTo>
                        <a:pt x="384" y="878"/>
                      </a:lnTo>
                      <a:lnTo>
                        <a:pt x="392" y="880"/>
                      </a:lnTo>
                      <a:lnTo>
                        <a:pt x="402" y="882"/>
                      </a:lnTo>
                      <a:lnTo>
                        <a:pt x="402" y="882"/>
                      </a:lnTo>
                      <a:lnTo>
                        <a:pt x="412" y="880"/>
                      </a:lnTo>
                      <a:lnTo>
                        <a:pt x="422" y="878"/>
                      </a:lnTo>
                      <a:lnTo>
                        <a:pt x="430" y="874"/>
                      </a:lnTo>
                      <a:lnTo>
                        <a:pt x="436" y="868"/>
                      </a:lnTo>
                      <a:lnTo>
                        <a:pt x="442" y="860"/>
                      </a:lnTo>
                      <a:lnTo>
                        <a:pt x="446" y="852"/>
                      </a:lnTo>
                      <a:lnTo>
                        <a:pt x="450" y="844"/>
                      </a:lnTo>
                      <a:lnTo>
                        <a:pt x="450" y="834"/>
                      </a:lnTo>
                      <a:lnTo>
                        <a:pt x="450" y="796"/>
                      </a:lnTo>
                      <a:lnTo>
                        <a:pt x="450" y="796"/>
                      </a:lnTo>
                      <a:lnTo>
                        <a:pt x="482" y="790"/>
                      </a:lnTo>
                      <a:lnTo>
                        <a:pt x="482" y="834"/>
                      </a:lnTo>
                      <a:lnTo>
                        <a:pt x="482" y="834"/>
                      </a:lnTo>
                      <a:lnTo>
                        <a:pt x="484" y="844"/>
                      </a:lnTo>
                      <a:lnTo>
                        <a:pt x="486" y="852"/>
                      </a:lnTo>
                      <a:lnTo>
                        <a:pt x="492" y="860"/>
                      </a:lnTo>
                      <a:lnTo>
                        <a:pt x="496" y="868"/>
                      </a:lnTo>
                      <a:lnTo>
                        <a:pt x="504" y="874"/>
                      </a:lnTo>
                      <a:lnTo>
                        <a:pt x="512" y="878"/>
                      </a:lnTo>
                      <a:lnTo>
                        <a:pt x="522" y="880"/>
                      </a:lnTo>
                      <a:lnTo>
                        <a:pt x="530" y="882"/>
                      </a:lnTo>
                      <a:lnTo>
                        <a:pt x="530" y="882"/>
                      </a:lnTo>
                      <a:lnTo>
                        <a:pt x="540" y="880"/>
                      </a:lnTo>
                      <a:lnTo>
                        <a:pt x="550" y="878"/>
                      </a:lnTo>
                      <a:lnTo>
                        <a:pt x="558" y="874"/>
                      </a:lnTo>
                      <a:lnTo>
                        <a:pt x="564" y="868"/>
                      </a:lnTo>
                      <a:lnTo>
                        <a:pt x="570" y="860"/>
                      </a:lnTo>
                      <a:lnTo>
                        <a:pt x="576" y="852"/>
                      </a:lnTo>
                      <a:lnTo>
                        <a:pt x="578" y="844"/>
                      </a:lnTo>
                      <a:lnTo>
                        <a:pt x="578" y="834"/>
                      </a:lnTo>
                      <a:lnTo>
                        <a:pt x="578" y="756"/>
                      </a:lnTo>
                      <a:lnTo>
                        <a:pt x="578" y="756"/>
                      </a:lnTo>
                      <a:lnTo>
                        <a:pt x="602" y="742"/>
                      </a:lnTo>
                      <a:lnTo>
                        <a:pt x="626" y="728"/>
                      </a:lnTo>
                      <a:lnTo>
                        <a:pt x="648" y="712"/>
                      </a:lnTo>
                      <a:lnTo>
                        <a:pt x="668" y="694"/>
                      </a:lnTo>
                      <a:lnTo>
                        <a:pt x="688" y="674"/>
                      </a:lnTo>
                      <a:lnTo>
                        <a:pt x="706" y="654"/>
                      </a:lnTo>
                      <a:lnTo>
                        <a:pt x="722" y="634"/>
                      </a:lnTo>
                      <a:lnTo>
                        <a:pt x="736" y="612"/>
                      </a:lnTo>
                      <a:lnTo>
                        <a:pt x="750" y="588"/>
                      </a:lnTo>
                      <a:lnTo>
                        <a:pt x="762" y="564"/>
                      </a:lnTo>
                      <a:lnTo>
                        <a:pt x="772" y="538"/>
                      </a:lnTo>
                      <a:lnTo>
                        <a:pt x="782" y="512"/>
                      </a:lnTo>
                      <a:lnTo>
                        <a:pt x="788" y="484"/>
                      </a:lnTo>
                      <a:lnTo>
                        <a:pt x="794" y="456"/>
                      </a:lnTo>
                      <a:lnTo>
                        <a:pt x="796" y="428"/>
                      </a:lnTo>
                      <a:lnTo>
                        <a:pt x="798" y="400"/>
                      </a:lnTo>
                      <a:lnTo>
                        <a:pt x="798" y="400"/>
                      </a:lnTo>
                      <a:lnTo>
                        <a:pt x="796" y="358"/>
                      </a:lnTo>
                      <a:lnTo>
                        <a:pt x="790" y="320"/>
                      </a:lnTo>
                      <a:lnTo>
                        <a:pt x="780" y="282"/>
                      </a:lnTo>
                      <a:lnTo>
                        <a:pt x="766" y="244"/>
                      </a:lnTo>
                      <a:lnTo>
                        <a:pt x="750" y="210"/>
                      </a:lnTo>
                      <a:lnTo>
                        <a:pt x="730" y="176"/>
                      </a:lnTo>
                      <a:lnTo>
                        <a:pt x="706" y="146"/>
                      </a:lnTo>
                      <a:lnTo>
                        <a:pt x="680" y="118"/>
                      </a:lnTo>
                      <a:lnTo>
                        <a:pt x="652" y="92"/>
                      </a:lnTo>
                      <a:lnTo>
                        <a:pt x="622" y="68"/>
                      </a:lnTo>
                      <a:lnTo>
                        <a:pt x="588" y="48"/>
                      </a:lnTo>
                      <a:lnTo>
                        <a:pt x="554" y="32"/>
                      </a:lnTo>
                      <a:lnTo>
                        <a:pt x="518" y="18"/>
                      </a:lnTo>
                      <a:lnTo>
                        <a:pt x="478" y="8"/>
                      </a:lnTo>
                      <a:lnTo>
                        <a:pt x="440" y="2"/>
                      </a:lnTo>
                      <a:lnTo>
                        <a:pt x="398" y="0"/>
                      </a:lnTo>
                      <a:lnTo>
                        <a:pt x="398" y="0"/>
                      </a:lnTo>
                      <a:close/>
                      <a:moveTo>
                        <a:pt x="322" y="440"/>
                      </a:moveTo>
                      <a:lnTo>
                        <a:pt x="322" y="440"/>
                      </a:lnTo>
                      <a:lnTo>
                        <a:pt x="318" y="448"/>
                      </a:lnTo>
                      <a:lnTo>
                        <a:pt x="314" y="456"/>
                      </a:lnTo>
                      <a:lnTo>
                        <a:pt x="302" y="468"/>
                      </a:lnTo>
                      <a:lnTo>
                        <a:pt x="286" y="478"/>
                      </a:lnTo>
                      <a:lnTo>
                        <a:pt x="268" y="486"/>
                      </a:lnTo>
                      <a:lnTo>
                        <a:pt x="248" y="490"/>
                      </a:lnTo>
                      <a:lnTo>
                        <a:pt x="226" y="490"/>
                      </a:lnTo>
                      <a:lnTo>
                        <a:pt x="204" y="486"/>
                      </a:lnTo>
                      <a:lnTo>
                        <a:pt x="180" y="480"/>
                      </a:lnTo>
                      <a:lnTo>
                        <a:pt x="180" y="480"/>
                      </a:lnTo>
                      <a:lnTo>
                        <a:pt x="158" y="470"/>
                      </a:lnTo>
                      <a:lnTo>
                        <a:pt x="138" y="458"/>
                      </a:lnTo>
                      <a:lnTo>
                        <a:pt x="122" y="444"/>
                      </a:lnTo>
                      <a:lnTo>
                        <a:pt x="110" y="428"/>
                      </a:lnTo>
                      <a:lnTo>
                        <a:pt x="100" y="410"/>
                      </a:lnTo>
                      <a:lnTo>
                        <a:pt x="94" y="394"/>
                      </a:lnTo>
                      <a:lnTo>
                        <a:pt x="94" y="376"/>
                      </a:lnTo>
                      <a:lnTo>
                        <a:pt x="94" y="368"/>
                      </a:lnTo>
                      <a:lnTo>
                        <a:pt x="98" y="360"/>
                      </a:lnTo>
                      <a:lnTo>
                        <a:pt x="98" y="360"/>
                      </a:lnTo>
                      <a:lnTo>
                        <a:pt x="100" y="352"/>
                      </a:lnTo>
                      <a:lnTo>
                        <a:pt x="106" y="344"/>
                      </a:lnTo>
                      <a:lnTo>
                        <a:pt x="118" y="330"/>
                      </a:lnTo>
                      <a:lnTo>
                        <a:pt x="132" y="322"/>
                      </a:lnTo>
                      <a:lnTo>
                        <a:pt x="150" y="314"/>
                      </a:lnTo>
                      <a:lnTo>
                        <a:pt x="170" y="310"/>
                      </a:lnTo>
                      <a:lnTo>
                        <a:pt x="192" y="310"/>
                      </a:lnTo>
                      <a:lnTo>
                        <a:pt x="216" y="312"/>
                      </a:lnTo>
                      <a:lnTo>
                        <a:pt x="238" y="320"/>
                      </a:lnTo>
                      <a:lnTo>
                        <a:pt x="238" y="320"/>
                      </a:lnTo>
                      <a:lnTo>
                        <a:pt x="260" y="330"/>
                      </a:lnTo>
                      <a:lnTo>
                        <a:pt x="280" y="342"/>
                      </a:lnTo>
                      <a:lnTo>
                        <a:pt x="296" y="356"/>
                      </a:lnTo>
                      <a:lnTo>
                        <a:pt x="310" y="372"/>
                      </a:lnTo>
                      <a:lnTo>
                        <a:pt x="318" y="388"/>
                      </a:lnTo>
                      <a:lnTo>
                        <a:pt x="324" y="406"/>
                      </a:lnTo>
                      <a:lnTo>
                        <a:pt x="326" y="424"/>
                      </a:lnTo>
                      <a:lnTo>
                        <a:pt x="324" y="432"/>
                      </a:lnTo>
                      <a:lnTo>
                        <a:pt x="322" y="440"/>
                      </a:lnTo>
                      <a:lnTo>
                        <a:pt x="322" y="440"/>
                      </a:lnTo>
                      <a:close/>
                      <a:moveTo>
                        <a:pt x="616" y="480"/>
                      </a:moveTo>
                      <a:lnTo>
                        <a:pt x="616" y="480"/>
                      </a:lnTo>
                      <a:lnTo>
                        <a:pt x="594" y="486"/>
                      </a:lnTo>
                      <a:lnTo>
                        <a:pt x="570" y="490"/>
                      </a:lnTo>
                      <a:lnTo>
                        <a:pt x="548" y="490"/>
                      </a:lnTo>
                      <a:lnTo>
                        <a:pt x="528" y="486"/>
                      </a:lnTo>
                      <a:lnTo>
                        <a:pt x="510" y="478"/>
                      </a:lnTo>
                      <a:lnTo>
                        <a:pt x="496" y="468"/>
                      </a:lnTo>
                      <a:lnTo>
                        <a:pt x="484" y="456"/>
                      </a:lnTo>
                      <a:lnTo>
                        <a:pt x="478" y="448"/>
                      </a:lnTo>
                      <a:lnTo>
                        <a:pt x="476" y="440"/>
                      </a:lnTo>
                      <a:lnTo>
                        <a:pt x="476" y="440"/>
                      </a:lnTo>
                      <a:lnTo>
                        <a:pt x="472" y="432"/>
                      </a:lnTo>
                      <a:lnTo>
                        <a:pt x="472" y="424"/>
                      </a:lnTo>
                      <a:lnTo>
                        <a:pt x="472" y="406"/>
                      </a:lnTo>
                      <a:lnTo>
                        <a:pt x="478" y="388"/>
                      </a:lnTo>
                      <a:lnTo>
                        <a:pt x="488" y="372"/>
                      </a:lnTo>
                      <a:lnTo>
                        <a:pt x="500" y="356"/>
                      </a:lnTo>
                      <a:lnTo>
                        <a:pt x="516" y="342"/>
                      </a:lnTo>
                      <a:lnTo>
                        <a:pt x="536" y="330"/>
                      </a:lnTo>
                      <a:lnTo>
                        <a:pt x="558" y="320"/>
                      </a:lnTo>
                      <a:lnTo>
                        <a:pt x="558" y="320"/>
                      </a:lnTo>
                      <a:lnTo>
                        <a:pt x="582" y="312"/>
                      </a:lnTo>
                      <a:lnTo>
                        <a:pt x="604" y="310"/>
                      </a:lnTo>
                      <a:lnTo>
                        <a:pt x="626" y="310"/>
                      </a:lnTo>
                      <a:lnTo>
                        <a:pt x="646" y="314"/>
                      </a:lnTo>
                      <a:lnTo>
                        <a:pt x="664" y="322"/>
                      </a:lnTo>
                      <a:lnTo>
                        <a:pt x="680" y="330"/>
                      </a:lnTo>
                      <a:lnTo>
                        <a:pt x="692" y="344"/>
                      </a:lnTo>
                      <a:lnTo>
                        <a:pt x="696" y="352"/>
                      </a:lnTo>
                      <a:lnTo>
                        <a:pt x="700" y="360"/>
                      </a:lnTo>
                      <a:lnTo>
                        <a:pt x="700" y="360"/>
                      </a:lnTo>
                      <a:lnTo>
                        <a:pt x="702" y="368"/>
                      </a:lnTo>
                      <a:lnTo>
                        <a:pt x="702" y="376"/>
                      </a:lnTo>
                      <a:lnTo>
                        <a:pt x="702" y="394"/>
                      </a:lnTo>
                      <a:lnTo>
                        <a:pt x="696" y="410"/>
                      </a:lnTo>
                      <a:lnTo>
                        <a:pt x="688" y="428"/>
                      </a:lnTo>
                      <a:lnTo>
                        <a:pt x="674" y="444"/>
                      </a:lnTo>
                      <a:lnTo>
                        <a:pt x="658" y="458"/>
                      </a:lnTo>
                      <a:lnTo>
                        <a:pt x="638" y="470"/>
                      </a:lnTo>
                      <a:lnTo>
                        <a:pt x="616" y="480"/>
                      </a:lnTo>
                      <a:lnTo>
                        <a:pt x="616" y="480"/>
                      </a:lnTo>
                      <a:close/>
                    </a:path>
                  </a:pathLst>
                </a:custGeom>
                <a:solidFill>
                  <a:srgbClr val="C00000"/>
                </a:solidFill>
                <a:ln w="19050">
                  <a:noFill/>
                </a:ln>
                <a:extLst/>
              </p:spPr>
              <p:txBody>
                <a:bodyPr vert="horz" wrap="square" lIns="91440" tIns="45720" rIns="91440" bIns="45720" numCol="1" anchor="t" anchorCtr="0" compatLnSpc="1">
                  <a:prstTxWarp prst="textNoShape">
                    <a:avLst/>
                  </a:prstTxWarp>
                </a:bodyPr>
                <a:lstStyle/>
                <a:p>
                  <a:endParaRPr lang="en-US" sz="1400" dirty="0"/>
                </a:p>
              </p:txBody>
            </p:sp>
            <p:sp>
              <p:nvSpPr>
                <p:cNvPr id="99" name="Freeform 103"/>
                <p:cNvSpPr>
                  <a:spLocks/>
                </p:cNvSpPr>
                <p:nvPr/>
              </p:nvSpPr>
              <p:spPr bwMode="auto">
                <a:xfrm>
                  <a:off x="1567211" y="2140606"/>
                  <a:ext cx="231267" cy="234800"/>
                </a:xfrm>
                <a:custGeom>
                  <a:avLst/>
                  <a:gdLst>
                    <a:gd name="T0" fmla="*/ 142 w 262"/>
                    <a:gd name="T1" fmla="*/ 44 h 266"/>
                    <a:gd name="T2" fmla="*/ 142 w 262"/>
                    <a:gd name="T3" fmla="*/ 44 h 266"/>
                    <a:gd name="T4" fmla="*/ 132 w 262"/>
                    <a:gd name="T5" fmla="*/ 34 h 266"/>
                    <a:gd name="T6" fmla="*/ 106 w 262"/>
                    <a:gd name="T7" fmla="*/ 26 h 266"/>
                    <a:gd name="T8" fmla="*/ 76 w 262"/>
                    <a:gd name="T9" fmla="*/ 26 h 266"/>
                    <a:gd name="T10" fmla="*/ 46 w 262"/>
                    <a:gd name="T11" fmla="*/ 40 h 266"/>
                    <a:gd name="T12" fmla="*/ 34 w 262"/>
                    <a:gd name="T13" fmla="*/ 50 h 266"/>
                    <a:gd name="T14" fmla="*/ 12 w 262"/>
                    <a:gd name="T15" fmla="*/ 76 h 266"/>
                    <a:gd name="T16" fmla="*/ 2 w 262"/>
                    <a:gd name="T17" fmla="*/ 106 h 266"/>
                    <a:gd name="T18" fmla="*/ 2 w 262"/>
                    <a:gd name="T19" fmla="*/ 134 h 266"/>
                    <a:gd name="T20" fmla="*/ 14 w 262"/>
                    <a:gd name="T21" fmla="*/ 158 h 266"/>
                    <a:gd name="T22" fmla="*/ 22 w 262"/>
                    <a:gd name="T23" fmla="*/ 164 h 266"/>
                    <a:gd name="T24" fmla="*/ 38 w 262"/>
                    <a:gd name="T25" fmla="*/ 172 h 266"/>
                    <a:gd name="T26" fmla="*/ 56 w 262"/>
                    <a:gd name="T27" fmla="*/ 176 h 266"/>
                    <a:gd name="T28" fmla="*/ 84 w 262"/>
                    <a:gd name="T29" fmla="*/ 174 h 266"/>
                    <a:gd name="T30" fmla="*/ 88 w 262"/>
                    <a:gd name="T31" fmla="*/ 176 h 266"/>
                    <a:gd name="T32" fmla="*/ 82 w 262"/>
                    <a:gd name="T33" fmla="*/ 194 h 266"/>
                    <a:gd name="T34" fmla="*/ 80 w 262"/>
                    <a:gd name="T35" fmla="*/ 214 h 266"/>
                    <a:gd name="T36" fmla="*/ 86 w 262"/>
                    <a:gd name="T37" fmla="*/ 232 h 266"/>
                    <a:gd name="T38" fmla="*/ 94 w 262"/>
                    <a:gd name="T39" fmla="*/ 248 h 266"/>
                    <a:gd name="T40" fmla="*/ 106 w 262"/>
                    <a:gd name="T41" fmla="*/ 256 h 266"/>
                    <a:gd name="T42" fmla="*/ 132 w 262"/>
                    <a:gd name="T43" fmla="*/ 266 h 266"/>
                    <a:gd name="T44" fmla="*/ 160 w 262"/>
                    <a:gd name="T45" fmla="*/ 264 h 266"/>
                    <a:gd name="T46" fmla="*/ 190 w 262"/>
                    <a:gd name="T47" fmla="*/ 252 h 266"/>
                    <a:gd name="T48" fmla="*/ 204 w 262"/>
                    <a:gd name="T49" fmla="*/ 242 h 266"/>
                    <a:gd name="T50" fmla="*/ 226 w 262"/>
                    <a:gd name="T51" fmla="*/ 214 h 266"/>
                    <a:gd name="T52" fmla="*/ 236 w 262"/>
                    <a:gd name="T53" fmla="*/ 186 h 266"/>
                    <a:gd name="T54" fmla="*/ 234 w 262"/>
                    <a:gd name="T55" fmla="*/ 158 h 266"/>
                    <a:gd name="T56" fmla="*/ 222 w 262"/>
                    <a:gd name="T57" fmla="*/ 134 h 266"/>
                    <a:gd name="T58" fmla="*/ 216 w 262"/>
                    <a:gd name="T59" fmla="*/ 128 h 266"/>
                    <a:gd name="T60" fmla="*/ 262 w 262"/>
                    <a:gd name="T61" fmla="*/ 82 h 266"/>
                    <a:gd name="T62" fmla="*/ 244 w 262"/>
                    <a:gd name="T63" fmla="*/ 62 h 266"/>
                    <a:gd name="T64" fmla="*/ 212 w 262"/>
                    <a:gd name="T65" fmla="*/ 22 h 266"/>
                    <a:gd name="T66" fmla="*/ 198 w 262"/>
                    <a:gd name="T6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6">
                      <a:moveTo>
                        <a:pt x="198" y="0"/>
                      </a:moveTo>
                      <a:lnTo>
                        <a:pt x="142" y="44"/>
                      </a:lnTo>
                      <a:lnTo>
                        <a:pt x="142" y="44"/>
                      </a:lnTo>
                      <a:lnTo>
                        <a:pt x="142" y="44"/>
                      </a:lnTo>
                      <a:lnTo>
                        <a:pt x="142" y="44"/>
                      </a:lnTo>
                      <a:lnTo>
                        <a:pt x="132" y="34"/>
                      </a:lnTo>
                      <a:lnTo>
                        <a:pt x="120" y="28"/>
                      </a:lnTo>
                      <a:lnTo>
                        <a:pt x="106" y="26"/>
                      </a:lnTo>
                      <a:lnTo>
                        <a:pt x="92" y="24"/>
                      </a:lnTo>
                      <a:lnTo>
                        <a:pt x="76" y="26"/>
                      </a:lnTo>
                      <a:lnTo>
                        <a:pt x="62" y="32"/>
                      </a:lnTo>
                      <a:lnTo>
                        <a:pt x="46" y="40"/>
                      </a:lnTo>
                      <a:lnTo>
                        <a:pt x="34" y="50"/>
                      </a:lnTo>
                      <a:lnTo>
                        <a:pt x="34" y="50"/>
                      </a:lnTo>
                      <a:lnTo>
                        <a:pt x="22" y="62"/>
                      </a:lnTo>
                      <a:lnTo>
                        <a:pt x="12" y="76"/>
                      </a:lnTo>
                      <a:lnTo>
                        <a:pt x="6" y="90"/>
                      </a:lnTo>
                      <a:lnTo>
                        <a:pt x="2" y="106"/>
                      </a:lnTo>
                      <a:lnTo>
                        <a:pt x="0" y="120"/>
                      </a:lnTo>
                      <a:lnTo>
                        <a:pt x="2" y="134"/>
                      </a:lnTo>
                      <a:lnTo>
                        <a:pt x="8" y="146"/>
                      </a:lnTo>
                      <a:lnTo>
                        <a:pt x="14" y="158"/>
                      </a:lnTo>
                      <a:lnTo>
                        <a:pt x="14" y="158"/>
                      </a:lnTo>
                      <a:lnTo>
                        <a:pt x="22" y="164"/>
                      </a:lnTo>
                      <a:lnTo>
                        <a:pt x="30" y="170"/>
                      </a:lnTo>
                      <a:lnTo>
                        <a:pt x="38" y="172"/>
                      </a:lnTo>
                      <a:lnTo>
                        <a:pt x="46" y="176"/>
                      </a:lnTo>
                      <a:lnTo>
                        <a:pt x="56" y="176"/>
                      </a:lnTo>
                      <a:lnTo>
                        <a:pt x="66" y="176"/>
                      </a:lnTo>
                      <a:lnTo>
                        <a:pt x="84" y="174"/>
                      </a:lnTo>
                      <a:lnTo>
                        <a:pt x="84" y="174"/>
                      </a:lnTo>
                      <a:lnTo>
                        <a:pt x="88" y="176"/>
                      </a:lnTo>
                      <a:lnTo>
                        <a:pt x="88" y="176"/>
                      </a:lnTo>
                      <a:lnTo>
                        <a:pt x="82" y="194"/>
                      </a:lnTo>
                      <a:lnTo>
                        <a:pt x="80" y="204"/>
                      </a:lnTo>
                      <a:lnTo>
                        <a:pt x="80" y="214"/>
                      </a:lnTo>
                      <a:lnTo>
                        <a:pt x="82" y="224"/>
                      </a:lnTo>
                      <a:lnTo>
                        <a:pt x="86" y="232"/>
                      </a:lnTo>
                      <a:lnTo>
                        <a:pt x="90" y="240"/>
                      </a:lnTo>
                      <a:lnTo>
                        <a:pt x="94" y="248"/>
                      </a:lnTo>
                      <a:lnTo>
                        <a:pt x="94" y="248"/>
                      </a:lnTo>
                      <a:lnTo>
                        <a:pt x="106" y="256"/>
                      </a:lnTo>
                      <a:lnTo>
                        <a:pt x="118" y="262"/>
                      </a:lnTo>
                      <a:lnTo>
                        <a:pt x="132" y="266"/>
                      </a:lnTo>
                      <a:lnTo>
                        <a:pt x="146" y="266"/>
                      </a:lnTo>
                      <a:lnTo>
                        <a:pt x="160" y="264"/>
                      </a:lnTo>
                      <a:lnTo>
                        <a:pt x="176" y="260"/>
                      </a:lnTo>
                      <a:lnTo>
                        <a:pt x="190" y="252"/>
                      </a:lnTo>
                      <a:lnTo>
                        <a:pt x="204" y="242"/>
                      </a:lnTo>
                      <a:lnTo>
                        <a:pt x="204" y="242"/>
                      </a:lnTo>
                      <a:lnTo>
                        <a:pt x="216" y="228"/>
                      </a:lnTo>
                      <a:lnTo>
                        <a:pt x="226" y="214"/>
                      </a:lnTo>
                      <a:lnTo>
                        <a:pt x="232" y="200"/>
                      </a:lnTo>
                      <a:lnTo>
                        <a:pt x="236" y="186"/>
                      </a:lnTo>
                      <a:lnTo>
                        <a:pt x="236" y="172"/>
                      </a:lnTo>
                      <a:lnTo>
                        <a:pt x="234" y="158"/>
                      </a:lnTo>
                      <a:lnTo>
                        <a:pt x="230" y="144"/>
                      </a:lnTo>
                      <a:lnTo>
                        <a:pt x="222" y="134"/>
                      </a:lnTo>
                      <a:lnTo>
                        <a:pt x="222" y="134"/>
                      </a:lnTo>
                      <a:lnTo>
                        <a:pt x="216" y="128"/>
                      </a:lnTo>
                      <a:lnTo>
                        <a:pt x="210" y="124"/>
                      </a:lnTo>
                      <a:lnTo>
                        <a:pt x="262" y="82"/>
                      </a:lnTo>
                      <a:lnTo>
                        <a:pt x="262" y="82"/>
                      </a:lnTo>
                      <a:lnTo>
                        <a:pt x="244" y="62"/>
                      </a:lnTo>
                      <a:lnTo>
                        <a:pt x="228" y="42"/>
                      </a:lnTo>
                      <a:lnTo>
                        <a:pt x="212" y="22"/>
                      </a:lnTo>
                      <a:lnTo>
                        <a:pt x="198" y="0"/>
                      </a:lnTo>
                      <a:lnTo>
                        <a:pt x="198" y="0"/>
                      </a:lnTo>
                      <a:close/>
                    </a:path>
                  </a:pathLst>
                </a:custGeom>
                <a:solidFill>
                  <a:srgbClr val="C00000"/>
                </a:solidFill>
                <a:ln w="19050">
                  <a:noFill/>
                </a:ln>
                <a:extLst/>
              </p:spPr>
              <p:txBody>
                <a:bodyPr vert="horz" wrap="square" lIns="91440" tIns="45720" rIns="91440" bIns="45720" numCol="1" anchor="t" anchorCtr="0" compatLnSpc="1">
                  <a:prstTxWarp prst="textNoShape">
                    <a:avLst/>
                  </a:prstTxWarp>
                </a:bodyPr>
                <a:lstStyle/>
                <a:p>
                  <a:endParaRPr lang="en-US" sz="1400" dirty="0"/>
                </a:p>
              </p:txBody>
            </p:sp>
            <p:sp>
              <p:nvSpPr>
                <p:cNvPr id="100" name="Freeform 104"/>
                <p:cNvSpPr>
                  <a:spLocks/>
                </p:cNvSpPr>
                <p:nvPr/>
              </p:nvSpPr>
              <p:spPr bwMode="auto">
                <a:xfrm>
                  <a:off x="1567211" y="1513888"/>
                  <a:ext cx="231268" cy="227737"/>
                </a:xfrm>
                <a:custGeom>
                  <a:avLst/>
                  <a:gdLst>
                    <a:gd name="T0" fmla="*/ 142 w 262"/>
                    <a:gd name="T1" fmla="*/ 224 h 258"/>
                    <a:gd name="T2" fmla="*/ 142 w 262"/>
                    <a:gd name="T3" fmla="*/ 224 h 258"/>
                    <a:gd name="T4" fmla="*/ 146 w 262"/>
                    <a:gd name="T5" fmla="*/ 216 h 258"/>
                    <a:gd name="T6" fmla="*/ 198 w 262"/>
                    <a:gd name="T7" fmla="*/ 258 h 258"/>
                    <a:gd name="T8" fmla="*/ 198 w 262"/>
                    <a:gd name="T9" fmla="*/ 258 h 258"/>
                    <a:gd name="T10" fmla="*/ 212 w 262"/>
                    <a:gd name="T11" fmla="*/ 236 h 258"/>
                    <a:gd name="T12" fmla="*/ 228 w 262"/>
                    <a:gd name="T13" fmla="*/ 214 h 258"/>
                    <a:gd name="T14" fmla="*/ 244 w 262"/>
                    <a:gd name="T15" fmla="*/ 194 h 258"/>
                    <a:gd name="T16" fmla="*/ 262 w 262"/>
                    <a:gd name="T17" fmla="*/ 176 h 258"/>
                    <a:gd name="T18" fmla="*/ 216 w 262"/>
                    <a:gd name="T19" fmla="*/ 140 h 258"/>
                    <a:gd name="T20" fmla="*/ 216 w 262"/>
                    <a:gd name="T21" fmla="*/ 140 h 258"/>
                    <a:gd name="T22" fmla="*/ 222 w 262"/>
                    <a:gd name="T23" fmla="*/ 134 h 258"/>
                    <a:gd name="T24" fmla="*/ 222 w 262"/>
                    <a:gd name="T25" fmla="*/ 134 h 258"/>
                    <a:gd name="T26" fmla="*/ 230 w 262"/>
                    <a:gd name="T27" fmla="*/ 122 h 258"/>
                    <a:gd name="T28" fmla="*/ 234 w 262"/>
                    <a:gd name="T29" fmla="*/ 110 h 258"/>
                    <a:gd name="T30" fmla="*/ 236 w 262"/>
                    <a:gd name="T31" fmla="*/ 96 h 258"/>
                    <a:gd name="T32" fmla="*/ 236 w 262"/>
                    <a:gd name="T33" fmla="*/ 82 h 258"/>
                    <a:gd name="T34" fmla="*/ 232 w 262"/>
                    <a:gd name="T35" fmla="*/ 66 h 258"/>
                    <a:gd name="T36" fmla="*/ 226 w 262"/>
                    <a:gd name="T37" fmla="*/ 52 h 258"/>
                    <a:gd name="T38" fmla="*/ 216 w 262"/>
                    <a:gd name="T39" fmla="*/ 38 h 258"/>
                    <a:gd name="T40" fmla="*/ 204 w 262"/>
                    <a:gd name="T41" fmla="*/ 26 h 258"/>
                    <a:gd name="T42" fmla="*/ 204 w 262"/>
                    <a:gd name="T43" fmla="*/ 26 h 258"/>
                    <a:gd name="T44" fmla="*/ 190 w 262"/>
                    <a:gd name="T45" fmla="*/ 16 h 258"/>
                    <a:gd name="T46" fmla="*/ 176 w 262"/>
                    <a:gd name="T47" fmla="*/ 8 h 258"/>
                    <a:gd name="T48" fmla="*/ 160 w 262"/>
                    <a:gd name="T49" fmla="*/ 4 h 258"/>
                    <a:gd name="T50" fmla="*/ 146 w 262"/>
                    <a:gd name="T51" fmla="*/ 0 h 258"/>
                    <a:gd name="T52" fmla="*/ 132 w 262"/>
                    <a:gd name="T53" fmla="*/ 2 h 258"/>
                    <a:gd name="T54" fmla="*/ 118 w 262"/>
                    <a:gd name="T55" fmla="*/ 4 h 258"/>
                    <a:gd name="T56" fmla="*/ 106 w 262"/>
                    <a:gd name="T57" fmla="*/ 12 h 258"/>
                    <a:gd name="T58" fmla="*/ 94 w 262"/>
                    <a:gd name="T59" fmla="*/ 20 h 258"/>
                    <a:gd name="T60" fmla="*/ 94 w 262"/>
                    <a:gd name="T61" fmla="*/ 20 h 258"/>
                    <a:gd name="T62" fmla="*/ 90 w 262"/>
                    <a:gd name="T63" fmla="*/ 26 h 258"/>
                    <a:gd name="T64" fmla="*/ 86 w 262"/>
                    <a:gd name="T65" fmla="*/ 34 h 258"/>
                    <a:gd name="T66" fmla="*/ 82 w 262"/>
                    <a:gd name="T67" fmla="*/ 50 h 258"/>
                    <a:gd name="T68" fmla="*/ 82 w 262"/>
                    <a:gd name="T69" fmla="*/ 66 h 258"/>
                    <a:gd name="T70" fmla="*/ 86 w 262"/>
                    <a:gd name="T71" fmla="*/ 84 h 258"/>
                    <a:gd name="T72" fmla="*/ 86 w 262"/>
                    <a:gd name="T73" fmla="*/ 84 h 258"/>
                    <a:gd name="T74" fmla="*/ 76 w 262"/>
                    <a:gd name="T75" fmla="*/ 92 h 258"/>
                    <a:gd name="T76" fmla="*/ 76 w 262"/>
                    <a:gd name="T77" fmla="*/ 92 h 258"/>
                    <a:gd name="T78" fmla="*/ 58 w 262"/>
                    <a:gd name="T79" fmla="*/ 90 h 258"/>
                    <a:gd name="T80" fmla="*/ 42 w 262"/>
                    <a:gd name="T81" fmla="*/ 94 h 258"/>
                    <a:gd name="T82" fmla="*/ 28 w 262"/>
                    <a:gd name="T83" fmla="*/ 100 h 258"/>
                    <a:gd name="T84" fmla="*/ 20 w 262"/>
                    <a:gd name="T85" fmla="*/ 104 h 258"/>
                    <a:gd name="T86" fmla="*/ 14 w 262"/>
                    <a:gd name="T87" fmla="*/ 110 h 258"/>
                    <a:gd name="T88" fmla="*/ 14 w 262"/>
                    <a:gd name="T89" fmla="*/ 110 h 258"/>
                    <a:gd name="T90" fmla="*/ 8 w 262"/>
                    <a:gd name="T91" fmla="*/ 122 h 258"/>
                    <a:gd name="T92" fmla="*/ 2 w 262"/>
                    <a:gd name="T93" fmla="*/ 134 h 258"/>
                    <a:gd name="T94" fmla="*/ 0 w 262"/>
                    <a:gd name="T95" fmla="*/ 148 h 258"/>
                    <a:gd name="T96" fmla="*/ 2 w 262"/>
                    <a:gd name="T97" fmla="*/ 162 h 258"/>
                    <a:gd name="T98" fmla="*/ 6 w 262"/>
                    <a:gd name="T99" fmla="*/ 176 h 258"/>
                    <a:gd name="T100" fmla="*/ 12 w 262"/>
                    <a:gd name="T101" fmla="*/ 192 h 258"/>
                    <a:gd name="T102" fmla="*/ 22 w 262"/>
                    <a:gd name="T103" fmla="*/ 204 h 258"/>
                    <a:gd name="T104" fmla="*/ 34 w 262"/>
                    <a:gd name="T105" fmla="*/ 218 h 258"/>
                    <a:gd name="T106" fmla="*/ 34 w 262"/>
                    <a:gd name="T107" fmla="*/ 218 h 258"/>
                    <a:gd name="T108" fmla="*/ 46 w 262"/>
                    <a:gd name="T109" fmla="*/ 228 h 258"/>
                    <a:gd name="T110" fmla="*/ 62 w 262"/>
                    <a:gd name="T111" fmla="*/ 236 h 258"/>
                    <a:gd name="T112" fmla="*/ 76 w 262"/>
                    <a:gd name="T113" fmla="*/ 240 h 258"/>
                    <a:gd name="T114" fmla="*/ 92 w 262"/>
                    <a:gd name="T115" fmla="*/ 242 h 258"/>
                    <a:gd name="T116" fmla="*/ 106 w 262"/>
                    <a:gd name="T117" fmla="*/ 242 h 258"/>
                    <a:gd name="T118" fmla="*/ 120 w 262"/>
                    <a:gd name="T119" fmla="*/ 238 h 258"/>
                    <a:gd name="T120" fmla="*/ 132 w 262"/>
                    <a:gd name="T121" fmla="*/ 232 h 258"/>
                    <a:gd name="T122" fmla="*/ 142 w 262"/>
                    <a:gd name="T123" fmla="*/ 224 h 258"/>
                    <a:gd name="T124" fmla="*/ 142 w 262"/>
                    <a:gd name="T125"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58">
                      <a:moveTo>
                        <a:pt x="142" y="224"/>
                      </a:moveTo>
                      <a:lnTo>
                        <a:pt x="142" y="224"/>
                      </a:lnTo>
                      <a:lnTo>
                        <a:pt x="146" y="216"/>
                      </a:lnTo>
                      <a:lnTo>
                        <a:pt x="198" y="258"/>
                      </a:lnTo>
                      <a:lnTo>
                        <a:pt x="198" y="258"/>
                      </a:lnTo>
                      <a:lnTo>
                        <a:pt x="212" y="236"/>
                      </a:lnTo>
                      <a:lnTo>
                        <a:pt x="228" y="214"/>
                      </a:lnTo>
                      <a:lnTo>
                        <a:pt x="244" y="194"/>
                      </a:lnTo>
                      <a:lnTo>
                        <a:pt x="262" y="176"/>
                      </a:lnTo>
                      <a:lnTo>
                        <a:pt x="216" y="140"/>
                      </a:lnTo>
                      <a:lnTo>
                        <a:pt x="216" y="140"/>
                      </a:lnTo>
                      <a:lnTo>
                        <a:pt x="222" y="134"/>
                      </a:lnTo>
                      <a:lnTo>
                        <a:pt x="222" y="134"/>
                      </a:lnTo>
                      <a:lnTo>
                        <a:pt x="230" y="122"/>
                      </a:lnTo>
                      <a:lnTo>
                        <a:pt x="234" y="110"/>
                      </a:lnTo>
                      <a:lnTo>
                        <a:pt x="236" y="96"/>
                      </a:lnTo>
                      <a:lnTo>
                        <a:pt x="236" y="82"/>
                      </a:lnTo>
                      <a:lnTo>
                        <a:pt x="232" y="66"/>
                      </a:lnTo>
                      <a:lnTo>
                        <a:pt x="226" y="52"/>
                      </a:lnTo>
                      <a:lnTo>
                        <a:pt x="216" y="38"/>
                      </a:lnTo>
                      <a:lnTo>
                        <a:pt x="204" y="26"/>
                      </a:lnTo>
                      <a:lnTo>
                        <a:pt x="204" y="26"/>
                      </a:lnTo>
                      <a:lnTo>
                        <a:pt x="190" y="16"/>
                      </a:lnTo>
                      <a:lnTo>
                        <a:pt x="176" y="8"/>
                      </a:lnTo>
                      <a:lnTo>
                        <a:pt x="160" y="4"/>
                      </a:lnTo>
                      <a:lnTo>
                        <a:pt x="146" y="0"/>
                      </a:lnTo>
                      <a:lnTo>
                        <a:pt x="132" y="2"/>
                      </a:lnTo>
                      <a:lnTo>
                        <a:pt x="118" y="4"/>
                      </a:lnTo>
                      <a:lnTo>
                        <a:pt x="106" y="12"/>
                      </a:lnTo>
                      <a:lnTo>
                        <a:pt x="94" y="20"/>
                      </a:lnTo>
                      <a:lnTo>
                        <a:pt x="94" y="20"/>
                      </a:lnTo>
                      <a:lnTo>
                        <a:pt x="90" y="26"/>
                      </a:lnTo>
                      <a:lnTo>
                        <a:pt x="86" y="34"/>
                      </a:lnTo>
                      <a:lnTo>
                        <a:pt x="82" y="50"/>
                      </a:lnTo>
                      <a:lnTo>
                        <a:pt x="82" y="66"/>
                      </a:lnTo>
                      <a:lnTo>
                        <a:pt x="86" y="84"/>
                      </a:lnTo>
                      <a:lnTo>
                        <a:pt x="86" y="84"/>
                      </a:lnTo>
                      <a:lnTo>
                        <a:pt x="76" y="92"/>
                      </a:lnTo>
                      <a:lnTo>
                        <a:pt x="76" y="92"/>
                      </a:lnTo>
                      <a:lnTo>
                        <a:pt x="58" y="90"/>
                      </a:lnTo>
                      <a:lnTo>
                        <a:pt x="42" y="94"/>
                      </a:lnTo>
                      <a:lnTo>
                        <a:pt x="28" y="100"/>
                      </a:lnTo>
                      <a:lnTo>
                        <a:pt x="20" y="104"/>
                      </a:lnTo>
                      <a:lnTo>
                        <a:pt x="14" y="110"/>
                      </a:lnTo>
                      <a:lnTo>
                        <a:pt x="14" y="110"/>
                      </a:lnTo>
                      <a:lnTo>
                        <a:pt x="8" y="122"/>
                      </a:lnTo>
                      <a:lnTo>
                        <a:pt x="2" y="134"/>
                      </a:lnTo>
                      <a:lnTo>
                        <a:pt x="0" y="148"/>
                      </a:lnTo>
                      <a:lnTo>
                        <a:pt x="2" y="162"/>
                      </a:lnTo>
                      <a:lnTo>
                        <a:pt x="6" y="176"/>
                      </a:lnTo>
                      <a:lnTo>
                        <a:pt x="12" y="192"/>
                      </a:lnTo>
                      <a:lnTo>
                        <a:pt x="22" y="204"/>
                      </a:lnTo>
                      <a:lnTo>
                        <a:pt x="34" y="218"/>
                      </a:lnTo>
                      <a:lnTo>
                        <a:pt x="34" y="218"/>
                      </a:lnTo>
                      <a:lnTo>
                        <a:pt x="46" y="228"/>
                      </a:lnTo>
                      <a:lnTo>
                        <a:pt x="62" y="236"/>
                      </a:lnTo>
                      <a:lnTo>
                        <a:pt x="76" y="240"/>
                      </a:lnTo>
                      <a:lnTo>
                        <a:pt x="92" y="242"/>
                      </a:lnTo>
                      <a:lnTo>
                        <a:pt x="106" y="242"/>
                      </a:lnTo>
                      <a:lnTo>
                        <a:pt x="120" y="238"/>
                      </a:lnTo>
                      <a:lnTo>
                        <a:pt x="132" y="232"/>
                      </a:lnTo>
                      <a:lnTo>
                        <a:pt x="142" y="224"/>
                      </a:lnTo>
                      <a:lnTo>
                        <a:pt x="142" y="224"/>
                      </a:lnTo>
                      <a:close/>
                    </a:path>
                  </a:pathLst>
                </a:custGeom>
                <a:solidFill>
                  <a:srgbClr val="C00000"/>
                </a:solidFill>
                <a:ln w="19050">
                  <a:noFill/>
                </a:ln>
                <a:extLst/>
              </p:spPr>
              <p:txBody>
                <a:bodyPr vert="horz" wrap="square" lIns="91440" tIns="45720" rIns="91440" bIns="45720" numCol="1" anchor="t" anchorCtr="0" compatLnSpc="1">
                  <a:prstTxWarp prst="textNoShape">
                    <a:avLst/>
                  </a:prstTxWarp>
                </a:bodyPr>
                <a:lstStyle/>
                <a:p>
                  <a:endParaRPr lang="en-US" sz="1400" dirty="0"/>
                </a:p>
              </p:txBody>
            </p:sp>
            <p:sp>
              <p:nvSpPr>
                <p:cNvPr id="101" name="Freeform 105"/>
                <p:cNvSpPr>
                  <a:spLocks/>
                </p:cNvSpPr>
                <p:nvPr/>
              </p:nvSpPr>
              <p:spPr bwMode="auto">
                <a:xfrm>
                  <a:off x="2335161" y="1513886"/>
                  <a:ext cx="243627" cy="227738"/>
                </a:xfrm>
                <a:custGeom>
                  <a:avLst/>
                  <a:gdLst>
                    <a:gd name="T0" fmla="*/ 124 w 276"/>
                    <a:gd name="T1" fmla="*/ 210 h 258"/>
                    <a:gd name="T2" fmla="*/ 128 w 276"/>
                    <a:gd name="T3" fmla="*/ 218 h 258"/>
                    <a:gd name="T4" fmla="*/ 132 w 276"/>
                    <a:gd name="T5" fmla="*/ 224 h 258"/>
                    <a:gd name="T6" fmla="*/ 156 w 276"/>
                    <a:gd name="T7" fmla="*/ 238 h 258"/>
                    <a:gd name="T8" fmla="*/ 184 w 276"/>
                    <a:gd name="T9" fmla="*/ 242 h 258"/>
                    <a:gd name="T10" fmla="*/ 214 w 276"/>
                    <a:gd name="T11" fmla="*/ 236 h 258"/>
                    <a:gd name="T12" fmla="*/ 242 w 276"/>
                    <a:gd name="T13" fmla="*/ 218 h 258"/>
                    <a:gd name="T14" fmla="*/ 254 w 276"/>
                    <a:gd name="T15" fmla="*/ 206 h 258"/>
                    <a:gd name="T16" fmla="*/ 270 w 276"/>
                    <a:gd name="T17" fmla="*/ 176 h 258"/>
                    <a:gd name="T18" fmla="*/ 276 w 276"/>
                    <a:gd name="T19" fmla="*/ 148 h 258"/>
                    <a:gd name="T20" fmla="*/ 268 w 276"/>
                    <a:gd name="T21" fmla="*/ 122 h 258"/>
                    <a:gd name="T22" fmla="*/ 260 w 276"/>
                    <a:gd name="T23" fmla="*/ 110 h 258"/>
                    <a:gd name="T24" fmla="*/ 246 w 276"/>
                    <a:gd name="T25" fmla="*/ 98 h 258"/>
                    <a:gd name="T26" fmla="*/ 228 w 276"/>
                    <a:gd name="T27" fmla="*/ 92 h 258"/>
                    <a:gd name="T28" fmla="*/ 210 w 276"/>
                    <a:gd name="T29" fmla="*/ 90 h 258"/>
                    <a:gd name="T30" fmla="*/ 188 w 276"/>
                    <a:gd name="T31" fmla="*/ 94 h 258"/>
                    <a:gd name="T32" fmla="*/ 188 w 276"/>
                    <a:gd name="T33" fmla="*/ 94 h 258"/>
                    <a:gd name="T34" fmla="*/ 188 w 276"/>
                    <a:gd name="T35" fmla="*/ 92 h 258"/>
                    <a:gd name="T36" fmla="*/ 194 w 276"/>
                    <a:gd name="T37" fmla="*/ 64 h 258"/>
                    <a:gd name="T38" fmla="*/ 194 w 276"/>
                    <a:gd name="T39" fmla="*/ 44 h 258"/>
                    <a:gd name="T40" fmla="*/ 186 w 276"/>
                    <a:gd name="T41" fmla="*/ 28 h 258"/>
                    <a:gd name="T42" fmla="*/ 180 w 276"/>
                    <a:gd name="T43" fmla="*/ 20 h 258"/>
                    <a:gd name="T44" fmla="*/ 158 w 276"/>
                    <a:gd name="T45" fmla="*/ 4 h 258"/>
                    <a:gd name="T46" fmla="*/ 130 w 276"/>
                    <a:gd name="T47" fmla="*/ 0 h 258"/>
                    <a:gd name="T48" fmla="*/ 100 w 276"/>
                    <a:gd name="T49" fmla="*/ 8 h 258"/>
                    <a:gd name="T50" fmla="*/ 72 w 276"/>
                    <a:gd name="T51" fmla="*/ 26 h 258"/>
                    <a:gd name="T52" fmla="*/ 60 w 276"/>
                    <a:gd name="T53" fmla="*/ 38 h 258"/>
                    <a:gd name="T54" fmla="*/ 44 w 276"/>
                    <a:gd name="T55" fmla="*/ 66 h 258"/>
                    <a:gd name="T56" fmla="*/ 38 w 276"/>
                    <a:gd name="T57" fmla="*/ 96 h 258"/>
                    <a:gd name="T58" fmla="*/ 46 w 276"/>
                    <a:gd name="T59" fmla="*/ 122 h 258"/>
                    <a:gd name="T60" fmla="*/ 0 w 276"/>
                    <a:gd name="T61" fmla="*/ 176 h 258"/>
                    <a:gd name="T62" fmla="*/ 18 w 276"/>
                    <a:gd name="T63" fmla="*/ 194 h 258"/>
                    <a:gd name="T64" fmla="*/ 50 w 276"/>
                    <a:gd name="T65" fmla="*/ 236 h 258"/>
                    <a:gd name="T66" fmla="*/ 64 w 276"/>
                    <a:gd name="T6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58">
                      <a:moveTo>
                        <a:pt x="64" y="258"/>
                      </a:moveTo>
                      <a:lnTo>
                        <a:pt x="124" y="210"/>
                      </a:lnTo>
                      <a:lnTo>
                        <a:pt x="124" y="210"/>
                      </a:lnTo>
                      <a:lnTo>
                        <a:pt x="128" y="218"/>
                      </a:lnTo>
                      <a:lnTo>
                        <a:pt x="132" y="224"/>
                      </a:lnTo>
                      <a:lnTo>
                        <a:pt x="132" y="224"/>
                      </a:lnTo>
                      <a:lnTo>
                        <a:pt x="144" y="232"/>
                      </a:lnTo>
                      <a:lnTo>
                        <a:pt x="156" y="238"/>
                      </a:lnTo>
                      <a:lnTo>
                        <a:pt x="170" y="242"/>
                      </a:lnTo>
                      <a:lnTo>
                        <a:pt x="184" y="242"/>
                      </a:lnTo>
                      <a:lnTo>
                        <a:pt x="198" y="240"/>
                      </a:lnTo>
                      <a:lnTo>
                        <a:pt x="214" y="236"/>
                      </a:lnTo>
                      <a:lnTo>
                        <a:pt x="228" y="228"/>
                      </a:lnTo>
                      <a:lnTo>
                        <a:pt x="242" y="218"/>
                      </a:lnTo>
                      <a:lnTo>
                        <a:pt x="242" y="218"/>
                      </a:lnTo>
                      <a:lnTo>
                        <a:pt x="254" y="206"/>
                      </a:lnTo>
                      <a:lnTo>
                        <a:pt x="264" y="192"/>
                      </a:lnTo>
                      <a:lnTo>
                        <a:pt x="270" y="176"/>
                      </a:lnTo>
                      <a:lnTo>
                        <a:pt x="274" y="162"/>
                      </a:lnTo>
                      <a:lnTo>
                        <a:pt x="276" y="148"/>
                      </a:lnTo>
                      <a:lnTo>
                        <a:pt x="274" y="134"/>
                      </a:lnTo>
                      <a:lnTo>
                        <a:pt x="268" y="122"/>
                      </a:lnTo>
                      <a:lnTo>
                        <a:pt x="260" y="110"/>
                      </a:lnTo>
                      <a:lnTo>
                        <a:pt x="260" y="110"/>
                      </a:lnTo>
                      <a:lnTo>
                        <a:pt x="254" y="104"/>
                      </a:lnTo>
                      <a:lnTo>
                        <a:pt x="246" y="98"/>
                      </a:lnTo>
                      <a:lnTo>
                        <a:pt x="238" y="94"/>
                      </a:lnTo>
                      <a:lnTo>
                        <a:pt x="228" y="92"/>
                      </a:lnTo>
                      <a:lnTo>
                        <a:pt x="218" y="90"/>
                      </a:lnTo>
                      <a:lnTo>
                        <a:pt x="210" y="90"/>
                      </a:lnTo>
                      <a:lnTo>
                        <a:pt x="188" y="94"/>
                      </a:lnTo>
                      <a:lnTo>
                        <a:pt x="188" y="94"/>
                      </a:lnTo>
                      <a:lnTo>
                        <a:pt x="188" y="94"/>
                      </a:lnTo>
                      <a:lnTo>
                        <a:pt x="188" y="94"/>
                      </a:lnTo>
                      <a:lnTo>
                        <a:pt x="188" y="92"/>
                      </a:lnTo>
                      <a:lnTo>
                        <a:pt x="188" y="92"/>
                      </a:lnTo>
                      <a:lnTo>
                        <a:pt x="194" y="74"/>
                      </a:lnTo>
                      <a:lnTo>
                        <a:pt x="194" y="64"/>
                      </a:lnTo>
                      <a:lnTo>
                        <a:pt x="194" y="54"/>
                      </a:lnTo>
                      <a:lnTo>
                        <a:pt x="194" y="44"/>
                      </a:lnTo>
                      <a:lnTo>
                        <a:pt x="190" y="36"/>
                      </a:lnTo>
                      <a:lnTo>
                        <a:pt x="186" y="28"/>
                      </a:lnTo>
                      <a:lnTo>
                        <a:pt x="180" y="20"/>
                      </a:lnTo>
                      <a:lnTo>
                        <a:pt x="180" y="20"/>
                      </a:lnTo>
                      <a:lnTo>
                        <a:pt x="170" y="12"/>
                      </a:lnTo>
                      <a:lnTo>
                        <a:pt x="158" y="4"/>
                      </a:lnTo>
                      <a:lnTo>
                        <a:pt x="144" y="2"/>
                      </a:lnTo>
                      <a:lnTo>
                        <a:pt x="130" y="0"/>
                      </a:lnTo>
                      <a:lnTo>
                        <a:pt x="114" y="4"/>
                      </a:lnTo>
                      <a:lnTo>
                        <a:pt x="100" y="8"/>
                      </a:lnTo>
                      <a:lnTo>
                        <a:pt x="86" y="16"/>
                      </a:lnTo>
                      <a:lnTo>
                        <a:pt x="72" y="26"/>
                      </a:lnTo>
                      <a:lnTo>
                        <a:pt x="72" y="26"/>
                      </a:lnTo>
                      <a:lnTo>
                        <a:pt x="60" y="38"/>
                      </a:lnTo>
                      <a:lnTo>
                        <a:pt x="50" y="52"/>
                      </a:lnTo>
                      <a:lnTo>
                        <a:pt x="44" y="66"/>
                      </a:lnTo>
                      <a:lnTo>
                        <a:pt x="40" y="82"/>
                      </a:lnTo>
                      <a:lnTo>
                        <a:pt x="38" y="96"/>
                      </a:lnTo>
                      <a:lnTo>
                        <a:pt x="40" y="110"/>
                      </a:lnTo>
                      <a:lnTo>
                        <a:pt x="46" y="122"/>
                      </a:lnTo>
                      <a:lnTo>
                        <a:pt x="54" y="134"/>
                      </a:lnTo>
                      <a:lnTo>
                        <a:pt x="0" y="176"/>
                      </a:lnTo>
                      <a:lnTo>
                        <a:pt x="0" y="176"/>
                      </a:lnTo>
                      <a:lnTo>
                        <a:pt x="18" y="194"/>
                      </a:lnTo>
                      <a:lnTo>
                        <a:pt x="36" y="214"/>
                      </a:lnTo>
                      <a:lnTo>
                        <a:pt x="50" y="236"/>
                      </a:lnTo>
                      <a:lnTo>
                        <a:pt x="64" y="258"/>
                      </a:lnTo>
                      <a:lnTo>
                        <a:pt x="64" y="258"/>
                      </a:lnTo>
                      <a:close/>
                    </a:path>
                  </a:pathLst>
                </a:custGeom>
                <a:solidFill>
                  <a:srgbClr val="C00000"/>
                </a:solidFill>
                <a:ln w="19050">
                  <a:noFill/>
                </a:ln>
                <a:extLst/>
              </p:spPr>
              <p:txBody>
                <a:bodyPr vert="horz" wrap="square" lIns="91440" tIns="45720" rIns="91440" bIns="45720" numCol="1" anchor="t" anchorCtr="0" compatLnSpc="1">
                  <a:prstTxWarp prst="textNoShape">
                    <a:avLst/>
                  </a:prstTxWarp>
                </a:bodyPr>
                <a:lstStyle/>
                <a:p>
                  <a:endParaRPr lang="en-US" sz="1400" dirty="0"/>
                </a:p>
              </p:txBody>
            </p:sp>
          </p:grpSp>
        </p:grpSp>
      </p:grpSp>
      <p:sp>
        <p:nvSpPr>
          <p:cNvPr id="48" name="Rectangle 47"/>
          <p:cNvSpPr/>
          <p:nvPr/>
        </p:nvSpPr>
        <p:spPr>
          <a:xfrm>
            <a:off x="92364" y="5787512"/>
            <a:ext cx="991854" cy="982743"/>
          </a:xfrm>
          <a:prstGeom prst="rect">
            <a:avLst/>
          </a:prstGeom>
          <a:blipFill>
            <a:blip r:embed="rId3">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134040" y="4402916"/>
            <a:ext cx="1860724" cy="1762230"/>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latin typeface="CiscoSans Thin" panose="020B0203020201020303" pitchFamily="34" charset="0"/>
                <a:ea typeface="+mn-ea"/>
                <a:cs typeface="Arial" panose="020B0604020202020204" pitchFamily="34" charset="0"/>
              </a:rPr>
              <a:t>Scalability and On-Demand resources</a:t>
            </a:r>
          </a:p>
        </p:txBody>
      </p:sp>
      <p:sp>
        <p:nvSpPr>
          <p:cNvPr id="17" name="Oval 16"/>
          <p:cNvSpPr/>
          <p:nvPr/>
        </p:nvSpPr>
        <p:spPr>
          <a:xfrm>
            <a:off x="2569584" y="1246468"/>
            <a:ext cx="2465625" cy="2289885"/>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latin typeface="CiscoSans Thin" panose="020B0203020201020303" pitchFamily="34" charset="0"/>
                <a:ea typeface="+mn-ea"/>
                <a:cs typeface="Arial" panose="020B0604020202020204" pitchFamily="34" charset="0"/>
              </a:rPr>
              <a:t>Disaster Recovery and Fault Tolerance</a:t>
            </a:r>
          </a:p>
        </p:txBody>
      </p:sp>
      <p:sp>
        <p:nvSpPr>
          <p:cNvPr id="18" name="Oval 17"/>
          <p:cNvSpPr/>
          <p:nvPr/>
        </p:nvSpPr>
        <p:spPr>
          <a:xfrm>
            <a:off x="289420" y="3143863"/>
            <a:ext cx="2553874" cy="2359176"/>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iscoSans Thin" panose="020B0203020201020303" pitchFamily="34" charset="0"/>
                <a:ea typeface="+mn-ea"/>
                <a:cs typeface="Arial" panose="020B0604020202020204" pitchFamily="34" charset="0"/>
              </a:rPr>
              <a:t>Simplified </a:t>
            </a:r>
            <a:r>
              <a:rPr kumimoji="0" lang="en-US" sz="2000" b="0" i="0" u="none" strike="noStrike" kern="0" cap="none" spc="0" normalizeH="0" baseline="0" noProof="0" dirty="0" smtClean="0">
                <a:ln>
                  <a:noFill/>
                </a:ln>
                <a:solidFill>
                  <a:srgbClr val="002060"/>
                </a:solidFill>
                <a:effectLst/>
                <a:uLnTx/>
                <a:uFillTx/>
                <a:latin typeface="CiscoSans Thin" panose="020B0203020201020303" pitchFamily="34" charset="0"/>
                <a:ea typeface="+mn-ea"/>
                <a:cs typeface="Arial" panose="020B0604020202020204" pitchFamily="34" charset="0"/>
              </a:rPr>
              <a:t>Architecture  </a:t>
            </a:r>
            <a:r>
              <a:rPr kumimoji="0" lang="en-US" sz="2000" b="0" i="0" u="none" strike="noStrike" kern="0" cap="none" spc="0" normalizeH="0" baseline="0" noProof="0" dirty="0">
                <a:ln>
                  <a:noFill/>
                </a:ln>
                <a:solidFill>
                  <a:srgbClr val="002060"/>
                </a:solidFill>
                <a:effectLst/>
                <a:uLnTx/>
                <a:uFillTx/>
                <a:latin typeface="CiscoSans Thin" panose="020B0203020201020303" pitchFamily="34" charset="0"/>
                <a:ea typeface="+mn-ea"/>
                <a:cs typeface="Arial" panose="020B0604020202020204" pitchFamily="34" charset="0"/>
              </a:rPr>
              <a:t>Maintenance</a:t>
            </a:r>
          </a:p>
        </p:txBody>
      </p:sp>
      <p:sp>
        <p:nvSpPr>
          <p:cNvPr id="19" name="Oval 18"/>
          <p:cNvSpPr/>
          <p:nvPr/>
        </p:nvSpPr>
        <p:spPr>
          <a:xfrm>
            <a:off x="9782363" y="4593745"/>
            <a:ext cx="1585535" cy="1571401"/>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A0000"/>
                </a:solidFill>
                <a:effectLst/>
                <a:uLnTx/>
                <a:uFillTx/>
                <a:latin typeface="CiscoSans Thin" panose="020B0203020201020303" pitchFamily="34" charset="0"/>
                <a:ea typeface="+mn-ea"/>
                <a:cs typeface="Arial" panose="020B0604020202020204" pitchFamily="34" charset="0"/>
              </a:rPr>
              <a:t>Future demand &amp; cost</a:t>
            </a:r>
          </a:p>
        </p:txBody>
      </p:sp>
      <p:sp>
        <p:nvSpPr>
          <p:cNvPr id="20" name="Oval 19"/>
          <p:cNvSpPr/>
          <p:nvPr/>
        </p:nvSpPr>
        <p:spPr>
          <a:xfrm>
            <a:off x="9604736" y="2853333"/>
            <a:ext cx="1710803" cy="1574976"/>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A0000"/>
                </a:solidFill>
                <a:effectLst/>
                <a:uLnTx/>
                <a:uFillTx/>
                <a:latin typeface="CiscoSans Thin" panose="020B0203020201020303" pitchFamily="34" charset="0"/>
                <a:ea typeface="+mn-ea"/>
                <a:cs typeface="Arial" panose="020B0604020202020204" pitchFamily="34" charset="0"/>
              </a:rPr>
              <a:t>Business Continuity</a:t>
            </a:r>
          </a:p>
        </p:txBody>
      </p:sp>
      <p:sp>
        <p:nvSpPr>
          <p:cNvPr id="21" name="Oval 20"/>
          <p:cNvSpPr/>
          <p:nvPr/>
        </p:nvSpPr>
        <p:spPr>
          <a:xfrm>
            <a:off x="9266805" y="910977"/>
            <a:ext cx="1904269" cy="1842609"/>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A0000"/>
                </a:solidFill>
                <a:effectLst/>
                <a:uLnTx/>
                <a:uFillTx/>
                <a:latin typeface="CiscoSans Thin" panose="020B0203020201020303" pitchFamily="34" charset="0"/>
                <a:ea typeface="+mn-ea"/>
                <a:cs typeface="Arial" panose="020B0604020202020204" pitchFamily="34" charset="0"/>
              </a:rPr>
              <a:t>Legal &amp; Regulatory Compliance</a:t>
            </a:r>
          </a:p>
        </p:txBody>
      </p:sp>
      <p:sp>
        <p:nvSpPr>
          <p:cNvPr id="22" name="Oval 21"/>
          <p:cNvSpPr/>
          <p:nvPr/>
        </p:nvSpPr>
        <p:spPr>
          <a:xfrm>
            <a:off x="7010663" y="1654030"/>
            <a:ext cx="2193449" cy="2151940"/>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A0000"/>
                </a:solidFill>
                <a:effectLst/>
                <a:uLnTx/>
                <a:uFillTx/>
                <a:latin typeface="CiscoSans Thin" panose="020B0203020201020303" pitchFamily="34" charset="0"/>
                <a:ea typeface="+mn-ea"/>
                <a:cs typeface="Arial" panose="020B0604020202020204" pitchFamily="34" charset="0"/>
              </a:rPr>
              <a:t>Integration with existing infrastructure </a:t>
            </a:r>
          </a:p>
        </p:txBody>
      </p:sp>
      <p:sp>
        <p:nvSpPr>
          <p:cNvPr id="23" name="Oval 22"/>
          <p:cNvSpPr/>
          <p:nvPr/>
        </p:nvSpPr>
        <p:spPr>
          <a:xfrm>
            <a:off x="8007531" y="3805970"/>
            <a:ext cx="1774832" cy="1611190"/>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A0000"/>
                </a:solidFill>
                <a:effectLst/>
                <a:uLnTx/>
                <a:uFillTx/>
                <a:latin typeface="CiscoSans Thin" panose="020B0203020201020303" pitchFamily="34" charset="0"/>
                <a:ea typeface="+mn-ea"/>
                <a:cs typeface="Arial" panose="020B0604020202020204" pitchFamily="34" charset="0"/>
              </a:rPr>
              <a:t>Audit, Visibility &amp; Location of Data</a:t>
            </a:r>
          </a:p>
        </p:txBody>
      </p:sp>
      <p:sp>
        <p:nvSpPr>
          <p:cNvPr id="24" name="Oval 23"/>
          <p:cNvSpPr/>
          <p:nvPr/>
        </p:nvSpPr>
        <p:spPr>
          <a:xfrm>
            <a:off x="666233" y="560227"/>
            <a:ext cx="1751564" cy="1725342"/>
          </a:xfrm>
          <a:prstGeom prst="ellipse">
            <a:avLst/>
          </a:prstGeom>
          <a:solidFill>
            <a:srgbClr val="FFFFFF">
              <a:alpha val="28000"/>
            </a:srgbClr>
          </a:solidFill>
          <a:ln w="57150"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85891"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latin typeface="CiscoSans Thin" panose="020B0203020201020303" pitchFamily="34" charset="0"/>
                <a:ea typeface="+mn-ea"/>
                <a:cs typeface="Arial" panose="020B0604020202020204" pitchFamily="34" charset="0"/>
              </a:rPr>
              <a:t>Human &amp; Technical Resource savings</a:t>
            </a:r>
          </a:p>
        </p:txBody>
      </p:sp>
      <p:sp>
        <p:nvSpPr>
          <p:cNvPr id="26" name="Title 3"/>
          <p:cNvSpPr txBox="1">
            <a:spLocks/>
          </p:cNvSpPr>
          <p:nvPr/>
        </p:nvSpPr>
        <p:spPr>
          <a:xfrm>
            <a:off x="2227499" y="262462"/>
            <a:ext cx="8513064" cy="12970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676767"/>
                </a:solidFill>
                <a:latin typeface="CiscoSans Thin" panose="020B0203020201020303" pitchFamily="34" charset="0"/>
              </a:rPr>
              <a:t>Benefits and Risks of Cloud Email Services</a:t>
            </a:r>
          </a:p>
        </p:txBody>
      </p:sp>
      <p:sp>
        <p:nvSpPr>
          <p:cNvPr id="12" name="Rectangle 11"/>
          <p:cNvSpPr/>
          <p:nvPr/>
        </p:nvSpPr>
        <p:spPr>
          <a:xfrm>
            <a:off x="92364" y="5787512"/>
            <a:ext cx="991854" cy="982743"/>
          </a:xfrm>
          <a:prstGeom prst="rect">
            <a:avLst/>
          </a:prstGeom>
          <a:blipFill>
            <a:blip r:embed="rId3">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58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2437"/>
            <a:ext cx="3932237" cy="1069975"/>
          </a:xfrm>
        </p:spPr>
        <p:txBody>
          <a:bodyPr>
            <a:normAutofit/>
          </a:bodyPr>
          <a:lstStyle/>
          <a:p>
            <a:r>
              <a:rPr lang="en-US" sz="3600" b="1" dirty="0" smtClean="0"/>
              <a:t>History of OW Email</a:t>
            </a:r>
            <a:endParaRPr lang="en-US" sz="3600" b="1"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2706" r="2706"/>
          <a:stretch>
            <a:fillRect/>
          </a:stretch>
        </p:blipFill>
        <p:spPr/>
      </p:pic>
      <p:sp>
        <p:nvSpPr>
          <p:cNvPr id="3" name="Content Placeholder 2"/>
          <p:cNvSpPr>
            <a:spLocks noGrp="1"/>
          </p:cNvSpPr>
          <p:nvPr>
            <p:ph type="body" sz="half" idx="2"/>
          </p:nvPr>
        </p:nvSpPr>
        <p:spPr>
          <a:xfrm>
            <a:off x="839788" y="2057400"/>
            <a:ext cx="3932237" cy="3419764"/>
          </a:xfrm>
        </p:spPr>
        <p:txBody>
          <a:bodyPr>
            <a:normAutofit/>
          </a:bodyPr>
          <a:lstStyle/>
          <a:p>
            <a:pPr marL="285750" indent="-285750">
              <a:buFont typeface="Arial" panose="020B0604020202020204" pitchFamily="34" charset="0"/>
              <a:buChar char="•"/>
            </a:pPr>
            <a:r>
              <a:rPr lang="en-US" dirty="0"/>
              <a:t>SUNY OW had the same concerns about cloud email </a:t>
            </a:r>
            <a:r>
              <a:rPr lang="en-US" dirty="0" smtClean="0"/>
              <a:t>platform</a:t>
            </a:r>
          </a:p>
          <a:p>
            <a:pPr marL="285750" indent="-285750">
              <a:buFont typeface="Arial" panose="020B0604020202020204" pitchFamily="34" charset="0"/>
              <a:buChar char="•"/>
            </a:pPr>
            <a:r>
              <a:rPr lang="en-US" dirty="0" smtClean="0"/>
              <a:t>Moved from Google Apps to Office 365 in Summer of 2016</a:t>
            </a:r>
          </a:p>
          <a:p>
            <a:pPr marL="285750" indent="-285750">
              <a:buFont typeface="Arial" panose="020B0604020202020204" pitchFamily="34" charset="0"/>
              <a:buChar char="•"/>
            </a:pPr>
            <a:r>
              <a:rPr lang="en-US" dirty="0" smtClean="0"/>
              <a:t>On both systems users were attacked by spam, ransomware and phishing campaigns</a:t>
            </a:r>
          </a:p>
          <a:p>
            <a:pPr marL="285750" indent="-285750">
              <a:buFont typeface="Arial" panose="020B0604020202020204" pitchFamily="34" charset="0"/>
              <a:buChar char="•"/>
            </a:pPr>
            <a:r>
              <a:rPr lang="en-US" dirty="0" smtClean="0"/>
              <a:t>Prior to Cisco, we evaluated </a:t>
            </a:r>
            <a:r>
              <a:rPr lang="en-US" dirty="0"/>
              <a:t>Microsoft Active Threat </a:t>
            </a:r>
            <a:r>
              <a:rPr lang="en-US" dirty="0" smtClean="0"/>
              <a:t>Protection and Symantec</a:t>
            </a:r>
            <a:endParaRPr lang="en-US" dirty="0"/>
          </a:p>
          <a:p>
            <a:pPr marL="742950" lvl="1" indent="-285750">
              <a:buFont typeface="Arial" panose="020B0604020202020204" pitchFamily="34" charset="0"/>
              <a:buChar char="•"/>
            </a:pPr>
            <a:r>
              <a:rPr lang="en-US" dirty="0" smtClean="0"/>
              <a:t>Microsoft </a:t>
            </a:r>
            <a:r>
              <a:rPr lang="en-US" dirty="0"/>
              <a:t>Active Threat protection didn’t prove sufficient</a:t>
            </a:r>
          </a:p>
          <a:p>
            <a:pPr marL="742950" lvl="1" indent="-285750">
              <a:buFont typeface="Arial" panose="020B0604020202020204" pitchFamily="34" charset="0"/>
              <a:buChar char="•"/>
            </a:pPr>
            <a:r>
              <a:rPr lang="en-US" dirty="0" smtClean="0"/>
              <a:t>Symantec licensing turned out a bit too expensive</a:t>
            </a:r>
          </a:p>
          <a:p>
            <a:endParaRPr lang="en-US" dirty="0"/>
          </a:p>
        </p:txBody>
      </p:sp>
      <p:sp>
        <p:nvSpPr>
          <p:cNvPr id="5" name="Rectangle 4"/>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88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3"/>
          <p:cNvSpPr txBox="1">
            <a:spLocks/>
          </p:cNvSpPr>
          <p:nvPr/>
        </p:nvSpPr>
        <p:spPr>
          <a:xfrm>
            <a:off x="592667" y="426519"/>
            <a:ext cx="11350752" cy="10205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iscoSans Thin" panose="020B0203020201020303" pitchFamily="34" charset="0"/>
              </a:rPr>
              <a:t>Industry Recognition – Cisco Email </a:t>
            </a:r>
            <a:r>
              <a:rPr lang="en-US" sz="4000" dirty="0" smtClean="0">
                <a:latin typeface="CiscoSans Thin" panose="020B0203020201020303" pitchFamily="34" charset="0"/>
              </a:rPr>
              <a:t>Security</a:t>
            </a:r>
            <a:endParaRPr lang="en-US" sz="4000" b="1" dirty="0">
              <a:solidFill>
                <a:srgbClr val="7030A0"/>
              </a:solidFill>
              <a:latin typeface="CiscoSans Thin" panose="020B0203020201020303"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5374" y="1861810"/>
            <a:ext cx="3975605" cy="40894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00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60690" y="1861810"/>
            <a:ext cx="4435108" cy="405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2364" y="5787512"/>
            <a:ext cx="991854" cy="982743"/>
          </a:xfrm>
          <a:prstGeom prst="rect">
            <a:avLst/>
          </a:prstGeom>
          <a:blipFill>
            <a:blip r:embed="rId5">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0476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pic>
        <p:nvPicPr>
          <p:cNvPr id="6" name="Picture 5"/>
          <p:cNvPicPr>
            <a:picLocks noChangeAspect="1"/>
          </p:cNvPicPr>
          <p:nvPr/>
        </p:nvPicPr>
        <p:blipFill>
          <a:blip r:embed="rId3"/>
          <a:stretch>
            <a:fillRect/>
          </a:stretch>
        </p:blipFill>
        <p:spPr>
          <a:xfrm>
            <a:off x="0" y="0"/>
            <a:ext cx="12192000" cy="6861544"/>
          </a:xfrm>
          <a:prstGeom prst="rect">
            <a:avLst/>
          </a:prstGeom>
        </p:spPr>
      </p:pic>
      <p:sp>
        <p:nvSpPr>
          <p:cNvPr id="153" name="Rectangle 152"/>
          <p:cNvSpPr/>
          <p:nvPr/>
        </p:nvSpPr>
        <p:spPr>
          <a:xfrm>
            <a:off x="-4696" y="1460501"/>
            <a:ext cx="12196696" cy="5397500"/>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77">
              <a:spcBef>
                <a:spcPts val="600"/>
              </a:spcBef>
              <a:defRPr/>
            </a:pPr>
            <a:endParaRPr lang="en-US" sz="1051" kern="0" dirty="0">
              <a:solidFill>
                <a:schemeClr val="bg1"/>
              </a:solidFill>
            </a:endParaRPr>
          </a:p>
        </p:txBody>
      </p:sp>
      <p:sp>
        <p:nvSpPr>
          <p:cNvPr id="197" name="Rectangle 196"/>
          <p:cNvSpPr/>
          <p:nvPr/>
        </p:nvSpPr>
        <p:spPr>
          <a:xfrm>
            <a:off x="0" y="0"/>
            <a:ext cx="12192000" cy="6406341"/>
          </a:xfrm>
          <a:prstGeom prst="rect">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endParaRPr lang="en-US" kern="0" dirty="0">
              <a:solidFill>
                <a:sysClr val="windowText" lastClr="000000"/>
              </a:solidFill>
            </a:endParaRPr>
          </a:p>
        </p:txBody>
      </p:sp>
      <p:sp>
        <p:nvSpPr>
          <p:cNvPr id="191" name="Arc 190"/>
          <p:cNvSpPr/>
          <p:nvPr/>
        </p:nvSpPr>
        <p:spPr>
          <a:xfrm flipH="1">
            <a:off x="8394520" y="2185209"/>
            <a:ext cx="1497773" cy="2960840"/>
          </a:xfrm>
          <a:prstGeom prst="arc">
            <a:avLst>
              <a:gd name="adj1" fmla="val 16449940"/>
              <a:gd name="adj2" fmla="val 5027397"/>
            </a:avLst>
          </a:prstGeom>
          <a:ln w="19050">
            <a:solidFill>
              <a:srgbClr val="36A4D7"/>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en-US" sz="1067" kern="0" dirty="0">
              <a:solidFill>
                <a:sysClr val="windowText" lastClr="000000"/>
              </a:solidFill>
            </a:endParaRPr>
          </a:p>
        </p:txBody>
      </p:sp>
      <p:sp>
        <p:nvSpPr>
          <p:cNvPr id="2" name="Title 1"/>
          <p:cNvSpPr>
            <a:spLocks noGrp="1"/>
          </p:cNvSpPr>
          <p:nvPr>
            <p:ph type="title"/>
          </p:nvPr>
        </p:nvSpPr>
        <p:spPr>
          <a:xfrm>
            <a:off x="735505" y="438156"/>
            <a:ext cx="10878647" cy="388249"/>
          </a:xfrm>
        </p:spPr>
        <p:txBody>
          <a:bodyPr>
            <a:normAutofit fontScale="90000"/>
          </a:bodyPr>
          <a:lstStyle/>
          <a:p>
            <a:pPr algn="ctr"/>
            <a:r>
              <a:rPr lang="en-US" sz="4800" dirty="0"/>
              <a:t>Intelligence is the key!</a:t>
            </a:r>
            <a:r>
              <a:rPr lang="en-US" dirty="0" smtClean="0"/>
              <a:t/>
            </a:r>
            <a:br>
              <a:rPr lang="en-US" dirty="0" smtClean="0"/>
            </a:br>
            <a:r>
              <a:rPr lang="en-US" sz="2667" dirty="0"/>
              <a:t>Cisco Email Security is backed by unrivaled global threat intelligence</a:t>
            </a:r>
          </a:p>
        </p:txBody>
      </p:sp>
      <p:grpSp>
        <p:nvGrpSpPr>
          <p:cNvPr id="127" name="Group 126"/>
          <p:cNvGrpSpPr/>
          <p:nvPr/>
        </p:nvGrpSpPr>
        <p:grpSpPr>
          <a:xfrm>
            <a:off x="3657709" y="2357222"/>
            <a:ext cx="4636512" cy="1979657"/>
            <a:chOff x="7556696" y="2394797"/>
            <a:chExt cx="1271301" cy="1148320"/>
          </a:xfrm>
        </p:grpSpPr>
        <p:sp>
          <p:nvSpPr>
            <p:cNvPr id="139" name="Rectangle 138"/>
            <p:cNvSpPr>
              <a:spLocks/>
            </p:cNvSpPr>
            <p:nvPr/>
          </p:nvSpPr>
          <p:spPr bwMode="auto">
            <a:xfrm>
              <a:off x="7556696" y="2747815"/>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00I00 I00I0I II0I0I 0II0I I0I00I0I0 0II0I0II 0I00I0I I0 00 </a:t>
              </a:r>
            </a:p>
          </p:txBody>
        </p:sp>
        <p:sp>
          <p:nvSpPr>
            <p:cNvPr id="140" name="Rectangle 139"/>
            <p:cNvSpPr>
              <a:spLocks/>
            </p:cNvSpPr>
            <p:nvPr/>
          </p:nvSpPr>
          <p:spPr bwMode="auto">
            <a:xfrm>
              <a:off x="7556696" y="2865488"/>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II0III0I 0II0II0I II00I0I0 0I00I0I00 I0I0 I0I0 I00I0I00</a:t>
              </a:r>
            </a:p>
          </p:txBody>
        </p:sp>
        <p:sp>
          <p:nvSpPr>
            <p:cNvPr id="141" name="Rectangle 140"/>
            <p:cNvSpPr>
              <a:spLocks/>
            </p:cNvSpPr>
            <p:nvPr/>
          </p:nvSpPr>
          <p:spPr bwMode="auto">
            <a:xfrm>
              <a:off x="7556696" y="2512470"/>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III00II 0II00II I0I0II0II0 I0 I0 I00 00I0 I000 0II0 00 </a:t>
              </a:r>
            </a:p>
          </p:txBody>
        </p:sp>
        <p:sp>
          <p:nvSpPr>
            <p:cNvPr id="142" name="Rectangle 141"/>
            <p:cNvSpPr>
              <a:spLocks/>
            </p:cNvSpPr>
            <p:nvPr/>
          </p:nvSpPr>
          <p:spPr bwMode="auto">
            <a:xfrm>
              <a:off x="7556696" y="3100833"/>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III00II I000I0I I000I0I I000I0I II 0I00 I0I000 0II0 00 </a:t>
              </a:r>
            </a:p>
          </p:txBody>
        </p:sp>
        <p:sp>
          <p:nvSpPr>
            <p:cNvPr id="143" name="Rectangle 142"/>
            <p:cNvSpPr>
              <a:spLocks/>
            </p:cNvSpPr>
            <p:nvPr/>
          </p:nvSpPr>
          <p:spPr bwMode="auto">
            <a:xfrm>
              <a:off x="7556696" y="3218506"/>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00I I0I0I0 I0I0III000 I0I00I0I 0II0I0 I00I0I0I0I 000</a:t>
              </a:r>
            </a:p>
          </p:txBody>
        </p:sp>
        <p:sp>
          <p:nvSpPr>
            <p:cNvPr id="144" name="Rectangle 143"/>
            <p:cNvSpPr>
              <a:spLocks/>
            </p:cNvSpPr>
            <p:nvPr/>
          </p:nvSpPr>
          <p:spPr bwMode="auto">
            <a:xfrm>
              <a:off x="7556696" y="2983161"/>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II0II0I0I0I I0I0I0I 0I0I0I0I 0I0I00I0 I0I0I0I 0II0I0I0I</a:t>
              </a:r>
            </a:p>
          </p:txBody>
        </p:sp>
        <p:sp>
          <p:nvSpPr>
            <p:cNvPr id="145" name="Rectangle 144"/>
            <p:cNvSpPr>
              <a:spLocks/>
            </p:cNvSpPr>
            <p:nvPr/>
          </p:nvSpPr>
          <p:spPr bwMode="auto">
            <a:xfrm>
              <a:off x="7556696" y="3336179"/>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0II00 I00I0I0 0I00I0I I00I0I0 I0I0I0I 0I0I0I 0I0I0I0</a:t>
              </a:r>
            </a:p>
          </p:txBody>
        </p:sp>
        <p:sp>
          <p:nvSpPr>
            <p:cNvPr id="146" name="Rectangle 145"/>
            <p:cNvSpPr>
              <a:spLocks/>
            </p:cNvSpPr>
            <p:nvPr/>
          </p:nvSpPr>
          <p:spPr bwMode="auto">
            <a:xfrm>
              <a:off x="7561200" y="3453853"/>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00I0I0 0I0I0I0 I0I0I00I 0I0I 0I0I 0I0I I0I0I 0I00I0I</a:t>
              </a:r>
            </a:p>
          </p:txBody>
        </p:sp>
        <p:sp>
          <p:nvSpPr>
            <p:cNvPr id="147" name="Rectangle 146"/>
            <p:cNvSpPr>
              <a:spLocks/>
            </p:cNvSpPr>
            <p:nvPr/>
          </p:nvSpPr>
          <p:spPr bwMode="auto">
            <a:xfrm>
              <a:off x="7556696" y="2630142"/>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III00II 0II00II I0I000 0II0 00I0I00 I0 I000I0I 0II 0I0I0I</a:t>
              </a:r>
            </a:p>
          </p:txBody>
        </p:sp>
        <p:sp>
          <p:nvSpPr>
            <p:cNvPr id="148" name="Rectangle 147"/>
            <p:cNvSpPr>
              <a:spLocks/>
            </p:cNvSpPr>
            <p:nvPr/>
          </p:nvSpPr>
          <p:spPr bwMode="auto">
            <a:xfrm>
              <a:off x="7556696" y="2394797"/>
              <a:ext cx="1266797" cy="89264"/>
            </a:xfrm>
            <a:prstGeom prst="rect">
              <a:avLst/>
            </a:prstGeom>
            <a:noFill/>
            <a:ln w="12700" cap="flat">
              <a:noFill/>
              <a:miter lim="800000"/>
              <a:headEnd type="none" w="med" len="med"/>
              <a:tailEnd type="none" w="med" len="med"/>
            </a:ln>
            <a:effectLst/>
          </p:spPr>
          <p:txBody>
            <a:bodyPr wrap="square" lIns="0" tIns="0" rIns="0" bIns="0">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89">
                <a:defRPr/>
              </a:pPr>
              <a:r>
                <a:rPr lang="en-US" sz="1000" dirty="0">
                  <a:solidFill>
                    <a:schemeClr val="tx2"/>
                  </a:solidFill>
                  <a:ea typeface="Arial" charset="0"/>
                  <a:cs typeface="Arial" charset="0"/>
                  <a:sym typeface="Arial" charset="0"/>
                </a:rPr>
                <a:t>III00II 0II00II 0I0I0I0I 0I I0 I00 000II0 I0I0 0II0 00 </a:t>
              </a:r>
            </a:p>
          </p:txBody>
        </p:sp>
      </p:grpSp>
      <p:sp>
        <p:nvSpPr>
          <p:cNvPr id="129" name="Isosceles Triangle 128"/>
          <p:cNvSpPr/>
          <p:nvPr/>
        </p:nvSpPr>
        <p:spPr>
          <a:xfrm>
            <a:off x="5861754" y="3006926"/>
            <a:ext cx="285575" cy="115599"/>
          </a:xfrm>
          <a:prstGeom prst="triangl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kern="0" dirty="0">
              <a:solidFill>
                <a:sysClr val="windowText" lastClr="000000"/>
              </a:solidFill>
            </a:endParaRPr>
          </a:p>
        </p:txBody>
      </p:sp>
      <p:sp>
        <p:nvSpPr>
          <p:cNvPr id="130" name="Rectangle 129"/>
          <p:cNvSpPr/>
          <p:nvPr/>
        </p:nvSpPr>
        <p:spPr>
          <a:xfrm>
            <a:off x="3458988" y="2700399"/>
            <a:ext cx="5366425" cy="2357597"/>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77">
              <a:buClr>
                <a:srgbClr val="652D89"/>
              </a:buClr>
              <a:defRPr/>
            </a:pPr>
            <a:endParaRPr lang="en-US" sz="1400" kern="0" dirty="0">
              <a:solidFill>
                <a:srgbClr val="676767"/>
              </a:solidFill>
            </a:endParaRPr>
          </a:p>
        </p:txBody>
      </p:sp>
      <p:grpSp>
        <p:nvGrpSpPr>
          <p:cNvPr id="131" name="Group 130"/>
          <p:cNvGrpSpPr/>
          <p:nvPr/>
        </p:nvGrpSpPr>
        <p:grpSpPr>
          <a:xfrm>
            <a:off x="5616132" y="3214509"/>
            <a:ext cx="776816" cy="775620"/>
            <a:chOff x="4030662" y="1370012"/>
            <a:chExt cx="4124326" cy="4117976"/>
          </a:xfrm>
          <a:solidFill>
            <a:srgbClr val="36A4D7"/>
          </a:solidFill>
        </p:grpSpPr>
        <p:sp>
          <p:nvSpPr>
            <p:cNvPr id="133" name="Freeform 132"/>
            <p:cNvSpPr>
              <a:spLocks noChangeArrowheads="1"/>
            </p:cNvSpPr>
            <p:nvPr/>
          </p:nvSpPr>
          <p:spPr bwMode="auto">
            <a:xfrm>
              <a:off x="4030662" y="1370012"/>
              <a:ext cx="4124326" cy="4117976"/>
            </a:xfrm>
            <a:custGeom>
              <a:avLst/>
              <a:gdLst>
                <a:gd name="connsiteX0" fmla="*/ 2062163 w 4124326"/>
                <a:gd name="connsiteY0" fmla="*/ 149225 h 4117976"/>
                <a:gd name="connsiteX1" fmla="*/ 150813 w 4124326"/>
                <a:gd name="connsiteY1" fmla="*/ 2058988 h 4117976"/>
                <a:gd name="connsiteX2" fmla="*/ 2062163 w 4124326"/>
                <a:gd name="connsiteY2" fmla="*/ 3968751 h 4117976"/>
                <a:gd name="connsiteX3" fmla="*/ 3973513 w 4124326"/>
                <a:gd name="connsiteY3" fmla="*/ 2058988 h 4117976"/>
                <a:gd name="connsiteX4" fmla="*/ 2062163 w 4124326"/>
                <a:gd name="connsiteY4" fmla="*/ 149225 h 4117976"/>
                <a:gd name="connsiteX5" fmla="*/ 2062163 w 4124326"/>
                <a:gd name="connsiteY5" fmla="*/ 0 h 4117976"/>
                <a:gd name="connsiteX6" fmla="*/ 4124326 w 4124326"/>
                <a:gd name="connsiteY6" fmla="*/ 2058988 h 4117976"/>
                <a:gd name="connsiteX7" fmla="*/ 2062163 w 4124326"/>
                <a:gd name="connsiteY7" fmla="*/ 4117976 h 4117976"/>
                <a:gd name="connsiteX8" fmla="*/ 0 w 4124326"/>
                <a:gd name="connsiteY8" fmla="*/ 2058988 h 4117976"/>
                <a:gd name="connsiteX9" fmla="*/ 2062163 w 4124326"/>
                <a:gd name="connsiteY9" fmla="*/ 0 h 41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4326" h="4117976">
                  <a:moveTo>
                    <a:pt x="2062163" y="149225"/>
                  </a:moveTo>
                  <a:cubicBezTo>
                    <a:pt x="1006554" y="149225"/>
                    <a:pt x="150813" y="1004255"/>
                    <a:pt x="150813" y="2058988"/>
                  </a:cubicBezTo>
                  <a:cubicBezTo>
                    <a:pt x="150813" y="3113721"/>
                    <a:pt x="1006554" y="3968751"/>
                    <a:pt x="2062163" y="3968751"/>
                  </a:cubicBezTo>
                  <a:cubicBezTo>
                    <a:pt x="3117772" y="3968751"/>
                    <a:pt x="3973513" y="3113721"/>
                    <a:pt x="3973513" y="2058988"/>
                  </a:cubicBezTo>
                  <a:cubicBezTo>
                    <a:pt x="3973513" y="1004255"/>
                    <a:pt x="3117772" y="149225"/>
                    <a:pt x="2062163" y="149225"/>
                  </a:cubicBezTo>
                  <a:close/>
                  <a:moveTo>
                    <a:pt x="2062163" y="0"/>
                  </a:moveTo>
                  <a:cubicBezTo>
                    <a:pt x="3201064" y="0"/>
                    <a:pt x="4124326" y="921840"/>
                    <a:pt x="4124326" y="2058988"/>
                  </a:cubicBezTo>
                  <a:cubicBezTo>
                    <a:pt x="4124326" y="3196136"/>
                    <a:pt x="3201064" y="4117976"/>
                    <a:pt x="2062163" y="4117976"/>
                  </a:cubicBezTo>
                  <a:cubicBezTo>
                    <a:pt x="923262" y="4117976"/>
                    <a:pt x="0" y="3196136"/>
                    <a:pt x="0" y="2058988"/>
                  </a:cubicBezTo>
                  <a:cubicBezTo>
                    <a:pt x="0" y="921840"/>
                    <a:pt x="923262" y="0"/>
                    <a:pt x="20621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defRPr/>
              </a:pPr>
              <a:endParaRPr lang="en-US" sz="1400" kern="0" dirty="0">
                <a:solidFill>
                  <a:sysClr val="windowText" lastClr="000000"/>
                </a:solidFill>
              </a:endParaRPr>
            </a:p>
          </p:txBody>
        </p:sp>
        <p:sp>
          <p:nvSpPr>
            <p:cNvPr id="134" name="Freeform 133"/>
            <p:cNvSpPr>
              <a:spLocks/>
            </p:cNvSpPr>
            <p:nvPr/>
          </p:nvSpPr>
          <p:spPr bwMode="auto">
            <a:xfrm>
              <a:off x="4746952" y="1931856"/>
              <a:ext cx="1742183" cy="1957520"/>
            </a:xfrm>
            <a:custGeom>
              <a:avLst/>
              <a:gdLst>
                <a:gd name="connsiteX0" fmla="*/ 633964 w 1742183"/>
                <a:gd name="connsiteY0" fmla="*/ 150774 h 1957520"/>
                <a:gd name="connsiteX1" fmla="*/ 153919 w 1742183"/>
                <a:gd name="connsiteY1" fmla="*/ 279862 h 1957520"/>
                <a:gd name="connsiteX2" fmla="*/ 202632 w 1742183"/>
                <a:gd name="connsiteY2" fmla="*/ 766945 h 1957520"/>
                <a:gd name="connsiteX3" fmla="*/ 198885 w 1742183"/>
                <a:gd name="connsiteY3" fmla="*/ 770691 h 1957520"/>
                <a:gd name="connsiteX4" fmla="*/ 629806 w 1742183"/>
                <a:gd name="connsiteY4" fmla="*/ 1557516 h 1957520"/>
                <a:gd name="connsiteX5" fmla="*/ 1086958 w 1742183"/>
                <a:gd name="connsiteY5" fmla="*/ 1786070 h 1957520"/>
                <a:gd name="connsiteX6" fmla="*/ 1086958 w 1742183"/>
                <a:gd name="connsiteY6" fmla="*/ 1726122 h 1957520"/>
                <a:gd name="connsiteX7" fmla="*/ 1090705 w 1742183"/>
                <a:gd name="connsiteY7" fmla="*/ 1703641 h 1957520"/>
                <a:gd name="connsiteX8" fmla="*/ 1053234 w 1742183"/>
                <a:gd name="connsiteY8" fmla="*/ 1699894 h 1957520"/>
                <a:gd name="connsiteX9" fmla="*/ 1030751 w 1742183"/>
                <a:gd name="connsiteY9" fmla="*/ 1699894 h 1957520"/>
                <a:gd name="connsiteX10" fmla="*/ 899601 w 1742183"/>
                <a:gd name="connsiteY10" fmla="*/ 1561263 h 1957520"/>
                <a:gd name="connsiteX11" fmla="*/ 892107 w 1742183"/>
                <a:gd name="connsiteY11" fmla="*/ 1546276 h 1957520"/>
                <a:gd name="connsiteX12" fmla="*/ 682266 w 1742183"/>
                <a:gd name="connsiteY12" fmla="*/ 1445113 h 1957520"/>
                <a:gd name="connsiteX13" fmla="*/ 693508 w 1742183"/>
                <a:gd name="connsiteY13" fmla="*/ 1175344 h 1957520"/>
                <a:gd name="connsiteX14" fmla="*/ 963302 w 1742183"/>
                <a:gd name="connsiteY14" fmla="*/ 1089168 h 1957520"/>
                <a:gd name="connsiteX15" fmla="*/ 1229350 w 1742183"/>
                <a:gd name="connsiteY15" fmla="*/ 954284 h 1957520"/>
                <a:gd name="connsiteX16" fmla="*/ 1454178 w 1742183"/>
                <a:gd name="connsiteY16" fmla="*/ 688262 h 1957520"/>
                <a:gd name="connsiteX17" fmla="*/ 1592823 w 1742183"/>
                <a:gd name="connsiteY17" fmla="*/ 482189 h 1957520"/>
                <a:gd name="connsiteX18" fmla="*/ 869624 w 1742183"/>
                <a:gd name="connsiteY18" fmla="*/ 163712 h 1957520"/>
                <a:gd name="connsiteX19" fmla="*/ 633964 w 1742183"/>
                <a:gd name="connsiteY19" fmla="*/ 150774 h 1957520"/>
                <a:gd name="connsiteX20" fmla="*/ 638652 w 1742183"/>
                <a:gd name="connsiteY20" fmla="*/ 1194 h 1957520"/>
                <a:gd name="connsiteX21" fmla="*/ 891607 w 1742183"/>
                <a:gd name="connsiteY21" fmla="*/ 13891 h 1957520"/>
                <a:gd name="connsiteX22" fmla="*/ 1734987 w 1742183"/>
                <a:gd name="connsiteY22" fmla="*/ 444561 h 1957520"/>
                <a:gd name="connsiteX23" fmla="*/ 1543821 w 1742183"/>
                <a:gd name="connsiteY23" fmla="*/ 807821 h 1957520"/>
                <a:gd name="connsiteX24" fmla="*/ 1356403 w 1742183"/>
                <a:gd name="connsiteY24" fmla="*/ 1032518 h 1957520"/>
                <a:gd name="connsiteX25" fmla="*/ 921594 w 1742183"/>
                <a:gd name="connsiteY25" fmla="*/ 1231000 h 1957520"/>
                <a:gd name="connsiteX26" fmla="*/ 809143 w 1742183"/>
                <a:gd name="connsiteY26" fmla="*/ 1264705 h 1957520"/>
                <a:gd name="connsiteX27" fmla="*/ 809143 w 1742183"/>
                <a:gd name="connsiteY27" fmla="*/ 1365818 h 1957520"/>
                <a:gd name="connsiteX28" fmla="*/ 842878 w 1742183"/>
                <a:gd name="connsiteY28" fmla="*/ 1403268 h 1957520"/>
                <a:gd name="connsiteX29" fmla="*/ 861620 w 1742183"/>
                <a:gd name="connsiteY29" fmla="*/ 1395778 h 1957520"/>
                <a:gd name="connsiteX30" fmla="*/ 1007806 w 1742183"/>
                <a:gd name="connsiteY30" fmla="*/ 1429482 h 1957520"/>
                <a:gd name="connsiteX31" fmla="*/ 1041541 w 1742183"/>
                <a:gd name="connsiteY31" fmla="*/ 1519361 h 1957520"/>
                <a:gd name="connsiteX32" fmla="*/ 1052786 w 1742183"/>
                <a:gd name="connsiteY32" fmla="*/ 1549321 h 1957520"/>
                <a:gd name="connsiteX33" fmla="*/ 1056535 w 1742183"/>
                <a:gd name="connsiteY33" fmla="*/ 1549321 h 1957520"/>
                <a:gd name="connsiteX34" fmla="*/ 1206469 w 1742183"/>
                <a:gd name="connsiteY34" fmla="*/ 1605495 h 1957520"/>
                <a:gd name="connsiteX35" fmla="*/ 1236456 w 1742183"/>
                <a:gd name="connsiteY35" fmla="*/ 1751548 h 1957520"/>
                <a:gd name="connsiteX36" fmla="*/ 1232707 w 1742183"/>
                <a:gd name="connsiteY36" fmla="*/ 1766528 h 1957520"/>
                <a:gd name="connsiteX37" fmla="*/ 1285184 w 1742183"/>
                <a:gd name="connsiteY37" fmla="*/ 1830192 h 1957520"/>
                <a:gd name="connsiteX38" fmla="*/ 1255198 w 1742183"/>
                <a:gd name="connsiteY38" fmla="*/ 1916326 h 1957520"/>
                <a:gd name="connsiteX39" fmla="*/ 1165237 w 1742183"/>
                <a:gd name="connsiteY39" fmla="*/ 1957520 h 1957520"/>
                <a:gd name="connsiteX40" fmla="*/ 554255 w 1742183"/>
                <a:gd name="connsiteY40" fmla="*/ 1687884 h 1957520"/>
                <a:gd name="connsiteX41" fmla="*/ 55723 w 1742183"/>
                <a:gd name="connsiteY41" fmla="*/ 725432 h 1957520"/>
                <a:gd name="connsiteX42" fmla="*/ 59472 w 1742183"/>
                <a:gd name="connsiteY42" fmla="*/ 721687 h 1957520"/>
                <a:gd name="connsiteX43" fmla="*/ 36982 w 1742183"/>
                <a:gd name="connsiteY43" fmla="*/ 373407 h 1957520"/>
                <a:gd name="connsiteX44" fmla="*/ 18240 w 1742183"/>
                <a:gd name="connsiteY44" fmla="*/ 212374 h 1957520"/>
                <a:gd name="connsiteX45" fmla="*/ 638652 w 1742183"/>
                <a:gd name="connsiteY45" fmla="*/ 1194 h 19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42183" h="1957520">
                  <a:moveTo>
                    <a:pt x="633964" y="150774"/>
                  </a:moveTo>
                  <a:cubicBezTo>
                    <a:pt x="401231" y="161136"/>
                    <a:pt x="193264" y="232091"/>
                    <a:pt x="153919" y="279862"/>
                  </a:cubicBezTo>
                  <a:cubicBezTo>
                    <a:pt x="251345" y="396013"/>
                    <a:pt x="266333" y="557125"/>
                    <a:pt x="202632" y="766945"/>
                  </a:cubicBezTo>
                  <a:cubicBezTo>
                    <a:pt x="198885" y="770691"/>
                    <a:pt x="198885" y="770691"/>
                    <a:pt x="198885" y="770691"/>
                  </a:cubicBezTo>
                  <a:cubicBezTo>
                    <a:pt x="131436" y="984258"/>
                    <a:pt x="202632" y="1317722"/>
                    <a:pt x="629806" y="1557516"/>
                  </a:cubicBezTo>
                  <a:cubicBezTo>
                    <a:pt x="877118" y="1696147"/>
                    <a:pt x="1012015" y="1759843"/>
                    <a:pt x="1086958" y="1786070"/>
                  </a:cubicBezTo>
                  <a:cubicBezTo>
                    <a:pt x="1083211" y="1771083"/>
                    <a:pt x="1083211" y="1748602"/>
                    <a:pt x="1086958" y="1726122"/>
                  </a:cubicBezTo>
                  <a:cubicBezTo>
                    <a:pt x="1090705" y="1714881"/>
                    <a:pt x="1090705" y="1707388"/>
                    <a:pt x="1090705" y="1703641"/>
                  </a:cubicBezTo>
                  <a:cubicBezTo>
                    <a:pt x="1079464" y="1699894"/>
                    <a:pt x="1064475" y="1699894"/>
                    <a:pt x="1053234" y="1699894"/>
                  </a:cubicBezTo>
                  <a:cubicBezTo>
                    <a:pt x="1045740" y="1699894"/>
                    <a:pt x="1038245" y="1699894"/>
                    <a:pt x="1030751" y="1699894"/>
                  </a:cubicBezTo>
                  <a:cubicBezTo>
                    <a:pt x="937072" y="1692401"/>
                    <a:pt x="910842" y="1609971"/>
                    <a:pt x="899601" y="1561263"/>
                  </a:cubicBezTo>
                  <a:cubicBezTo>
                    <a:pt x="895854" y="1557516"/>
                    <a:pt x="895854" y="1550023"/>
                    <a:pt x="892107" y="1546276"/>
                  </a:cubicBezTo>
                  <a:cubicBezTo>
                    <a:pt x="843394" y="1561263"/>
                    <a:pt x="757209" y="1568757"/>
                    <a:pt x="682266" y="1445113"/>
                  </a:cubicBezTo>
                  <a:cubicBezTo>
                    <a:pt x="626059" y="1355190"/>
                    <a:pt x="629806" y="1250280"/>
                    <a:pt x="693508" y="1175344"/>
                  </a:cubicBezTo>
                  <a:cubicBezTo>
                    <a:pt x="757209" y="1092915"/>
                    <a:pt x="865877" y="1059194"/>
                    <a:pt x="963302" y="1089168"/>
                  </a:cubicBezTo>
                  <a:cubicBezTo>
                    <a:pt x="1120682" y="1134130"/>
                    <a:pt x="1150660" y="1085421"/>
                    <a:pt x="1229350" y="954284"/>
                  </a:cubicBezTo>
                  <a:cubicBezTo>
                    <a:pt x="1278062" y="875601"/>
                    <a:pt x="1341764" y="774438"/>
                    <a:pt x="1454178" y="688262"/>
                  </a:cubicBezTo>
                  <a:cubicBezTo>
                    <a:pt x="1525374" y="632060"/>
                    <a:pt x="1607811" y="553378"/>
                    <a:pt x="1592823" y="482189"/>
                  </a:cubicBezTo>
                  <a:cubicBezTo>
                    <a:pt x="1555351" y="343558"/>
                    <a:pt x="1203120" y="216167"/>
                    <a:pt x="869624" y="163712"/>
                  </a:cubicBezTo>
                  <a:cubicBezTo>
                    <a:pt x="791871" y="150598"/>
                    <a:pt x="711541" y="147320"/>
                    <a:pt x="633964" y="150774"/>
                  </a:cubicBezTo>
                  <a:close/>
                  <a:moveTo>
                    <a:pt x="638652" y="1194"/>
                  </a:moveTo>
                  <a:cubicBezTo>
                    <a:pt x="727617" y="-2259"/>
                    <a:pt x="814766" y="1720"/>
                    <a:pt x="891607" y="13891"/>
                  </a:cubicBezTo>
                  <a:cubicBezTo>
                    <a:pt x="1071528" y="43851"/>
                    <a:pt x="1667517" y="159944"/>
                    <a:pt x="1734987" y="444561"/>
                  </a:cubicBezTo>
                  <a:cubicBezTo>
                    <a:pt x="1764974" y="564399"/>
                    <a:pt x="1701252" y="687982"/>
                    <a:pt x="1543821" y="807821"/>
                  </a:cubicBezTo>
                  <a:cubicBezTo>
                    <a:pt x="1453861" y="875230"/>
                    <a:pt x="1405132" y="953874"/>
                    <a:pt x="1356403" y="1032518"/>
                  </a:cubicBezTo>
                  <a:cubicBezTo>
                    <a:pt x="1277688" y="1163591"/>
                    <a:pt x="1187727" y="1313389"/>
                    <a:pt x="921594" y="1231000"/>
                  </a:cubicBezTo>
                  <a:cubicBezTo>
                    <a:pt x="880362" y="1219765"/>
                    <a:pt x="835382" y="1234745"/>
                    <a:pt x="809143" y="1264705"/>
                  </a:cubicBezTo>
                  <a:cubicBezTo>
                    <a:pt x="786653" y="1294664"/>
                    <a:pt x="786653" y="1328369"/>
                    <a:pt x="809143" y="1365818"/>
                  </a:cubicBezTo>
                  <a:cubicBezTo>
                    <a:pt x="827885" y="1399523"/>
                    <a:pt x="842878" y="1403268"/>
                    <a:pt x="842878" y="1403268"/>
                  </a:cubicBezTo>
                  <a:cubicBezTo>
                    <a:pt x="842878" y="1403268"/>
                    <a:pt x="854123" y="1399523"/>
                    <a:pt x="861620" y="1395778"/>
                  </a:cubicBezTo>
                  <a:cubicBezTo>
                    <a:pt x="947832" y="1358328"/>
                    <a:pt x="989064" y="1403268"/>
                    <a:pt x="1007806" y="1429482"/>
                  </a:cubicBezTo>
                  <a:cubicBezTo>
                    <a:pt x="1022800" y="1459442"/>
                    <a:pt x="1034045" y="1493146"/>
                    <a:pt x="1041541" y="1519361"/>
                  </a:cubicBezTo>
                  <a:cubicBezTo>
                    <a:pt x="1045290" y="1526851"/>
                    <a:pt x="1049038" y="1541831"/>
                    <a:pt x="1052786" y="1549321"/>
                  </a:cubicBezTo>
                  <a:cubicBezTo>
                    <a:pt x="1052786" y="1549321"/>
                    <a:pt x="1056535" y="1549321"/>
                    <a:pt x="1056535" y="1549321"/>
                  </a:cubicBezTo>
                  <a:cubicBezTo>
                    <a:pt x="1101515" y="1553066"/>
                    <a:pt x="1165237" y="1553066"/>
                    <a:pt x="1206469" y="1605495"/>
                  </a:cubicBezTo>
                  <a:cubicBezTo>
                    <a:pt x="1236456" y="1639200"/>
                    <a:pt x="1247701" y="1687884"/>
                    <a:pt x="1236456" y="1751548"/>
                  </a:cubicBezTo>
                  <a:cubicBezTo>
                    <a:pt x="1232707" y="1759038"/>
                    <a:pt x="1232707" y="1762783"/>
                    <a:pt x="1232707" y="1766528"/>
                  </a:cubicBezTo>
                  <a:cubicBezTo>
                    <a:pt x="1247701" y="1774018"/>
                    <a:pt x="1277688" y="1792742"/>
                    <a:pt x="1285184" y="1830192"/>
                  </a:cubicBezTo>
                  <a:cubicBezTo>
                    <a:pt x="1292681" y="1875131"/>
                    <a:pt x="1266443" y="1905091"/>
                    <a:pt x="1255198" y="1916326"/>
                  </a:cubicBezTo>
                  <a:cubicBezTo>
                    <a:pt x="1236456" y="1942540"/>
                    <a:pt x="1210217" y="1957520"/>
                    <a:pt x="1165237" y="1957520"/>
                  </a:cubicBezTo>
                  <a:cubicBezTo>
                    <a:pt x="1075277" y="1957520"/>
                    <a:pt x="910349" y="1886366"/>
                    <a:pt x="554255" y="1687884"/>
                  </a:cubicBezTo>
                  <a:cubicBezTo>
                    <a:pt x="51975" y="1403268"/>
                    <a:pt x="-30489" y="991323"/>
                    <a:pt x="55723" y="725432"/>
                  </a:cubicBezTo>
                  <a:cubicBezTo>
                    <a:pt x="59472" y="721687"/>
                    <a:pt x="59472" y="721687"/>
                    <a:pt x="59472" y="721687"/>
                  </a:cubicBezTo>
                  <a:cubicBezTo>
                    <a:pt x="108200" y="564399"/>
                    <a:pt x="100704" y="448306"/>
                    <a:pt x="36982" y="373407"/>
                  </a:cubicBezTo>
                  <a:cubicBezTo>
                    <a:pt x="-4250" y="328467"/>
                    <a:pt x="-11747" y="268548"/>
                    <a:pt x="18240" y="212374"/>
                  </a:cubicBezTo>
                  <a:cubicBezTo>
                    <a:pt x="88522" y="88790"/>
                    <a:pt x="371757" y="11551"/>
                    <a:pt x="638652" y="119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defRPr/>
              </a:pPr>
              <a:endParaRPr lang="en-US" sz="1400" kern="0" dirty="0">
                <a:solidFill>
                  <a:sysClr val="windowText" lastClr="000000"/>
                </a:solidFill>
              </a:endParaRPr>
            </a:p>
          </p:txBody>
        </p:sp>
        <p:sp>
          <p:nvSpPr>
            <p:cNvPr id="135" name="Freeform 9"/>
            <p:cNvSpPr>
              <a:spLocks/>
            </p:cNvSpPr>
            <p:nvPr/>
          </p:nvSpPr>
          <p:spPr bwMode="auto">
            <a:xfrm>
              <a:off x="5980113" y="3706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400" kern="0" dirty="0">
                <a:solidFill>
                  <a:sysClr val="windowText" lastClr="000000"/>
                </a:solidFill>
              </a:endParaRPr>
            </a:p>
          </p:txBody>
        </p:sp>
        <p:sp>
          <p:nvSpPr>
            <p:cNvPr id="136" name="Freeform 10"/>
            <p:cNvSpPr>
              <a:spLocks/>
            </p:cNvSpPr>
            <p:nvPr/>
          </p:nvSpPr>
          <p:spPr bwMode="auto">
            <a:xfrm>
              <a:off x="4873626" y="26797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400" kern="0" dirty="0">
                <a:solidFill>
                  <a:sysClr val="windowText" lastClr="000000"/>
                </a:solidFill>
              </a:endParaRPr>
            </a:p>
          </p:txBody>
        </p:sp>
        <p:sp>
          <p:nvSpPr>
            <p:cNvPr id="137" name="Freeform 136"/>
            <p:cNvSpPr>
              <a:spLocks/>
            </p:cNvSpPr>
            <p:nvPr/>
          </p:nvSpPr>
          <p:spPr bwMode="auto">
            <a:xfrm>
              <a:off x="5866162" y="3500438"/>
              <a:ext cx="1528495" cy="1793875"/>
            </a:xfrm>
            <a:custGeom>
              <a:avLst/>
              <a:gdLst>
                <a:gd name="connsiteX0" fmla="*/ 615885 w 1528495"/>
                <a:gd name="connsiteY0" fmla="*/ 149225 h 1793875"/>
                <a:gd name="connsiteX1" fmla="*/ 525950 w 1528495"/>
                <a:gd name="connsiteY1" fmla="*/ 197902 h 1793875"/>
                <a:gd name="connsiteX2" fmla="*/ 282376 w 1528495"/>
                <a:gd name="connsiteY2" fmla="*/ 572336 h 1793875"/>
                <a:gd name="connsiteX3" fmla="*/ 177451 w 1528495"/>
                <a:gd name="connsiteY3" fmla="*/ 755808 h 1793875"/>
                <a:gd name="connsiteX4" fmla="*/ 244903 w 1528495"/>
                <a:gd name="connsiteY4" fmla="*/ 823206 h 1793875"/>
                <a:gd name="connsiteX5" fmla="*/ 398542 w 1528495"/>
                <a:gd name="connsiteY5" fmla="*/ 845673 h 1793875"/>
                <a:gd name="connsiteX6" fmla="*/ 469740 w 1528495"/>
                <a:gd name="connsiteY6" fmla="*/ 819462 h 1793875"/>
                <a:gd name="connsiteX7" fmla="*/ 514708 w 1528495"/>
                <a:gd name="connsiteY7" fmla="*/ 830695 h 1793875"/>
                <a:gd name="connsiteX8" fmla="*/ 555928 w 1528495"/>
                <a:gd name="connsiteY8" fmla="*/ 1160197 h 1793875"/>
                <a:gd name="connsiteX9" fmla="*/ 428520 w 1528495"/>
                <a:gd name="connsiteY9" fmla="*/ 1579563 h 1793875"/>
                <a:gd name="connsiteX10" fmla="*/ 559676 w 1528495"/>
                <a:gd name="connsiteY10" fmla="*/ 1545864 h 1793875"/>
                <a:gd name="connsiteX11" fmla="*/ 945647 w 1528495"/>
                <a:gd name="connsiteY11" fmla="*/ 1309971 h 1793875"/>
                <a:gd name="connsiteX12" fmla="*/ 1230442 w 1528495"/>
                <a:gd name="connsiteY12" fmla="*/ 890605 h 1793875"/>
                <a:gd name="connsiteX13" fmla="*/ 1354103 w 1528495"/>
                <a:gd name="connsiteY13" fmla="*/ 662200 h 1793875"/>
                <a:gd name="connsiteX14" fmla="*/ 1372839 w 1528495"/>
                <a:gd name="connsiteY14" fmla="*/ 632245 h 1793875"/>
                <a:gd name="connsiteX15" fmla="*/ 1294146 w 1528495"/>
                <a:gd name="connsiteY15" fmla="*/ 617268 h 1793875"/>
                <a:gd name="connsiteX16" fmla="*/ 1009351 w 1528495"/>
                <a:gd name="connsiteY16" fmla="*/ 501193 h 1793875"/>
                <a:gd name="connsiteX17" fmla="*/ 893185 w 1528495"/>
                <a:gd name="connsiteY17" fmla="*/ 373886 h 1793875"/>
                <a:gd name="connsiteX18" fmla="*/ 615885 w 1528495"/>
                <a:gd name="connsiteY18" fmla="*/ 149225 h 1793875"/>
                <a:gd name="connsiteX19" fmla="*/ 619581 w 1528495"/>
                <a:gd name="connsiteY19" fmla="*/ 0 h 1793875"/>
                <a:gd name="connsiteX20" fmla="*/ 1009600 w 1528495"/>
                <a:gd name="connsiteY20" fmla="*/ 277133 h 1793875"/>
                <a:gd name="connsiteX21" fmla="*/ 1114605 w 1528495"/>
                <a:gd name="connsiteY21" fmla="*/ 389484 h 1793875"/>
                <a:gd name="connsiteX22" fmla="*/ 1324615 w 1528495"/>
                <a:gd name="connsiteY22" fmla="*/ 471875 h 1793875"/>
                <a:gd name="connsiteX23" fmla="*/ 1519625 w 1528495"/>
                <a:gd name="connsiteY23" fmla="*/ 572992 h 1793875"/>
                <a:gd name="connsiteX24" fmla="*/ 1478373 w 1528495"/>
                <a:gd name="connsiteY24" fmla="*/ 745264 h 1793875"/>
                <a:gd name="connsiteX25" fmla="*/ 1365867 w 1528495"/>
                <a:gd name="connsiteY25" fmla="*/ 954986 h 1793875"/>
                <a:gd name="connsiteX26" fmla="*/ 1050852 w 1528495"/>
                <a:gd name="connsiteY26" fmla="*/ 1415626 h 1793875"/>
                <a:gd name="connsiteX27" fmla="*/ 593330 w 1528495"/>
                <a:gd name="connsiteY27" fmla="*/ 1689014 h 1793875"/>
                <a:gd name="connsiteX28" fmla="*/ 379570 w 1528495"/>
                <a:gd name="connsiteY28" fmla="*/ 1748935 h 1793875"/>
                <a:gd name="connsiteX29" fmla="*/ 308316 w 1528495"/>
                <a:gd name="connsiteY29" fmla="*/ 1771405 h 1793875"/>
                <a:gd name="connsiteX30" fmla="*/ 218312 w 1528495"/>
                <a:gd name="connsiteY30" fmla="*/ 1793875 h 1793875"/>
                <a:gd name="connsiteX31" fmla="*/ 154559 w 1528495"/>
                <a:gd name="connsiteY31" fmla="*/ 1756425 h 1793875"/>
                <a:gd name="connsiteX32" fmla="*/ 188311 w 1528495"/>
                <a:gd name="connsiteY32" fmla="*/ 1640328 h 1793875"/>
                <a:gd name="connsiteX33" fmla="*/ 405821 w 1528495"/>
                <a:gd name="connsiteY33" fmla="*/ 1149728 h 1793875"/>
                <a:gd name="connsiteX34" fmla="*/ 413322 w 1528495"/>
                <a:gd name="connsiteY34" fmla="*/ 1007416 h 1793875"/>
                <a:gd name="connsiteX35" fmla="*/ 143308 w 1528495"/>
                <a:gd name="connsiteY35" fmla="*/ 932516 h 1793875"/>
                <a:gd name="connsiteX36" fmla="*/ 802 w 1528495"/>
                <a:gd name="connsiteY36" fmla="*/ 730283 h 1793875"/>
                <a:gd name="connsiteX37" fmla="*/ 72055 w 1528495"/>
                <a:gd name="connsiteY37" fmla="*/ 644147 h 1793875"/>
                <a:gd name="connsiteX38" fmla="*/ 135808 w 1528495"/>
                <a:gd name="connsiteY38" fmla="*/ 550521 h 1793875"/>
                <a:gd name="connsiteX39" fmla="*/ 135808 w 1528495"/>
                <a:gd name="connsiteY39" fmla="*/ 539286 h 1793875"/>
                <a:gd name="connsiteX40" fmla="*/ 417072 w 1528495"/>
                <a:gd name="connsiteY40" fmla="*/ 93626 h 1793875"/>
                <a:gd name="connsiteX41" fmla="*/ 619581 w 1528495"/>
                <a:gd name="connsiteY41" fmla="*/ 0 h 179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8495" h="1793875">
                  <a:moveTo>
                    <a:pt x="615885" y="149225"/>
                  </a:moveTo>
                  <a:cubicBezTo>
                    <a:pt x="608390" y="149225"/>
                    <a:pt x="574665" y="149225"/>
                    <a:pt x="525950" y="197902"/>
                  </a:cubicBezTo>
                  <a:cubicBezTo>
                    <a:pt x="342332" y="388863"/>
                    <a:pt x="289870" y="549870"/>
                    <a:pt x="282376" y="572336"/>
                  </a:cubicBezTo>
                  <a:cubicBezTo>
                    <a:pt x="267386" y="677177"/>
                    <a:pt x="218672" y="729598"/>
                    <a:pt x="177451" y="755808"/>
                  </a:cubicBezTo>
                  <a:cubicBezTo>
                    <a:pt x="192440" y="770786"/>
                    <a:pt x="211177" y="793252"/>
                    <a:pt x="244903" y="823206"/>
                  </a:cubicBezTo>
                  <a:cubicBezTo>
                    <a:pt x="323596" y="894349"/>
                    <a:pt x="357322" y="871883"/>
                    <a:pt x="398542" y="845673"/>
                  </a:cubicBezTo>
                  <a:cubicBezTo>
                    <a:pt x="413531" y="834439"/>
                    <a:pt x="439762" y="819462"/>
                    <a:pt x="469740" y="819462"/>
                  </a:cubicBezTo>
                  <a:cubicBezTo>
                    <a:pt x="484730" y="819462"/>
                    <a:pt x="499719" y="823206"/>
                    <a:pt x="514708" y="830695"/>
                  </a:cubicBezTo>
                  <a:cubicBezTo>
                    <a:pt x="570918" y="864394"/>
                    <a:pt x="570918" y="928048"/>
                    <a:pt x="555928" y="1160197"/>
                  </a:cubicBezTo>
                  <a:cubicBezTo>
                    <a:pt x="544686" y="1343670"/>
                    <a:pt x="488477" y="1478466"/>
                    <a:pt x="428520" y="1579563"/>
                  </a:cubicBezTo>
                  <a:cubicBezTo>
                    <a:pt x="480982" y="1564586"/>
                    <a:pt x="522203" y="1553353"/>
                    <a:pt x="559676" y="1545864"/>
                  </a:cubicBezTo>
                  <a:cubicBezTo>
                    <a:pt x="717062" y="1504676"/>
                    <a:pt x="758282" y="1493443"/>
                    <a:pt x="945647" y="1309971"/>
                  </a:cubicBezTo>
                  <a:cubicBezTo>
                    <a:pt x="1106781" y="1145220"/>
                    <a:pt x="1166738" y="1021657"/>
                    <a:pt x="1230442" y="890605"/>
                  </a:cubicBezTo>
                  <a:cubicBezTo>
                    <a:pt x="1264168" y="819462"/>
                    <a:pt x="1301641" y="744575"/>
                    <a:pt x="1354103" y="662200"/>
                  </a:cubicBezTo>
                  <a:cubicBezTo>
                    <a:pt x="1361597" y="650967"/>
                    <a:pt x="1369092" y="639734"/>
                    <a:pt x="1372839" y="632245"/>
                  </a:cubicBezTo>
                  <a:cubicBezTo>
                    <a:pt x="1354103" y="628501"/>
                    <a:pt x="1320377" y="621012"/>
                    <a:pt x="1294146" y="617268"/>
                  </a:cubicBezTo>
                  <a:cubicBezTo>
                    <a:pt x="1211705" y="602290"/>
                    <a:pt x="1095539" y="579824"/>
                    <a:pt x="1009351" y="501193"/>
                  </a:cubicBezTo>
                  <a:cubicBezTo>
                    <a:pt x="971878" y="463750"/>
                    <a:pt x="934405" y="418818"/>
                    <a:pt x="893185" y="373886"/>
                  </a:cubicBezTo>
                  <a:cubicBezTo>
                    <a:pt x="806997" y="276533"/>
                    <a:pt x="702073" y="152969"/>
                    <a:pt x="615885" y="149225"/>
                  </a:cubicBezTo>
                  <a:close/>
                  <a:moveTo>
                    <a:pt x="619581" y="0"/>
                  </a:moveTo>
                  <a:cubicBezTo>
                    <a:pt x="773339" y="3745"/>
                    <a:pt x="897095" y="149802"/>
                    <a:pt x="1009600" y="277133"/>
                  </a:cubicBezTo>
                  <a:cubicBezTo>
                    <a:pt x="1047102" y="318329"/>
                    <a:pt x="1080854" y="359524"/>
                    <a:pt x="1114605" y="389484"/>
                  </a:cubicBezTo>
                  <a:cubicBezTo>
                    <a:pt x="1167108" y="441915"/>
                    <a:pt x="1249612" y="456895"/>
                    <a:pt x="1324615" y="471875"/>
                  </a:cubicBezTo>
                  <a:cubicBezTo>
                    <a:pt x="1407119" y="486856"/>
                    <a:pt x="1485873" y="501836"/>
                    <a:pt x="1519625" y="572992"/>
                  </a:cubicBezTo>
                  <a:cubicBezTo>
                    <a:pt x="1545876" y="636657"/>
                    <a:pt x="1508374" y="704068"/>
                    <a:pt x="1478373" y="745264"/>
                  </a:cubicBezTo>
                  <a:cubicBezTo>
                    <a:pt x="1433371" y="820164"/>
                    <a:pt x="1399619" y="883830"/>
                    <a:pt x="1365867" y="954986"/>
                  </a:cubicBezTo>
                  <a:cubicBezTo>
                    <a:pt x="1302114" y="1093552"/>
                    <a:pt x="1234611" y="1235864"/>
                    <a:pt x="1050852" y="1415626"/>
                  </a:cubicBezTo>
                  <a:cubicBezTo>
                    <a:pt x="844592" y="1621603"/>
                    <a:pt x="777089" y="1644074"/>
                    <a:pt x="593330" y="1689014"/>
                  </a:cubicBezTo>
                  <a:cubicBezTo>
                    <a:pt x="540828" y="1703994"/>
                    <a:pt x="469574" y="1722719"/>
                    <a:pt x="379570" y="1748935"/>
                  </a:cubicBezTo>
                  <a:cubicBezTo>
                    <a:pt x="349568" y="1760170"/>
                    <a:pt x="327067" y="1767660"/>
                    <a:pt x="308316" y="1771405"/>
                  </a:cubicBezTo>
                  <a:cubicBezTo>
                    <a:pt x="270815" y="1782640"/>
                    <a:pt x="240813" y="1793875"/>
                    <a:pt x="218312" y="1793875"/>
                  </a:cubicBezTo>
                  <a:cubicBezTo>
                    <a:pt x="192061" y="1793875"/>
                    <a:pt x="169560" y="1786385"/>
                    <a:pt x="154559" y="1756425"/>
                  </a:cubicBezTo>
                  <a:cubicBezTo>
                    <a:pt x="120807" y="1703994"/>
                    <a:pt x="165810" y="1662799"/>
                    <a:pt x="188311" y="1640328"/>
                  </a:cubicBezTo>
                  <a:cubicBezTo>
                    <a:pt x="240813" y="1584153"/>
                    <a:pt x="390820" y="1438096"/>
                    <a:pt x="405821" y="1149728"/>
                  </a:cubicBezTo>
                  <a:cubicBezTo>
                    <a:pt x="409571" y="1119768"/>
                    <a:pt x="413322" y="1056102"/>
                    <a:pt x="413322" y="1007416"/>
                  </a:cubicBezTo>
                  <a:cubicBezTo>
                    <a:pt x="349568" y="1029887"/>
                    <a:pt x="255814" y="1037377"/>
                    <a:pt x="143308" y="932516"/>
                  </a:cubicBezTo>
                  <a:cubicBezTo>
                    <a:pt x="38303" y="838890"/>
                    <a:pt x="-6699" y="790204"/>
                    <a:pt x="802" y="730283"/>
                  </a:cubicBezTo>
                  <a:cubicBezTo>
                    <a:pt x="8302" y="677853"/>
                    <a:pt x="49554" y="655382"/>
                    <a:pt x="72055" y="644147"/>
                  </a:cubicBezTo>
                  <a:cubicBezTo>
                    <a:pt x="102056" y="629167"/>
                    <a:pt x="128308" y="614187"/>
                    <a:pt x="135808" y="550521"/>
                  </a:cubicBezTo>
                  <a:cubicBezTo>
                    <a:pt x="135808" y="546776"/>
                    <a:pt x="135808" y="543031"/>
                    <a:pt x="135808" y="539286"/>
                  </a:cubicBezTo>
                  <a:cubicBezTo>
                    <a:pt x="139558" y="531796"/>
                    <a:pt x="188311" y="333309"/>
                    <a:pt x="417072" y="93626"/>
                  </a:cubicBezTo>
                  <a:cubicBezTo>
                    <a:pt x="480825" y="29960"/>
                    <a:pt x="548328" y="0"/>
                    <a:pt x="61958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1219170">
                <a:defRPr/>
              </a:pPr>
              <a:endParaRPr lang="en-US" sz="1400" kern="0" dirty="0">
                <a:solidFill>
                  <a:sysClr val="windowText" lastClr="000000"/>
                </a:solidFill>
              </a:endParaRPr>
            </a:p>
          </p:txBody>
        </p:sp>
        <p:sp>
          <p:nvSpPr>
            <p:cNvPr id="138" name="Freeform 13"/>
            <p:cNvSpPr>
              <a:spLocks/>
            </p:cNvSpPr>
            <p:nvPr/>
          </p:nvSpPr>
          <p:spPr bwMode="auto">
            <a:xfrm>
              <a:off x="6654801" y="1485901"/>
              <a:ext cx="1406525" cy="2587625"/>
            </a:xfrm>
            <a:custGeom>
              <a:avLst/>
              <a:gdLst>
                <a:gd name="T0" fmla="*/ 338 w 375"/>
                <a:gd name="T1" fmla="*/ 691 h 691"/>
                <a:gd name="T2" fmla="*/ 270 w 375"/>
                <a:gd name="T3" fmla="*/ 660 h 691"/>
                <a:gd name="T4" fmla="*/ 275 w 375"/>
                <a:gd name="T5" fmla="*/ 506 h 691"/>
                <a:gd name="T6" fmla="*/ 293 w 375"/>
                <a:gd name="T7" fmla="*/ 471 h 691"/>
                <a:gd name="T8" fmla="*/ 272 w 375"/>
                <a:gd name="T9" fmla="*/ 392 h 691"/>
                <a:gd name="T10" fmla="*/ 243 w 375"/>
                <a:gd name="T11" fmla="*/ 316 h 691"/>
                <a:gd name="T12" fmla="*/ 144 w 375"/>
                <a:gd name="T13" fmla="*/ 251 h 691"/>
                <a:gd name="T14" fmla="*/ 49 w 375"/>
                <a:gd name="T15" fmla="*/ 198 h 691"/>
                <a:gd name="T16" fmla="*/ 11 w 375"/>
                <a:gd name="T17" fmla="*/ 33 h 691"/>
                <a:gd name="T18" fmla="*/ 12 w 375"/>
                <a:gd name="T19" fmla="*/ 20 h 691"/>
                <a:gd name="T20" fmla="*/ 33 w 375"/>
                <a:gd name="T21" fmla="*/ 1 h 691"/>
                <a:gd name="T22" fmla="*/ 52 w 375"/>
                <a:gd name="T23" fmla="*/ 22 h 691"/>
                <a:gd name="T24" fmla="*/ 51 w 375"/>
                <a:gd name="T25" fmla="*/ 36 h 691"/>
                <a:gd name="T26" fmla="*/ 77 w 375"/>
                <a:gd name="T27" fmla="*/ 169 h 691"/>
                <a:gd name="T28" fmla="*/ 160 w 375"/>
                <a:gd name="T29" fmla="*/ 214 h 691"/>
                <a:gd name="T30" fmla="*/ 283 w 375"/>
                <a:gd name="T31" fmla="*/ 312 h 691"/>
                <a:gd name="T32" fmla="*/ 308 w 375"/>
                <a:gd name="T33" fmla="*/ 373 h 691"/>
                <a:gd name="T34" fmla="*/ 329 w 375"/>
                <a:gd name="T35" fmla="*/ 486 h 691"/>
                <a:gd name="T36" fmla="*/ 310 w 375"/>
                <a:gd name="T37" fmla="*/ 525 h 691"/>
                <a:gd name="T38" fmla="*/ 295 w 375"/>
                <a:gd name="T39" fmla="*/ 630 h 691"/>
                <a:gd name="T40" fmla="*/ 347 w 375"/>
                <a:gd name="T41" fmla="*/ 649 h 691"/>
                <a:gd name="T42" fmla="*/ 346 w 375"/>
                <a:gd name="T43" fmla="*/ 650 h 691"/>
                <a:gd name="T44" fmla="*/ 375 w 375"/>
                <a:gd name="T45" fmla="*/ 677 h 691"/>
                <a:gd name="T46" fmla="*/ 338 w 375"/>
                <a:gd name="T47"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5" h="691">
                  <a:moveTo>
                    <a:pt x="338" y="691"/>
                  </a:moveTo>
                  <a:cubicBezTo>
                    <a:pt x="321" y="691"/>
                    <a:pt x="298" y="684"/>
                    <a:pt x="270" y="660"/>
                  </a:cubicBezTo>
                  <a:cubicBezTo>
                    <a:pt x="215" y="615"/>
                    <a:pt x="249" y="552"/>
                    <a:pt x="275" y="506"/>
                  </a:cubicBezTo>
                  <a:cubicBezTo>
                    <a:pt x="281" y="493"/>
                    <a:pt x="288" y="482"/>
                    <a:pt x="293" y="471"/>
                  </a:cubicBezTo>
                  <a:cubicBezTo>
                    <a:pt x="303" y="448"/>
                    <a:pt x="289" y="422"/>
                    <a:pt x="272" y="392"/>
                  </a:cubicBezTo>
                  <a:cubicBezTo>
                    <a:pt x="259" y="368"/>
                    <a:pt x="246" y="343"/>
                    <a:pt x="243" y="316"/>
                  </a:cubicBezTo>
                  <a:cubicBezTo>
                    <a:pt x="242" y="293"/>
                    <a:pt x="185" y="269"/>
                    <a:pt x="144" y="251"/>
                  </a:cubicBezTo>
                  <a:cubicBezTo>
                    <a:pt x="106" y="234"/>
                    <a:pt x="71" y="218"/>
                    <a:pt x="49" y="198"/>
                  </a:cubicBezTo>
                  <a:cubicBezTo>
                    <a:pt x="0" y="151"/>
                    <a:pt x="7" y="74"/>
                    <a:pt x="11" y="33"/>
                  </a:cubicBezTo>
                  <a:cubicBezTo>
                    <a:pt x="11" y="28"/>
                    <a:pt x="12" y="23"/>
                    <a:pt x="12" y="20"/>
                  </a:cubicBezTo>
                  <a:cubicBezTo>
                    <a:pt x="13" y="9"/>
                    <a:pt x="22" y="0"/>
                    <a:pt x="33" y="1"/>
                  </a:cubicBezTo>
                  <a:cubicBezTo>
                    <a:pt x="44" y="2"/>
                    <a:pt x="53" y="11"/>
                    <a:pt x="52" y="22"/>
                  </a:cubicBezTo>
                  <a:cubicBezTo>
                    <a:pt x="52" y="26"/>
                    <a:pt x="51" y="31"/>
                    <a:pt x="51" y="36"/>
                  </a:cubicBezTo>
                  <a:cubicBezTo>
                    <a:pt x="47" y="73"/>
                    <a:pt x="42" y="136"/>
                    <a:pt x="77" y="169"/>
                  </a:cubicBezTo>
                  <a:cubicBezTo>
                    <a:pt x="93" y="184"/>
                    <a:pt x="127" y="199"/>
                    <a:pt x="160" y="214"/>
                  </a:cubicBezTo>
                  <a:cubicBezTo>
                    <a:pt x="222" y="241"/>
                    <a:pt x="279" y="266"/>
                    <a:pt x="283" y="312"/>
                  </a:cubicBezTo>
                  <a:cubicBezTo>
                    <a:pt x="285" y="331"/>
                    <a:pt x="296" y="352"/>
                    <a:pt x="308" y="373"/>
                  </a:cubicBezTo>
                  <a:cubicBezTo>
                    <a:pt x="326" y="407"/>
                    <a:pt x="347" y="446"/>
                    <a:pt x="329" y="486"/>
                  </a:cubicBezTo>
                  <a:cubicBezTo>
                    <a:pt x="324" y="499"/>
                    <a:pt x="317" y="512"/>
                    <a:pt x="310" y="525"/>
                  </a:cubicBezTo>
                  <a:cubicBezTo>
                    <a:pt x="282" y="575"/>
                    <a:pt x="268" y="607"/>
                    <a:pt x="295" y="630"/>
                  </a:cubicBezTo>
                  <a:cubicBezTo>
                    <a:pt x="324" y="654"/>
                    <a:pt x="342" y="653"/>
                    <a:pt x="347" y="649"/>
                  </a:cubicBezTo>
                  <a:cubicBezTo>
                    <a:pt x="346" y="650"/>
                    <a:pt x="346" y="650"/>
                    <a:pt x="346" y="650"/>
                  </a:cubicBezTo>
                  <a:cubicBezTo>
                    <a:pt x="375" y="677"/>
                    <a:pt x="375" y="677"/>
                    <a:pt x="375" y="677"/>
                  </a:cubicBezTo>
                  <a:cubicBezTo>
                    <a:pt x="374" y="678"/>
                    <a:pt x="361" y="691"/>
                    <a:pt x="338" y="6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400" kern="0" dirty="0">
                <a:solidFill>
                  <a:sysClr val="windowText" lastClr="000000"/>
                </a:solidFill>
              </a:endParaRPr>
            </a:p>
          </p:txBody>
        </p:sp>
      </p:grpSp>
      <p:sp>
        <p:nvSpPr>
          <p:cNvPr id="132" name="Freeform 131"/>
          <p:cNvSpPr>
            <a:spLocks/>
          </p:cNvSpPr>
          <p:nvPr/>
        </p:nvSpPr>
        <p:spPr bwMode="auto">
          <a:xfrm>
            <a:off x="5598075" y="2440875"/>
            <a:ext cx="832709" cy="474067"/>
          </a:xfrm>
          <a:custGeom>
            <a:avLst/>
            <a:gdLst>
              <a:gd name="connsiteX0" fmla="*/ 1624088 w 3848100"/>
              <a:gd name="connsiteY0" fmla="*/ 122238 h 2190750"/>
              <a:gd name="connsiteX1" fmla="*/ 861739 w 3848100"/>
              <a:gd name="connsiteY1" fmla="*/ 624012 h 2190750"/>
              <a:gd name="connsiteX2" fmla="*/ 816180 w 3848100"/>
              <a:gd name="connsiteY2" fmla="*/ 769983 h 2190750"/>
              <a:gd name="connsiteX3" fmla="*/ 755435 w 3848100"/>
              <a:gd name="connsiteY3" fmla="*/ 812558 h 2190750"/>
              <a:gd name="connsiteX4" fmla="*/ 749360 w 3848100"/>
              <a:gd name="connsiteY4" fmla="*/ 812558 h 2190750"/>
              <a:gd name="connsiteX5" fmla="*/ 120650 w 3848100"/>
              <a:gd name="connsiteY5" fmla="*/ 1442056 h 2190750"/>
              <a:gd name="connsiteX6" fmla="*/ 685578 w 3848100"/>
              <a:gd name="connsiteY6" fmla="*/ 2065472 h 2190750"/>
              <a:gd name="connsiteX7" fmla="*/ 740249 w 3848100"/>
              <a:gd name="connsiteY7" fmla="*/ 2068513 h 2190750"/>
              <a:gd name="connsiteX8" fmla="*/ 746323 w 3848100"/>
              <a:gd name="connsiteY8" fmla="*/ 2068513 h 2190750"/>
              <a:gd name="connsiteX9" fmla="*/ 3343170 w 3848100"/>
              <a:gd name="connsiteY9" fmla="*/ 2068513 h 2190750"/>
              <a:gd name="connsiteX10" fmla="*/ 3349244 w 3848100"/>
              <a:gd name="connsiteY10" fmla="*/ 2068513 h 2190750"/>
              <a:gd name="connsiteX11" fmla="*/ 3422138 w 3848100"/>
              <a:gd name="connsiteY11" fmla="*/ 2062431 h 2190750"/>
              <a:gd name="connsiteX12" fmla="*/ 3725863 w 3848100"/>
              <a:gd name="connsiteY12" fmla="*/ 1685340 h 2190750"/>
              <a:gd name="connsiteX13" fmla="*/ 3422138 w 3848100"/>
              <a:gd name="connsiteY13" fmla="*/ 1311291 h 2190750"/>
              <a:gd name="connsiteX14" fmla="*/ 3382654 w 3848100"/>
              <a:gd name="connsiteY14" fmla="*/ 1308250 h 2190750"/>
              <a:gd name="connsiteX15" fmla="*/ 3327984 w 3848100"/>
              <a:gd name="connsiteY15" fmla="*/ 1253511 h 2190750"/>
              <a:gd name="connsiteX16" fmla="*/ 3324946 w 3848100"/>
              <a:gd name="connsiteY16" fmla="*/ 1207895 h 2190750"/>
              <a:gd name="connsiteX17" fmla="*/ 2720534 w 3848100"/>
              <a:gd name="connsiteY17" fmla="*/ 718285 h 2190750"/>
              <a:gd name="connsiteX18" fmla="*/ 2538299 w 3848100"/>
              <a:gd name="connsiteY18" fmla="*/ 745654 h 2190750"/>
              <a:gd name="connsiteX19" fmla="*/ 2495778 w 3848100"/>
              <a:gd name="connsiteY19" fmla="*/ 760860 h 2190750"/>
              <a:gd name="connsiteX20" fmla="*/ 2447182 w 3848100"/>
              <a:gd name="connsiteY20" fmla="*/ 760860 h 2190750"/>
              <a:gd name="connsiteX21" fmla="*/ 2416809 w 3848100"/>
              <a:gd name="connsiteY21" fmla="*/ 724367 h 2190750"/>
              <a:gd name="connsiteX22" fmla="*/ 2386437 w 3848100"/>
              <a:gd name="connsiteY22" fmla="*/ 624012 h 2190750"/>
              <a:gd name="connsiteX23" fmla="*/ 1624088 w 3848100"/>
              <a:gd name="connsiteY23" fmla="*/ 122238 h 2190750"/>
              <a:gd name="connsiteX24" fmla="*/ 1624889 w 3848100"/>
              <a:gd name="connsiteY24" fmla="*/ 0 h 2190750"/>
              <a:gd name="connsiteX25" fmla="*/ 2499595 w 3848100"/>
              <a:gd name="connsiteY25" fmla="*/ 581157 h 2190750"/>
              <a:gd name="connsiteX26" fmla="*/ 2499595 w 3848100"/>
              <a:gd name="connsiteY26" fmla="*/ 587243 h 2190750"/>
              <a:gd name="connsiteX27" fmla="*/ 2514781 w 3848100"/>
              <a:gd name="connsiteY27" fmla="*/ 626798 h 2190750"/>
              <a:gd name="connsiteX28" fmla="*/ 2721308 w 3848100"/>
              <a:gd name="connsiteY28" fmla="*/ 596371 h 2190750"/>
              <a:gd name="connsiteX29" fmla="*/ 3444156 w 3848100"/>
              <a:gd name="connsiteY29" fmla="*/ 1186656 h 2190750"/>
              <a:gd name="connsiteX30" fmla="*/ 3447193 w 3848100"/>
              <a:gd name="connsiteY30" fmla="*/ 1192742 h 2190750"/>
              <a:gd name="connsiteX31" fmla="*/ 3848100 w 3848100"/>
              <a:gd name="connsiteY31" fmla="*/ 1685661 h 2190750"/>
              <a:gd name="connsiteX32" fmla="*/ 3444156 w 3848100"/>
              <a:gd name="connsiteY32" fmla="*/ 2181622 h 2190750"/>
              <a:gd name="connsiteX33" fmla="*/ 3438082 w 3848100"/>
              <a:gd name="connsiteY33" fmla="*/ 2181622 h 2190750"/>
              <a:gd name="connsiteX34" fmla="*/ 3374301 w 3848100"/>
              <a:gd name="connsiteY34" fmla="*/ 2187707 h 2190750"/>
              <a:gd name="connsiteX35" fmla="*/ 3356078 w 3848100"/>
              <a:gd name="connsiteY35" fmla="*/ 2190750 h 2190750"/>
              <a:gd name="connsiteX36" fmla="*/ 738034 w 3848100"/>
              <a:gd name="connsiteY36" fmla="*/ 2190750 h 2190750"/>
              <a:gd name="connsiteX37" fmla="*/ 722848 w 3848100"/>
              <a:gd name="connsiteY37" fmla="*/ 2190750 h 2190750"/>
              <a:gd name="connsiteX38" fmla="*/ 677290 w 3848100"/>
              <a:gd name="connsiteY38" fmla="*/ 2187707 h 2190750"/>
              <a:gd name="connsiteX39" fmla="*/ 674253 w 3848100"/>
              <a:gd name="connsiteY39" fmla="*/ 2187707 h 2190750"/>
              <a:gd name="connsiteX40" fmla="*/ 0 w 3848100"/>
              <a:gd name="connsiteY40" fmla="*/ 1442244 h 2190750"/>
              <a:gd name="connsiteX41" fmla="*/ 716773 w 3848100"/>
              <a:gd name="connsiteY41" fmla="*/ 690695 h 2190750"/>
              <a:gd name="connsiteX42" fmla="*/ 747145 w 3848100"/>
              <a:gd name="connsiteY42" fmla="*/ 587243 h 2190750"/>
              <a:gd name="connsiteX43" fmla="*/ 750182 w 3848100"/>
              <a:gd name="connsiteY43" fmla="*/ 581157 h 2190750"/>
              <a:gd name="connsiteX44" fmla="*/ 1624889 w 3848100"/>
              <a:gd name="connsiteY44"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48100" h="2190750">
                <a:moveTo>
                  <a:pt x="1624088" y="122238"/>
                </a:moveTo>
                <a:cubicBezTo>
                  <a:pt x="1293028" y="122238"/>
                  <a:pt x="992340" y="319907"/>
                  <a:pt x="861739" y="624012"/>
                </a:cubicBezTo>
                <a:cubicBezTo>
                  <a:pt x="816180" y="769983"/>
                  <a:pt x="816180" y="769983"/>
                  <a:pt x="816180" y="769983"/>
                </a:cubicBezTo>
                <a:cubicBezTo>
                  <a:pt x="810105" y="797352"/>
                  <a:pt x="782770" y="815599"/>
                  <a:pt x="755435" y="812558"/>
                </a:cubicBezTo>
                <a:cubicBezTo>
                  <a:pt x="749360" y="812558"/>
                  <a:pt x="749360" y="812558"/>
                  <a:pt x="749360" y="812558"/>
                </a:cubicBezTo>
                <a:cubicBezTo>
                  <a:pt x="403114" y="812558"/>
                  <a:pt x="120650" y="1095376"/>
                  <a:pt x="120650" y="1442056"/>
                </a:cubicBezTo>
                <a:cubicBezTo>
                  <a:pt x="120650" y="1764408"/>
                  <a:pt x="363630" y="2032021"/>
                  <a:pt x="685578" y="2065472"/>
                </a:cubicBezTo>
                <a:cubicBezTo>
                  <a:pt x="740249" y="2068513"/>
                  <a:pt x="740249" y="2068513"/>
                  <a:pt x="740249" y="2068513"/>
                </a:cubicBezTo>
                <a:cubicBezTo>
                  <a:pt x="740249" y="2068513"/>
                  <a:pt x="743286" y="2068513"/>
                  <a:pt x="746323" y="2068513"/>
                </a:cubicBezTo>
                <a:cubicBezTo>
                  <a:pt x="3343170" y="2068513"/>
                  <a:pt x="3343170" y="2068513"/>
                  <a:pt x="3343170" y="2068513"/>
                </a:cubicBezTo>
                <a:cubicBezTo>
                  <a:pt x="3346207" y="2068513"/>
                  <a:pt x="3346207" y="2068513"/>
                  <a:pt x="3349244" y="2068513"/>
                </a:cubicBezTo>
                <a:cubicBezTo>
                  <a:pt x="3422138" y="2062431"/>
                  <a:pt x="3422138" y="2062431"/>
                  <a:pt x="3422138" y="2062431"/>
                </a:cubicBezTo>
                <a:cubicBezTo>
                  <a:pt x="3598299" y="2022897"/>
                  <a:pt x="3725863" y="1867804"/>
                  <a:pt x="3725863" y="1685340"/>
                </a:cubicBezTo>
                <a:cubicBezTo>
                  <a:pt x="3725863" y="1505918"/>
                  <a:pt x="3598299" y="1350824"/>
                  <a:pt x="3422138" y="1311291"/>
                </a:cubicBezTo>
                <a:cubicBezTo>
                  <a:pt x="3382654" y="1308250"/>
                  <a:pt x="3382654" y="1308250"/>
                  <a:pt x="3382654" y="1308250"/>
                </a:cubicBezTo>
                <a:cubicBezTo>
                  <a:pt x="3355319" y="1305208"/>
                  <a:pt x="3331021" y="1283921"/>
                  <a:pt x="3327984" y="1253511"/>
                </a:cubicBezTo>
                <a:cubicBezTo>
                  <a:pt x="3324946" y="1207895"/>
                  <a:pt x="3324946" y="1207895"/>
                  <a:pt x="3324946" y="1207895"/>
                </a:cubicBezTo>
                <a:cubicBezTo>
                  <a:pt x="3264201" y="925077"/>
                  <a:pt x="3012110" y="718285"/>
                  <a:pt x="2720534" y="718285"/>
                </a:cubicBezTo>
                <a:cubicBezTo>
                  <a:pt x="2659789" y="718285"/>
                  <a:pt x="2596007" y="727408"/>
                  <a:pt x="2538299" y="745654"/>
                </a:cubicBezTo>
                <a:cubicBezTo>
                  <a:pt x="2495778" y="760860"/>
                  <a:pt x="2495778" y="760860"/>
                  <a:pt x="2495778" y="760860"/>
                </a:cubicBezTo>
                <a:cubicBezTo>
                  <a:pt x="2477554" y="766942"/>
                  <a:pt x="2462368" y="766942"/>
                  <a:pt x="2447182" y="760860"/>
                </a:cubicBezTo>
                <a:cubicBezTo>
                  <a:pt x="2431996" y="751736"/>
                  <a:pt x="2419847" y="739572"/>
                  <a:pt x="2416809" y="724367"/>
                </a:cubicBezTo>
                <a:cubicBezTo>
                  <a:pt x="2386437" y="624012"/>
                  <a:pt x="2386437" y="624012"/>
                  <a:pt x="2386437" y="624012"/>
                </a:cubicBezTo>
                <a:cubicBezTo>
                  <a:pt x="2255835" y="319907"/>
                  <a:pt x="1955148" y="122238"/>
                  <a:pt x="1624088" y="122238"/>
                </a:cubicBezTo>
                <a:close/>
                <a:moveTo>
                  <a:pt x="1624889" y="0"/>
                </a:moveTo>
                <a:cubicBezTo>
                  <a:pt x="2007572" y="0"/>
                  <a:pt x="2350773" y="228203"/>
                  <a:pt x="2499595" y="581157"/>
                </a:cubicBezTo>
                <a:cubicBezTo>
                  <a:pt x="2499595" y="581157"/>
                  <a:pt x="2499595" y="584200"/>
                  <a:pt x="2499595" y="587243"/>
                </a:cubicBezTo>
                <a:cubicBezTo>
                  <a:pt x="2514781" y="626798"/>
                  <a:pt x="2514781" y="626798"/>
                  <a:pt x="2514781" y="626798"/>
                </a:cubicBezTo>
                <a:cubicBezTo>
                  <a:pt x="2581598" y="605499"/>
                  <a:pt x="2651453" y="596371"/>
                  <a:pt x="2721308" y="596371"/>
                </a:cubicBezTo>
                <a:cubicBezTo>
                  <a:pt x="3070583" y="596371"/>
                  <a:pt x="3374301" y="845873"/>
                  <a:pt x="3444156" y="1186656"/>
                </a:cubicBezTo>
                <a:cubicBezTo>
                  <a:pt x="3444156" y="1186656"/>
                  <a:pt x="3447193" y="1189699"/>
                  <a:pt x="3447193" y="1192742"/>
                </a:cubicBezTo>
                <a:cubicBezTo>
                  <a:pt x="3678018" y="1241425"/>
                  <a:pt x="3848100" y="1448329"/>
                  <a:pt x="3848100" y="1685661"/>
                </a:cubicBezTo>
                <a:cubicBezTo>
                  <a:pt x="3848100" y="1926035"/>
                  <a:pt x="3678018" y="2132939"/>
                  <a:pt x="3444156" y="2181622"/>
                </a:cubicBezTo>
                <a:cubicBezTo>
                  <a:pt x="3444156" y="2181622"/>
                  <a:pt x="3441119" y="2181622"/>
                  <a:pt x="3438082" y="2181622"/>
                </a:cubicBezTo>
                <a:cubicBezTo>
                  <a:pt x="3374301" y="2187707"/>
                  <a:pt x="3374301" y="2187707"/>
                  <a:pt x="3374301" y="2187707"/>
                </a:cubicBezTo>
                <a:cubicBezTo>
                  <a:pt x="3368227" y="2190750"/>
                  <a:pt x="3362152" y="2190750"/>
                  <a:pt x="3356078" y="2190750"/>
                </a:cubicBezTo>
                <a:cubicBezTo>
                  <a:pt x="738034" y="2190750"/>
                  <a:pt x="738034" y="2190750"/>
                  <a:pt x="738034" y="2190750"/>
                </a:cubicBezTo>
                <a:cubicBezTo>
                  <a:pt x="731959" y="2190750"/>
                  <a:pt x="728922" y="2190750"/>
                  <a:pt x="722848" y="2190750"/>
                </a:cubicBezTo>
                <a:cubicBezTo>
                  <a:pt x="677290" y="2187707"/>
                  <a:pt x="677290" y="2187707"/>
                  <a:pt x="677290" y="2187707"/>
                </a:cubicBezTo>
                <a:cubicBezTo>
                  <a:pt x="677290" y="2187707"/>
                  <a:pt x="677290" y="2187707"/>
                  <a:pt x="674253" y="2187707"/>
                </a:cubicBezTo>
                <a:cubicBezTo>
                  <a:pt x="291569" y="2148152"/>
                  <a:pt x="0" y="1828668"/>
                  <a:pt x="0" y="1442244"/>
                </a:cubicBezTo>
                <a:cubicBezTo>
                  <a:pt x="0" y="1040606"/>
                  <a:pt x="318904" y="711994"/>
                  <a:pt x="716773" y="690695"/>
                </a:cubicBezTo>
                <a:cubicBezTo>
                  <a:pt x="747145" y="587243"/>
                  <a:pt x="747145" y="587243"/>
                  <a:pt x="747145" y="587243"/>
                </a:cubicBezTo>
                <a:cubicBezTo>
                  <a:pt x="750182" y="584200"/>
                  <a:pt x="750182" y="581157"/>
                  <a:pt x="750182" y="581157"/>
                </a:cubicBezTo>
                <a:cubicBezTo>
                  <a:pt x="899004" y="228203"/>
                  <a:pt x="1242205" y="0"/>
                  <a:pt x="1624889" y="0"/>
                </a:cubicBezTo>
                <a:close/>
              </a:path>
            </a:pathLst>
          </a:custGeom>
          <a:solidFill>
            <a:srgbClr val="36A4D7"/>
          </a:solidFill>
          <a:ln>
            <a:noFill/>
          </a:ln>
        </p:spPr>
        <p:txBody>
          <a:bodyPr vert="horz" wrap="square" lIns="91440" tIns="45720" rIns="91440" bIns="45720" numCol="1" anchor="t" anchorCtr="0" compatLnSpc="1">
            <a:prstTxWarp prst="textNoShape">
              <a:avLst/>
            </a:prstTxWarp>
            <a:noAutofit/>
          </a:bodyPr>
          <a:lstStyle/>
          <a:p>
            <a:pPr defTabSz="1219170">
              <a:defRPr/>
            </a:pPr>
            <a:endParaRPr lang="en-US" sz="1400" kern="0" dirty="0">
              <a:solidFill>
                <a:sysClr val="windowText" lastClr="000000"/>
              </a:solidFill>
            </a:endParaRPr>
          </a:p>
        </p:txBody>
      </p:sp>
      <p:grpSp>
        <p:nvGrpSpPr>
          <p:cNvPr id="7" name="Group 6"/>
          <p:cNvGrpSpPr/>
          <p:nvPr/>
        </p:nvGrpSpPr>
        <p:grpSpPr>
          <a:xfrm>
            <a:off x="4951963" y="4478052"/>
            <a:ext cx="2162420" cy="827779"/>
            <a:chOff x="3797910" y="3238089"/>
            <a:chExt cx="1621815" cy="620834"/>
          </a:xfrm>
        </p:grpSpPr>
        <p:sp>
          <p:nvSpPr>
            <p:cNvPr id="298" name="Rounded Rectangle 297"/>
            <p:cNvSpPr/>
            <p:nvPr/>
          </p:nvSpPr>
          <p:spPr>
            <a:xfrm>
              <a:off x="3797910" y="3238089"/>
              <a:ext cx="1621815" cy="620834"/>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067" kern="0" dirty="0">
                <a:solidFill>
                  <a:sysClr val="windowText" lastClr="000000"/>
                </a:solidFill>
              </a:endParaRPr>
            </a:p>
          </p:txBody>
        </p:sp>
        <p:sp>
          <p:nvSpPr>
            <p:cNvPr id="97" name="Rectangle 20"/>
            <p:cNvSpPr/>
            <p:nvPr/>
          </p:nvSpPr>
          <p:spPr>
            <a:xfrm>
              <a:off x="3854817" y="3646671"/>
              <a:ext cx="1508003" cy="153841"/>
            </a:xfrm>
            <a:prstGeom prst="rect">
              <a:avLst/>
            </a:prstGeom>
          </p:spPr>
          <p:txBody>
            <a:bodyPr wrap="square" lIns="0" tIns="0" rIns="0" bIns="0">
              <a:spAutoFit/>
            </a:bodyPr>
            <a:lstStyle/>
            <a:p>
              <a:pPr marL="0" lvl="1" algn="ctr" defTabSz="914377">
                <a:spcAft>
                  <a:spcPts val="900"/>
                </a:spcAft>
                <a:buClr>
                  <a:srgbClr val="FFFFFF"/>
                </a:buClr>
                <a:buSzPct val="80000"/>
                <a:defRPr/>
              </a:pPr>
              <a:r>
                <a:rPr lang="en-US" sz="1333" b="1" kern="0" dirty="0">
                  <a:solidFill>
                    <a:sysClr val="windowText" lastClr="000000"/>
                  </a:solidFill>
                </a:rPr>
                <a:t>24</a:t>
              </a:r>
              <a:r>
                <a:rPr lang="en-US" sz="1333" b="1" kern="0" dirty="0">
                  <a:solidFill>
                    <a:sysClr val="windowText" lastClr="000000"/>
                  </a:solidFill>
                  <a:sym typeface="Wingdings 2" panose="05020102010507070707" pitchFamily="18" charset="2"/>
                </a:rPr>
                <a:t>  </a:t>
              </a:r>
              <a:r>
                <a:rPr lang="en-US" sz="1333" b="1" kern="0" dirty="0">
                  <a:solidFill>
                    <a:sysClr val="windowText" lastClr="000000"/>
                  </a:solidFill>
                </a:rPr>
                <a:t>7</a:t>
              </a:r>
              <a:r>
                <a:rPr lang="en-US" sz="1333" b="1" kern="0" dirty="0">
                  <a:solidFill>
                    <a:sysClr val="windowText" lastClr="000000"/>
                  </a:solidFill>
                  <a:sym typeface="Wingdings 2" panose="05020102010507070707" pitchFamily="18" charset="2"/>
                </a:rPr>
                <a:t>  </a:t>
              </a:r>
              <a:r>
                <a:rPr lang="en-US" sz="1333" b="1" kern="0" dirty="0">
                  <a:solidFill>
                    <a:sysClr val="windowText" lastClr="000000"/>
                  </a:solidFill>
                </a:rPr>
                <a:t>365 Operations</a:t>
              </a:r>
            </a:p>
          </p:txBody>
        </p:sp>
        <p:sp>
          <p:nvSpPr>
            <p:cNvPr id="190" name="Freeform 189"/>
            <p:cNvSpPr>
              <a:spLocks/>
            </p:cNvSpPr>
            <p:nvPr/>
          </p:nvSpPr>
          <p:spPr bwMode="auto">
            <a:xfrm>
              <a:off x="4449843" y="3304483"/>
              <a:ext cx="310745" cy="292547"/>
            </a:xfrm>
            <a:custGeom>
              <a:avLst/>
              <a:gdLst>
                <a:gd name="connsiteX0" fmla="*/ 2181226 w 3524250"/>
                <a:gd name="connsiteY0" fmla="*/ 1874838 h 3317876"/>
                <a:gd name="connsiteX1" fmla="*/ 2181226 w 3524250"/>
                <a:gd name="connsiteY1" fmla="*/ 1915157 h 3317876"/>
                <a:gd name="connsiteX2" fmla="*/ 2181226 w 3524250"/>
                <a:gd name="connsiteY2" fmla="*/ 2341677 h 3317876"/>
                <a:gd name="connsiteX3" fmla="*/ 2181226 w 3524250"/>
                <a:gd name="connsiteY3" fmla="*/ 2373313 h 3317876"/>
                <a:gd name="connsiteX4" fmla="*/ 2201911 w 3524250"/>
                <a:gd name="connsiteY4" fmla="*/ 2373313 h 3317876"/>
                <a:gd name="connsiteX5" fmla="*/ 2774895 w 3524250"/>
                <a:gd name="connsiteY5" fmla="*/ 2373313 h 3317876"/>
                <a:gd name="connsiteX6" fmla="*/ 2782888 w 3524250"/>
                <a:gd name="connsiteY6" fmla="*/ 2373313 h 3317876"/>
                <a:gd name="connsiteX7" fmla="*/ 2782888 w 3524250"/>
                <a:gd name="connsiteY7" fmla="*/ 2333747 h 3317876"/>
                <a:gd name="connsiteX8" fmla="*/ 2782888 w 3524250"/>
                <a:gd name="connsiteY8" fmla="*/ 1950043 h 3317876"/>
                <a:gd name="connsiteX9" fmla="*/ 2782888 w 3524250"/>
                <a:gd name="connsiteY9" fmla="*/ 1874838 h 3317876"/>
                <a:gd name="connsiteX10" fmla="*/ 2596507 w 3524250"/>
                <a:gd name="connsiteY10" fmla="*/ 1874838 h 3317876"/>
                <a:gd name="connsiteX11" fmla="*/ 2198996 w 3524250"/>
                <a:gd name="connsiteY11" fmla="*/ 1874838 h 3317876"/>
                <a:gd name="connsiteX12" fmla="*/ 1460500 w 3524250"/>
                <a:gd name="connsiteY12" fmla="*/ 1874838 h 3317876"/>
                <a:gd name="connsiteX13" fmla="*/ 1460500 w 3524250"/>
                <a:gd name="connsiteY13" fmla="*/ 1915157 h 3317876"/>
                <a:gd name="connsiteX14" fmla="*/ 1460500 w 3524250"/>
                <a:gd name="connsiteY14" fmla="*/ 2341677 h 3317876"/>
                <a:gd name="connsiteX15" fmla="*/ 1460500 w 3524250"/>
                <a:gd name="connsiteY15" fmla="*/ 2373313 h 3317876"/>
                <a:gd name="connsiteX16" fmla="*/ 1468239 w 3524250"/>
                <a:gd name="connsiteY16" fmla="*/ 2373313 h 3317876"/>
                <a:gd name="connsiteX17" fmla="*/ 1990579 w 3524250"/>
                <a:gd name="connsiteY17" fmla="*/ 2373313 h 3317876"/>
                <a:gd name="connsiteX18" fmla="*/ 2058988 w 3524250"/>
                <a:gd name="connsiteY18" fmla="*/ 2373313 h 3317876"/>
                <a:gd name="connsiteX19" fmla="*/ 2058988 w 3524250"/>
                <a:gd name="connsiteY19" fmla="*/ 2333747 h 3317876"/>
                <a:gd name="connsiteX20" fmla="*/ 2058988 w 3524250"/>
                <a:gd name="connsiteY20" fmla="*/ 1950043 h 3317876"/>
                <a:gd name="connsiteX21" fmla="*/ 2058988 w 3524250"/>
                <a:gd name="connsiteY21" fmla="*/ 1874838 h 3317876"/>
                <a:gd name="connsiteX22" fmla="*/ 2020321 w 3524250"/>
                <a:gd name="connsiteY22" fmla="*/ 1874838 h 3317876"/>
                <a:gd name="connsiteX23" fmla="*/ 1558948 w 3524250"/>
                <a:gd name="connsiteY23" fmla="*/ 1874838 h 3317876"/>
                <a:gd name="connsiteX24" fmla="*/ 738188 w 3524250"/>
                <a:gd name="connsiteY24" fmla="*/ 1874838 h 3317876"/>
                <a:gd name="connsiteX25" fmla="*/ 738188 w 3524250"/>
                <a:gd name="connsiteY25" fmla="*/ 1915157 h 3317876"/>
                <a:gd name="connsiteX26" fmla="*/ 738188 w 3524250"/>
                <a:gd name="connsiteY26" fmla="*/ 2341677 h 3317876"/>
                <a:gd name="connsiteX27" fmla="*/ 738188 w 3524250"/>
                <a:gd name="connsiteY27" fmla="*/ 2373313 h 3317876"/>
                <a:gd name="connsiteX28" fmla="*/ 924569 w 3524250"/>
                <a:gd name="connsiteY28" fmla="*/ 2373313 h 3317876"/>
                <a:gd name="connsiteX29" fmla="*/ 1298824 w 3524250"/>
                <a:gd name="connsiteY29" fmla="*/ 2373313 h 3317876"/>
                <a:gd name="connsiteX30" fmla="*/ 1339850 w 3524250"/>
                <a:gd name="connsiteY30" fmla="*/ 2373313 h 3317876"/>
                <a:gd name="connsiteX31" fmla="*/ 1339850 w 3524250"/>
                <a:gd name="connsiteY31" fmla="*/ 2333747 h 3317876"/>
                <a:gd name="connsiteX32" fmla="*/ 1339850 w 3524250"/>
                <a:gd name="connsiteY32" fmla="*/ 1950043 h 3317876"/>
                <a:gd name="connsiteX33" fmla="*/ 1339850 w 3524250"/>
                <a:gd name="connsiteY33" fmla="*/ 1874838 h 3317876"/>
                <a:gd name="connsiteX34" fmla="*/ 1308850 w 3524250"/>
                <a:gd name="connsiteY34" fmla="*/ 1874838 h 3317876"/>
                <a:gd name="connsiteX35" fmla="*/ 792905 w 3524250"/>
                <a:gd name="connsiteY35" fmla="*/ 1874838 h 3317876"/>
                <a:gd name="connsiteX36" fmla="*/ 677069 w 3524250"/>
                <a:gd name="connsiteY36" fmla="*/ 1236663 h 3317876"/>
                <a:gd name="connsiteX37" fmla="*/ 738188 w 3524250"/>
                <a:gd name="connsiteY37" fmla="*/ 1297445 h 3317876"/>
                <a:gd name="connsiteX38" fmla="*/ 738188 w 3524250"/>
                <a:gd name="connsiteY38" fmla="*/ 1692998 h 3317876"/>
                <a:gd name="connsiteX39" fmla="*/ 738188 w 3524250"/>
                <a:gd name="connsiteY39" fmla="*/ 1752600 h 3317876"/>
                <a:gd name="connsiteX40" fmla="*/ 924569 w 3524250"/>
                <a:gd name="connsiteY40" fmla="*/ 1752600 h 3317876"/>
                <a:gd name="connsiteX41" fmla="*/ 1298824 w 3524250"/>
                <a:gd name="connsiteY41" fmla="*/ 1752600 h 3317876"/>
                <a:gd name="connsiteX42" fmla="*/ 1339850 w 3524250"/>
                <a:gd name="connsiteY42" fmla="*/ 1752600 h 3317876"/>
                <a:gd name="connsiteX43" fmla="*/ 1339850 w 3524250"/>
                <a:gd name="connsiteY43" fmla="*/ 1675106 h 3317876"/>
                <a:gd name="connsiteX44" fmla="*/ 1339850 w 3524250"/>
                <a:gd name="connsiteY44" fmla="*/ 1297445 h 3317876"/>
                <a:gd name="connsiteX45" fmla="*/ 1400175 w 3524250"/>
                <a:gd name="connsiteY45" fmla="*/ 1236663 h 3317876"/>
                <a:gd name="connsiteX46" fmla="*/ 1460500 w 3524250"/>
                <a:gd name="connsiteY46" fmla="*/ 1297445 h 3317876"/>
                <a:gd name="connsiteX47" fmla="*/ 1460500 w 3524250"/>
                <a:gd name="connsiteY47" fmla="*/ 1692998 h 3317876"/>
                <a:gd name="connsiteX48" fmla="*/ 1460500 w 3524250"/>
                <a:gd name="connsiteY48" fmla="*/ 1752600 h 3317876"/>
                <a:gd name="connsiteX49" fmla="*/ 1468239 w 3524250"/>
                <a:gd name="connsiteY49" fmla="*/ 1752600 h 3317876"/>
                <a:gd name="connsiteX50" fmla="*/ 1990579 w 3524250"/>
                <a:gd name="connsiteY50" fmla="*/ 1752600 h 3317876"/>
                <a:gd name="connsiteX51" fmla="*/ 2058988 w 3524250"/>
                <a:gd name="connsiteY51" fmla="*/ 1752600 h 3317876"/>
                <a:gd name="connsiteX52" fmla="*/ 2058988 w 3524250"/>
                <a:gd name="connsiteY52" fmla="*/ 1675106 h 3317876"/>
                <a:gd name="connsiteX53" fmla="*/ 2058988 w 3524250"/>
                <a:gd name="connsiteY53" fmla="*/ 1297445 h 3317876"/>
                <a:gd name="connsiteX54" fmla="*/ 2120107 w 3524250"/>
                <a:gd name="connsiteY54" fmla="*/ 1236663 h 3317876"/>
                <a:gd name="connsiteX55" fmla="*/ 2181226 w 3524250"/>
                <a:gd name="connsiteY55" fmla="*/ 1297445 h 3317876"/>
                <a:gd name="connsiteX56" fmla="*/ 2181226 w 3524250"/>
                <a:gd name="connsiteY56" fmla="*/ 1692998 h 3317876"/>
                <a:gd name="connsiteX57" fmla="*/ 2181226 w 3524250"/>
                <a:gd name="connsiteY57" fmla="*/ 1752600 h 3317876"/>
                <a:gd name="connsiteX58" fmla="*/ 2201911 w 3524250"/>
                <a:gd name="connsiteY58" fmla="*/ 1752600 h 3317876"/>
                <a:gd name="connsiteX59" fmla="*/ 2774895 w 3524250"/>
                <a:gd name="connsiteY59" fmla="*/ 1752600 h 3317876"/>
                <a:gd name="connsiteX60" fmla="*/ 2782888 w 3524250"/>
                <a:gd name="connsiteY60" fmla="*/ 1752600 h 3317876"/>
                <a:gd name="connsiteX61" fmla="*/ 2782888 w 3524250"/>
                <a:gd name="connsiteY61" fmla="*/ 1675106 h 3317876"/>
                <a:gd name="connsiteX62" fmla="*/ 2782888 w 3524250"/>
                <a:gd name="connsiteY62" fmla="*/ 1297445 h 3317876"/>
                <a:gd name="connsiteX63" fmla="*/ 2844007 w 3524250"/>
                <a:gd name="connsiteY63" fmla="*/ 1236663 h 3317876"/>
                <a:gd name="connsiteX64" fmla="*/ 2905126 w 3524250"/>
                <a:gd name="connsiteY64" fmla="*/ 1297445 h 3317876"/>
                <a:gd name="connsiteX65" fmla="*/ 2905126 w 3524250"/>
                <a:gd name="connsiteY65" fmla="*/ 1692998 h 3317876"/>
                <a:gd name="connsiteX66" fmla="*/ 2905126 w 3524250"/>
                <a:gd name="connsiteY66" fmla="*/ 1752600 h 3317876"/>
                <a:gd name="connsiteX67" fmla="*/ 2944614 w 3524250"/>
                <a:gd name="connsiteY67" fmla="*/ 1752600 h 3317876"/>
                <a:gd name="connsiteX68" fmla="*/ 3050714 w 3524250"/>
                <a:gd name="connsiteY68" fmla="*/ 1752600 h 3317876"/>
                <a:gd name="connsiteX69" fmla="*/ 3111500 w 3524250"/>
                <a:gd name="connsiteY69" fmla="*/ 1813719 h 3317876"/>
                <a:gd name="connsiteX70" fmla="*/ 3050714 w 3524250"/>
                <a:gd name="connsiteY70" fmla="*/ 1874838 h 3317876"/>
                <a:gd name="connsiteX71" fmla="*/ 2905126 w 3524250"/>
                <a:gd name="connsiteY71" fmla="*/ 1874838 h 3317876"/>
                <a:gd name="connsiteX72" fmla="*/ 2905126 w 3524250"/>
                <a:gd name="connsiteY72" fmla="*/ 1915157 h 3317876"/>
                <a:gd name="connsiteX73" fmla="*/ 2905126 w 3524250"/>
                <a:gd name="connsiteY73" fmla="*/ 2341677 h 3317876"/>
                <a:gd name="connsiteX74" fmla="*/ 2905126 w 3524250"/>
                <a:gd name="connsiteY74" fmla="*/ 2373313 h 3317876"/>
                <a:gd name="connsiteX75" fmla="*/ 2944614 w 3524250"/>
                <a:gd name="connsiteY75" fmla="*/ 2373313 h 3317876"/>
                <a:gd name="connsiteX76" fmla="*/ 3050714 w 3524250"/>
                <a:gd name="connsiteY76" fmla="*/ 2373313 h 3317876"/>
                <a:gd name="connsiteX77" fmla="*/ 3111500 w 3524250"/>
                <a:gd name="connsiteY77" fmla="*/ 2433638 h 3317876"/>
                <a:gd name="connsiteX78" fmla="*/ 3050714 w 3524250"/>
                <a:gd name="connsiteY78" fmla="*/ 2493963 h 3317876"/>
                <a:gd name="connsiteX79" fmla="*/ 2905126 w 3524250"/>
                <a:gd name="connsiteY79" fmla="*/ 2493963 h 3317876"/>
                <a:gd name="connsiteX80" fmla="*/ 2905126 w 3524250"/>
                <a:gd name="connsiteY80" fmla="*/ 2569029 h 3317876"/>
                <a:gd name="connsiteX81" fmla="*/ 2905126 w 3524250"/>
                <a:gd name="connsiteY81" fmla="*/ 2844344 h 3317876"/>
                <a:gd name="connsiteX82" fmla="*/ 2844007 w 3524250"/>
                <a:gd name="connsiteY82" fmla="*/ 2905126 h 3317876"/>
                <a:gd name="connsiteX83" fmla="*/ 2782888 w 3524250"/>
                <a:gd name="connsiteY83" fmla="*/ 2844344 h 3317876"/>
                <a:gd name="connsiteX84" fmla="*/ 2782888 w 3524250"/>
                <a:gd name="connsiteY84" fmla="*/ 2572051 h 3317876"/>
                <a:gd name="connsiteX85" fmla="*/ 2782888 w 3524250"/>
                <a:gd name="connsiteY85" fmla="*/ 2493963 h 3317876"/>
                <a:gd name="connsiteX86" fmla="*/ 2596507 w 3524250"/>
                <a:gd name="connsiteY86" fmla="*/ 2493963 h 3317876"/>
                <a:gd name="connsiteX87" fmla="*/ 2198996 w 3524250"/>
                <a:gd name="connsiteY87" fmla="*/ 2493963 h 3317876"/>
                <a:gd name="connsiteX88" fmla="*/ 2181226 w 3524250"/>
                <a:gd name="connsiteY88" fmla="*/ 2493963 h 3317876"/>
                <a:gd name="connsiteX89" fmla="*/ 2181226 w 3524250"/>
                <a:gd name="connsiteY89" fmla="*/ 2569029 h 3317876"/>
                <a:gd name="connsiteX90" fmla="*/ 2181226 w 3524250"/>
                <a:gd name="connsiteY90" fmla="*/ 2844344 h 3317876"/>
                <a:gd name="connsiteX91" fmla="*/ 2120107 w 3524250"/>
                <a:gd name="connsiteY91" fmla="*/ 2905126 h 3317876"/>
                <a:gd name="connsiteX92" fmla="*/ 2058988 w 3524250"/>
                <a:gd name="connsiteY92" fmla="*/ 2844344 h 3317876"/>
                <a:gd name="connsiteX93" fmla="*/ 2058988 w 3524250"/>
                <a:gd name="connsiteY93" fmla="*/ 2572051 h 3317876"/>
                <a:gd name="connsiteX94" fmla="*/ 2058988 w 3524250"/>
                <a:gd name="connsiteY94" fmla="*/ 2493963 h 3317876"/>
                <a:gd name="connsiteX95" fmla="*/ 2020321 w 3524250"/>
                <a:gd name="connsiteY95" fmla="*/ 2493963 h 3317876"/>
                <a:gd name="connsiteX96" fmla="*/ 1558948 w 3524250"/>
                <a:gd name="connsiteY96" fmla="*/ 2493963 h 3317876"/>
                <a:gd name="connsiteX97" fmla="*/ 1460500 w 3524250"/>
                <a:gd name="connsiteY97" fmla="*/ 2493963 h 3317876"/>
                <a:gd name="connsiteX98" fmla="*/ 1460500 w 3524250"/>
                <a:gd name="connsiteY98" fmla="*/ 2569029 h 3317876"/>
                <a:gd name="connsiteX99" fmla="*/ 1460500 w 3524250"/>
                <a:gd name="connsiteY99" fmla="*/ 2844344 h 3317876"/>
                <a:gd name="connsiteX100" fmla="*/ 1400175 w 3524250"/>
                <a:gd name="connsiteY100" fmla="*/ 2905126 h 3317876"/>
                <a:gd name="connsiteX101" fmla="*/ 1339850 w 3524250"/>
                <a:gd name="connsiteY101" fmla="*/ 2844344 h 3317876"/>
                <a:gd name="connsiteX102" fmla="*/ 1339850 w 3524250"/>
                <a:gd name="connsiteY102" fmla="*/ 2572051 h 3317876"/>
                <a:gd name="connsiteX103" fmla="*/ 1339850 w 3524250"/>
                <a:gd name="connsiteY103" fmla="*/ 2493963 h 3317876"/>
                <a:gd name="connsiteX104" fmla="*/ 1308850 w 3524250"/>
                <a:gd name="connsiteY104" fmla="*/ 2493963 h 3317876"/>
                <a:gd name="connsiteX105" fmla="*/ 792905 w 3524250"/>
                <a:gd name="connsiteY105" fmla="*/ 2493963 h 3317876"/>
                <a:gd name="connsiteX106" fmla="*/ 738188 w 3524250"/>
                <a:gd name="connsiteY106" fmla="*/ 2493963 h 3317876"/>
                <a:gd name="connsiteX107" fmla="*/ 738188 w 3524250"/>
                <a:gd name="connsiteY107" fmla="*/ 2569029 h 3317876"/>
                <a:gd name="connsiteX108" fmla="*/ 738188 w 3524250"/>
                <a:gd name="connsiteY108" fmla="*/ 2844344 h 3317876"/>
                <a:gd name="connsiteX109" fmla="*/ 677069 w 3524250"/>
                <a:gd name="connsiteY109" fmla="*/ 2905126 h 3317876"/>
                <a:gd name="connsiteX110" fmla="*/ 615950 w 3524250"/>
                <a:gd name="connsiteY110" fmla="*/ 2844344 h 3317876"/>
                <a:gd name="connsiteX111" fmla="*/ 615950 w 3524250"/>
                <a:gd name="connsiteY111" fmla="*/ 2572051 h 3317876"/>
                <a:gd name="connsiteX112" fmla="*/ 615950 w 3524250"/>
                <a:gd name="connsiteY112" fmla="*/ 2493963 h 3317876"/>
                <a:gd name="connsiteX113" fmla="*/ 606434 w 3524250"/>
                <a:gd name="connsiteY113" fmla="*/ 2493963 h 3317876"/>
                <a:gd name="connsiteX114" fmla="*/ 470361 w 3524250"/>
                <a:gd name="connsiteY114" fmla="*/ 2493963 h 3317876"/>
                <a:gd name="connsiteX115" fmla="*/ 409575 w 3524250"/>
                <a:gd name="connsiteY115" fmla="*/ 2433638 h 3317876"/>
                <a:gd name="connsiteX116" fmla="*/ 470361 w 3524250"/>
                <a:gd name="connsiteY116" fmla="*/ 2373313 h 3317876"/>
                <a:gd name="connsiteX117" fmla="*/ 615950 w 3524250"/>
                <a:gd name="connsiteY117" fmla="*/ 2373313 h 3317876"/>
                <a:gd name="connsiteX118" fmla="*/ 615950 w 3524250"/>
                <a:gd name="connsiteY118" fmla="*/ 2333747 h 3317876"/>
                <a:gd name="connsiteX119" fmla="*/ 615950 w 3524250"/>
                <a:gd name="connsiteY119" fmla="*/ 1950043 h 3317876"/>
                <a:gd name="connsiteX120" fmla="*/ 615950 w 3524250"/>
                <a:gd name="connsiteY120" fmla="*/ 1874838 h 3317876"/>
                <a:gd name="connsiteX121" fmla="*/ 606434 w 3524250"/>
                <a:gd name="connsiteY121" fmla="*/ 1874838 h 3317876"/>
                <a:gd name="connsiteX122" fmla="*/ 470361 w 3524250"/>
                <a:gd name="connsiteY122" fmla="*/ 1874838 h 3317876"/>
                <a:gd name="connsiteX123" fmla="*/ 409575 w 3524250"/>
                <a:gd name="connsiteY123" fmla="*/ 1813719 h 3317876"/>
                <a:gd name="connsiteX124" fmla="*/ 470361 w 3524250"/>
                <a:gd name="connsiteY124" fmla="*/ 1752600 h 3317876"/>
                <a:gd name="connsiteX125" fmla="*/ 615950 w 3524250"/>
                <a:gd name="connsiteY125" fmla="*/ 1752600 h 3317876"/>
                <a:gd name="connsiteX126" fmla="*/ 615950 w 3524250"/>
                <a:gd name="connsiteY126" fmla="*/ 1675106 h 3317876"/>
                <a:gd name="connsiteX127" fmla="*/ 615950 w 3524250"/>
                <a:gd name="connsiteY127" fmla="*/ 1297445 h 3317876"/>
                <a:gd name="connsiteX128" fmla="*/ 677069 w 3524250"/>
                <a:gd name="connsiteY128" fmla="*/ 1236663 h 3317876"/>
                <a:gd name="connsiteX129" fmla="*/ 121526 w 3524250"/>
                <a:gd name="connsiteY129" fmla="*/ 944563 h 3317876"/>
                <a:gd name="connsiteX130" fmla="*/ 121526 w 3524250"/>
                <a:gd name="connsiteY130" fmla="*/ 1096592 h 3317876"/>
                <a:gd name="connsiteX131" fmla="*/ 121526 w 3524250"/>
                <a:gd name="connsiteY131" fmla="*/ 3153858 h 3317876"/>
                <a:gd name="connsiteX132" fmla="*/ 164060 w 3524250"/>
                <a:gd name="connsiteY132" fmla="*/ 3196381 h 3317876"/>
                <a:gd name="connsiteX133" fmla="*/ 3360190 w 3524250"/>
                <a:gd name="connsiteY133" fmla="*/ 3196381 h 3317876"/>
                <a:gd name="connsiteX134" fmla="*/ 3402724 w 3524250"/>
                <a:gd name="connsiteY134" fmla="*/ 3153858 h 3317876"/>
                <a:gd name="connsiteX135" fmla="*/ 3402724 w 3524250"/>
                <a:gd name="connsiteY135" fmla="*/ 960067 h 3317876"/>
                <a:gd name="connsiteX136" fmla="*/ 3402724 w 3524250"/>
                <a:gd name="connsiteY136" fmla="*/ 944563 h 3317876"/>
                <a:gd name="connsiteX137" fmla="*/ 3154347 w 3524250"/>
                <a:gd name="connsiteY137" fmla="*/ 944563 h 3317876"/>
                <a:gd name="connsiteX138" fmla="*/ 164606 w 3524250"/>
                <a:gd name="connsiteY138" fmla="*/ 944563 h 3317876"/>
                <a:gd name="connsiteX139" fmla="*/ 1132330 w 3524250"/>
                <a:gd name="connsiteY139" fmla="*/ 206375 h 3317876"/>
                <a:gd name="connsiteX140" fmla="*/ 2387160 w 3524250"/>
                <a:gd name="connsiteY140" fmla="*/ 206375 h 3317876"/>
                <a:gd name="connsiteX141" fmla="*/ 2447926 w 3524250"/>
                <a:gd name="connsiteY141" fmla="*/ 267494 h 3317876"/>
                <a:gd name="connsiteX142" fmla="*/ 2387160 w 3524250"/>
                <a:gd name="connsiteY142" fmla="*/ 328613 h 3317876"/>
                <a:gd name="connsiteX143" fmla="*/ 1132330 w 3524250"/>
                <a:gd name="connsiteY143" fmla="*/ 328613 h 3317876"/>
                <a:gd name="connsiteX144" fmla="*/ 1071563 w 3524250"/>
                <a:gd name="connsiteY144" fmla="*/ 267494 h 3317876"/>
                <a:gd name="connsiteX145" fmla="*/ 1132330 w 3524250"/>
                <a:gd name="connsiteY145" fmla="*/ 206375 h 3317876"/>
                <a:gd name="connsiteX146" fmla="*/ 164060 w 3524250"/>
                <a:gd name="connsiteY146" fmla="*/ 206375 h 3317876"/>
                <a:gd name="connsiteX147" fmla="*/ 634973 w 3524250"/>
                <a:gd name="connsiteY147" fmla="*/ 206375 h 3317876"/>
                <a:gd name="connsiteX148" fmla="*/ 695736 w 3524250"/>
                <a:gd name="connsiteY148" fmla="*/ 267131 h 3317876"/>
                <a:gd name="connsiteX149" fmla="*/ 634973 w 3524250"/>
                <a:gd name="connsiteY149" fmla="*/ 327887 h 3317876"/>
                <a:gd name="connsiteX150" fmla="*/ 164060 w 3524250"/>
                <a:gd name="connsiteY150" fmla="*/ 327887 h 3317876"/>
                <a:gd name="connsiteX151" fmla="*/ 121526 w 3524250"/>
                <a:gd name="connsiteY151" fmla="*/ 370417 h 3317876"/>
                <a:gd name="connsiteX152" fmla="*/ 121526 w 3524250"/>
                <a:gd name="connsiteY152" fmla="*/ 823050 h 3317876"/>
                <a:gd name="connsiteX153" fmla="*/ 3402724 w 3524250"/>
                <a:gd name="connsiteY153" fmla="*/ 823050 h 3317876"/>
                <a:gd name="connsiteX154" fmla="*/ 3402724 w 3524250"/>
                <a:gd name="connsiteY154" fmla="*/ 370417 h 3317876"/>
                <a:gd name="connsiteX155" fmla="*/ 3384495 w 3524250"/>
                <a:gd name="connsiteY155" fmla="*/ 327887 h 3317876"/>
                <a:gd name="connsiteX156" fmla="*/ 2886239 w 3524250"/>
                <a:gd name="connsiteY156" fmla="*/ 327887 h 3317876"/>
                <a:gd name="connsiteX157" fmla="*/ 2825476 w 3524250"/>
                <a:gd name="connsiteY157" fmla="*/ 267131 h 3317876"/>
                <a:gd name="connsiteX158" fmla="*/ 2886239 w 3524250"/>
                <a:gd name="connsiteY158" fmla="*/ 206375 h 3317876"/>
                <a:gd name="connsiteX159" fmla="*/ 3384495 w 3524250"/>
                <a:gd name="connsiteY159" fmla="*/ 206375 h 3317876"/>
                <a:gd name="connsiteX160" fmla="*/ 3524250 w 3524250"/>
                <a:gd name="connsiteY160" fmla="*/ 370417 h 3317876"/>
                <a:gd name="connsiteX161" fmla="*/ 3524250 w 3524250"/>
                <a:gd name="connsiteY161" fmla="*/ 883807 h 3317876"/>
                <a:gd name="connsiteX162" fmla="*/ 3523537 w 3524250"/>
                <a:gd name="connsiteY162" fmla="*/ 887504 h 3317876"/>
                <a:gd name="connsiteX163" fmla="*/ 3524250 w 3524250"/>
                <a:gd name="connsiteY163" fmla="*/ 891011 h 3317876"/>
                <a:gd name="connsiteX164" fmla="*/ 3524250 w 3524250"/>
                <a:gd name="connsiteY164" fmla="*/ 3153858 h 3317876"/>
                <a:gd name="connsiteX165" fmla="*/ 3360190 w 3524250"/>
                <a:gd name="connsiteY165" fmla="*/ 3317876 h 3317876"/>
                <a:gd name="connsiteX166" fmla="*/ 164060 w 3524250"/>
                <a:gd name="connsiteY166" fmla="*/ 3317876 h 3317876"/>
                <a:gd name="connsiteX167" fmla="*/ 0 w 3524250"/>
                <a:gd name="connsiteY167" fmla="*/ 3153858 h 3317876"/>
                <a:gd name="connsiteX168" fmla="*/ 0 w 3524250"/>
                <a:gd name="connsiteY168" fmla="*/ 891011 h 3317876"/>
                <a:gd name="connsiteX169" fmla="*/ 713 w 3524250"/>
                <a:gd name="connsiteY169" fmla="*/ 887504 h 3317876"/>
                <a:gd name="connsiteX170" fmla="*/ 0 w 3524250"/>
                <a:gd name="connsiteY170" fmla="*/ 883807 h 3317876"/>
                <a:gd name="connsiteX171" fmla="*/ 0 w 3524250"/>
                <a:gd name="connsiteY171" fmla="*/ 370417 h 3317876"/>
                <a:gd name="connsiteX172" fmla="*/ 164060 w 3524250"/>
                <a:gd name="connsiteY172" fmla="*/ 206375 h 3317876"/>
                <a:gd name="connsiteX173" fmla="*/ 884238 w 3524250"/>
                <a:gd name="connsiteY173" fmla="*/ 0 h 3317876"/>
                <a:gd name="connsiteX174" fmla="*/ 944563 w 3524250"/>
                <a:gd name="connsiteY174" fmla="*/ 60794 h 3317876"/>
                <a:gd name="connsiteX175" fmla="*/ 944563 w 3524250"/>
                <a:gd name="connsiteY175" fmla="*/ 474194 h 3317876"/>
                <a:gd name="connsiteX176" fmla="*/ 884238 w 3524250"/>
                <a:gd name="connsiteY176" fmla="*/ 534988 h 3317876"/>
                <a:gd name="connsiteX177" fmla="*/ 823913 w 3524250"/>
                <a:gd name="connsiteY177" fmla="*/ 474194 h 3317876"/>
                <a:gd name="connsiteX178" fmla="*/ 823913 w 3524250"/>
                <a:gd name="connsiteY178" fmla="*/ 60794 h 3317876"/>
                <a:gd name="connsiteX179" fmla="*/ 884238 w 3524250"/>
                <a:gd name="connsiteY179" fmla="*/ 0 h 3317876"/>
                <a:gd name="connsiteX180" fmla="*/ 2636838 w 3524250"/>
                <a:gd name="connsiteY180" fmla="*/ 0 h 3317876"/>
                <a:gd name="connsiteX181" fmla="*/ 2697163 w 3524250"/>
                <a:gd name="connsiteY181" fmla="*/ 60794 h 3317876"/>
                <a:gd name="connsiteX182" fmla="*/ 2697163 w 3524250"/>
                <a:gd name="connsiteY182" fmla="*/ 474194 h 3317876"/>
                <a:gd name="connsiteX183" fmla="*/ 2636838 w 3524250"/>
                <a:gd name="connsiteY183" fmla="*/ 534988 h 3317876"/>
                <a:gd name="connsiteX184" fmla="*/ 2576513 w 3524250"/>
                <a:gd name="connsiteY184" fmla="*/ 474194 h 3317876"/>
                <a:gd name="connsiteX185" fmla="*/ 2576513 w 3524250"/>
                <a:gd name="connsiteY185" fmla="*/ 60794 h 3317876"/>
                <a:gd name="connsiteX186" fmla="*/ 2636838 w 3524250"/>
                <a:gd name="connsiteY186" fmla="*/ 0 h 331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524250" h="3317876">
                  <a:moveTo>
                    <a:pt x="2181226" y="1874838"/>
                  </a:moveTo>
                  <a:lnTo>
                    <a:pt x="2181226" y="1915157"/>
                  </a:lnTo>
                  <a:cubicBezTo>
                    <a:pt x="2181226" y="2087228"/>
                    <a:pt x="2181226" y="2227435"/>
                    <a:pt x="2181226" y="2341677"/>
                  </a:cubicBezTo>
                  <a:lnTo>
                    <a:pt x="2181226" y="2373313"/>
                  </a:lnTo>
                  <a:lnTo>
                    <a:pt x="2201911" y="2373313"/>
                  </a:lnTo>
                  <a:cubicBezTo>
                    <a:pt x="2467162" y="2373313"/>
                    <a:pt x="2649522" y="2373313"/>
                    <a:pt x="2774895" y="2373313"/>
                  </a:cubicBezTo>
                  <a:lnTo>
                    <a:pt x="2782888" y="2373313"/>
                  </a:lnTo>
                  <a:lnTo>
                    <a:pt x="2782888" y="2333747"/>
                  </a:lnTo>
                  <a:cubicBezTo>
                    <a:pt x="2782888" y="2185704"/>
                    <a:pt x="2782888" y="2058810"/>
                    <a:pt x="2782888" y="1950043"/>
                  </a:cubicBezTo>
                  <a:lnTo>
                    <a:pt x="2782888" y="1874838"/>
                  </a:lnTo>
                  <a:lnTo>
                    <a:pt x="2596507" y="1874838"/>
                  </a:lnTo>
                  <a:cubicBezTo>
                    <a:pt x="2454764" y="1874838"/>
                    <a:pt x="2322470" y="1874838"/>
                    <a:pt x="2198996" y="1874838"/>
                  </a:cubicBezTo>
                  <a:close/>
                  <a:moveTo>
                    <a:pt x="1460500" y="1874838"/>
                  </a:moveTo>
                  <a:lnTo>
                    <a:pt x="1460500" y="1915157"/>
                  </a:lnTo>
                  <a:cubicBezTo>
                    <a:pt x="1460500" y="2087228"/>
                    <a:pt x="1460500" y="2227435"/>
                    <a:pt x="1460500" y="2341677"/>
                  </a:cubicBezTo>
                  <a:lnTo>
                    <a:pt x="1460500" y="2373313"/>
                  </a:lnTo>
                  <a:lnTo>
                    <a:pt x="1468239" y="2373313"/>
                  </a:lnTo>
                  <a:cubicBezTo>
                    <a:pt x="1666048" y="2373313"/>
                    <a:pt x="1839131" y="2373313"/>
                    <a:pt x="1990579" y="2373313"/>
                  </a:cubicBezTo>
                  <a:lnTo>
                    <a:pt x="2058988" y="2373313"/>
                  </a:lnTo>
                  <a:lnTo>
                    <a:pt x="2058988" y="2333747"/>
                  </a:lnTo>
                  <a:cubicBezTo>
                    <a:pt x="2058988" y="2185704"/>
                    <a:pt x="2058988" y="2058810"/>
                    <a:pt x="2058988" y="1950043"/>
                  </a:cubicBezTo>
                  <a:lnTo>
                    <a:pt x="2058988" y="1874838"/>
                  </a:lnTo>
                  <a:lnTo>
                    <a:pt x="2020321" y="1874838"/>
                  </a:lnTo>
                  <a:cubicBezTo>
                    <a:pt x="1848104" y="1874838"/>
                    <a:pt x="1695021" y="1874838"/>
                    <a:pt x="1558948" y="1874838"/>
                  </a:cubicBezTo>
                  <a:close/>
                  <a:moveTo>
                    <a:pt x="738188" y="1874838"/>
                  </a:moveTo>
                  <a:lnTo>
                    <a:pt x="738188" y="1915157"/>
                  </a:lnTo>
                  <a:cubicBezTo>
                    <a:pt x="738188" y="2087228"/>
                    <a:pt x="738188" y="2227435"/>
                    <a:pt x="738188" y="2341677"/>
                  </a:cubicBezTo>
                  <a:lnTo>
                    <a:pt x="738188" y="2373313"/>
                  </a:lnTo>
                  <a:lnTo>
                    <a:pt x="924569" y="2373313"/>
                  </a:lnTo>
                  <a:cubicBezTo>
                    <a:pt x="1057453" y="2373313"/>
                    <a:pt x="1182032" y="2373313"/>
                    <a:pt x="1298824" y="2373313"/>
                  </a:cubicBezTo>
                  <a:lnTo>
                    <a:pt x="1339850" y="2373313"/>
                  </a:lnTo>
                  <a:lnTo>
                    <a:pt x="1339850" y="2333747"/>
                  </a:lnTo>
                  <a:cubicBezTo>
                    <a:pt x="1339850" y="2185704"/>
                    <a:pt x="1339850" y="2058810"/>
                    <a:pt x="1339850" y="1950043"/>
                  </a:cubicBezTo>
                  <a:lnTo>
                    <a:pt x="1339850" y="1874838"/>
                  </a:lnTo>
                  <a:lnTo>
                    <a:pt x="1308850" y="1874838"/>
                  </a:lnTo>
                  <a:cubicBezTo>
                    <a:pt x="1080171" y="1874838"/>
                    <a:pt x="913859" y="1874838"/>
                    <a:pt x="792905" y="1874838"/>
                  </a:cubicBezTo>
                  <a:close/>
                  <a:moveTo>
                    <a:pt x="677069" y="1236663"/>
                  </a:moveTo>
                  <a:cubicBezTo>
                    <a:pt x="710685" y="1236663"/>
                    <a:pt x="738188" y="1264015"/>
                    <a:pt x="738188" y="1297445"/>
                  </a:cubicBezTo>
                  <a:cubicBezTo>
                    <a:pt x="738188" y="1442467"/>
                    <a:pt x="738188" y="1573893"/>
                    <a:pt x="738188" y="1692998"/>
                  </a:cubicBezTo>
                  <a:lnTo>
                    <a:pt x="738188" y="1752600"/>
                  </a:lnTo>
                  <a:lnTo>
                    <a:pt x="924569" y="1752600"/>
                  </a:lnTo>
                  <a:cubicBezTo>
                    <a:pt x="1057453" y="1752600"/>
                    <a:pt x="1182032" y="1752600"/>
                    <a:pt x="1298824" y="1752600"/>
                  </a:cubicBezTo>
                  <a:lnTo>
                    <a:pt x="1339850" y="1752600"/>
                  </a:lnTo>
                  <a:lnTo>
                    <a:pt x="1339850" y="1675106"/>
                  </a:lnTo>
                  <a:cubicBezTo>
                    <a:pt x="1339850" y="1297445"/>
                    <a:pt x="1339850" y="1297445"/>
                    <a:pt x="1339850" y="1297445"/>
                  </a:cubicBezTo>
                  <a:cubicBezTo>
                    <a:pt x="1339850" y="1264015"/>
                    <a:pt x="1366996" y="1236663"/>
                    <a:pt x="1400175" y="1236663"/>
                  </a:cubicBezTo>
                  <a:cubicBezTo>
                    <a:pt x="1433354" y="1236663"/>
                    <a:pt x="1460500" y="1264015"/>
                    <a:pt x="1460500" y="1297445"/>
                  </a:cubicBezTo>
                  <a:cubicBezTo>
                    <a:pt x="1460500" y="1442467"/>
                    <a:pt x="1460500" y="1573893"/>
                    <a:pt x="1460500" y="1692998"/>
                  </a:cubicBezTo>
                  <a:lnTo>
                    <a:pt x="1460500" y="1752600"/>
                  </a:lnTo>
                  <a:lnTo>
                    <a:pt x="1468239" y="1752600"/>
                  </a:lnTo>
                  <a:cubicBezTo>
                    <a:pt x="1666048" y="1752600"/>
                    <a:pt x="1839131" y="1752600"/>
                    <a:pt x="1990579" y="1752600"/>
                  </a:cubicBezTo>
                  <a:lnTo>
                    <a:pt x="2058988" y="1752600"/>
                  </a:lnTo>
                  <a:lnTo>
                    <a:pt x="2058988" y="1675106"/>
                  </a:lnTo>
                  <a:cubicBezTo>
                    <a:pt x="2058988" y="1297445"/>
                    <a:pt x="2058988" y="1297445"/>
                    <a:pt x="2058988" y="1297445"/>
                  </a:cubicBezTo>
                  <a:cubicBezTo>
                    <a:pt x="2058988" y="1264015"/>
                    <a:pt x="2086492" y="1236663"/>
                    <a:pt x="2120107" y="1236663"/>
                  </a:cubicBezTo>
                  <a:cubicBezTo>
                    <a:pt x="2156779" y="1236663"/>
                    <a:pt x="2181226" y="1264015"/>
                    <a:pt x="2181226" y="1297445"/>
                  </a:cubicBezTo>
                  <a:cubicBezTo>
                    <a:pt x="2181226" y="1442467"/>
                    <a:pt x="2181226" y="1573893"/>
                    <a:pt x="2181226" y="1692998"/>
                  </a:cubicBezTo>
                  <a:lnTo>
                    <a:pt x="2181226" y="1752600"/>
                  </a:lnTo>
                  <a:lnTo>
                    <a:pt x="2201911" y="1752600"/>
                  </a:lnTo>
                  <a:cubicBezTo>
                    <a:pt x="2467162" y="1752600"/>
                    <a:pt x="2649522" y="1752600"/>
                    <a:pt x="2774895" y="1752600"/>
                  </a:cubicBezTo>
                  <a:lnTo>
                    <a:pt x="2782888" y="1752600"/>
                  </a:lnTo>
                  <a:lnTo>
                    <a:pt x="2782888" y="1675106"/>
                  </a:lnTo>
                  <a:cubicBezTo>
                    <a:pt x="2782888" y="1297445"/>
                    <a:pt x="2782888" y="1297445"/>
                    <a:pt x="2782888" y="1297445"/>
                  </a:cubicBezTo>
                  <a:cubicBezTo>
                    <a:pt x="2782888" y="1264015"/>
                    <a:pt x="2810392" y="1236663"/>
                    <a:pt x="2844007" y="1236663"/>
                  </a:cubicBezTo>
                  <a:cubicBezTo>
                    <a:pt x="2877623" y="1236663"/>
                    <a:pt x="2905126" y="1264015"/>
                    <a:pt x="2905126" y="1297445"/>
                  </a:cubicBezTo>
                  <a:cubicBezTo>
                    <a:pt x="2905126" y="1442467"/>
                    <a:pt x="2905126" y="1573893"/>
                    <a:pt x="2905126" y="1692998"/>
                  </a:cubicBezTo>
                  <a:lnTo>
                    <a:pt x="2905126" y="1752600"/>
                  </a:lnTo>
                  <a:lnTo>
                    <a:pt x="2944614" y="1752600"/>
                  </a:lnTo>
                  <a:cubicBezTo>
                    <a:pt x="3050714" y="1752600"/>
                    <a:pt x="3050714" y="1752600"/>
                    <a:pt x="3050714" y="1752600"/>
                  </a:cubicBezTo>
                  <a:cubicBezTo>
                    <a:pt x="3084147" y="1752600"/>
                    <a:pt x="3111500" y="1780104"/>
                    <a:pt x="3111500" y="1813719"/>
                  </a:cubicBezTo>
                  <a:cubicBezTo>
                    <a:pt x="3111500" y="1847335"/>
                    <a:pt x="3084147" y="1874838"/>
                    <a:pt x="3050714" y="1874838"/>
                  </a:cubicBezTo>
                  <a:lnTo>
                    <a:pt x="2905126" y="1874838"/>
                  </a:lnTo>
                  <a:lnTo>
                    <a:pt x="2905126" y="1915157"/>
                  </a:lnTo>
                  <a:cubicBezTo>
                    <a:pt x="2905126" y="2087228"/>
                    <a:pt x="2905126" y="2227435"/>
                    <a:pt x="2905126" y="2341677"/>
                  </a:cubicBezTo>
                  <a:lnTo>
                    <a:pt x="2905126" y="2373313"/>
                  </a:lnTo>
                  <a:lnTo>
                    <a:pt x="2944614" y="2373313"/>
                  </a:lnTo>
                  <a:cubicBezTo>
                    <a:pt x="3050714" y="2373313"/>
                    <a:pt x="3050714" y="2373313"/>
                    <a:pt x="3050714" y="2373313"/>
                  </a:cubicBezTo>
                  <a:cubicBezTo>
                    <a:pt x="3084147" y="2373313"/>
                    <a:pt x="3111500" y="2397443"/>
                    <a:pt x="3111500" y="2433638"/>
                  </a:cubicBezTo>
                  <a:cubicBezTo>
                    <a:pt x="3111500" y="2466817"/>
                    <a:pt x="3084147" y="2493963"/>
                    <a:pt x="3050714" y="2493963"/>
                  </a:cubicBezTo>
                  <a:lnTo>
                    <a:pt x="2905126" y="2493963"/>
                  </a:lnTo>
                  <a:lnTo>
                    <a:pt x="2905126" y="2569029"/>
                  </a:lnTo>
                  <a:cubicBezTo>
                    <a:pt x="2905126" y="2844344"/>
                    <a:pt x="2905126" y="2844344"/>
                    <a:pt x="2905126" y="2844344"/>
                  </a:cubicBezTo>
                  <a:cubicBezTo>
                    <a:pt x="2905126" y="2877774"/>
                    <a:pt x="2877623" y="2905126"/>
                    <a:pt x="2844007" y="2905126"/>
                  </a:cubicBezTo>
                  <a:cubicBezTo>
                    <a:pt x="2810392" y="2905126"/>
                    <a:pt x="2782888" y="2877774"/>
                    <a:pt x="2782888" y="2844344"/>
                  </a:cubicBezTo>
                  <a:cubicBezTo>
                    <a:pt x="2782888" y="2747663"/>
                    <a:pt x="2782888" y="2657024"/>
                    <a:pt x="2782888" y="2572051"/>
                  </a:cubicBezTo>
                  <a:lnTo>
                    <a:pt x="2782888" y="2493963"/>
                  </a:lnTo>
                  <a:lnTo>
                    <a:pt x="2596507" y="2493963"/>
                  </a:lnTo>
                  <a:cubicBezTo>
                    <a:pt x="2454764" y="2493963"/>
                    <a:pt x="2322470" y="2493963"/>
                    <a:pt x="2198996" y="2493963"/>
                  </a:cubicBezTo>
                  <a:lnTo>
                    <a:pt x="2181226" y="2493963"/>
                  </a:lnTo>
                  <a:lnTo>
                    <a:pt x="2181226" y="2569029"/>
                  </a:lnTo>
                  <a:cubicBezTo>
                    <a:pt x="2181226" y="2844344"/>
                    <a:pt x="2181226" y="2844344"/>
                    <a:pt x="2181226" y="2844344"/>
                  </a:cubicBezTo>
                  <a:cubicBezTo>
                    <a:pt x="2181226" y="2877774"/>
                    <a:pt x="2156779" y="2905126"/>
                    <a:pt x="2120107" y="2905126"/>
                  </a:cubicBezTo>
                  <a:cubicBezTo>
                    <a:pt x="2086492" y="2905126"/>
                    <a:pt x="2058988" y="2877774"/>
                    <a:pt x="2058988" y="2844344"/>
                  </a:cubicBezTo>
                  <a:cubicBezTo>
                    <a:pt x="2058988" y="2747663"/>
                    <a:pt x="2058988" y="2657024"/>
                    <a:pt x="2058988" y="2572051"/>
                  </a:cubicBezTo>
                  <a:lnTo>
                    <a:pt x="2058988" y="2493963"/>
                  </a:lnTo>
                  <a:lnTo>
                    <a:pt x="2020321" y="2493963"/>
                  </a:lnTo>
                  <a:cubicBezTo>
                    <a:pt x="1848104" y="2493963"/>
                    <a:pt x="1695021" y="2493963"/>
                    <a:pt x="1558948" y="2493963"/>
                  </a:cubicBezTo>
                  <a:lnTo>
                    <a:pt x="1460500" y="2493963"/>
                  </a:lnTo>
                  <a:lnTo>
                    <a:pt x="1460500" y="2569029"/>
                  </a:lnTo>
                  <a:cubicBezTo>
                    <a:pt x="1460500" y="2844344"/>
                    <a:pt x="1460500" y="2844344"/>
                    <a:pt x="1460500" y="2844344"/>
                  </a:cubicBezTo>
                  <a:cubicBezTo>
                    <a:pt x="1460500" y="2877774"/>
                    <a:pt x="1433354" y="2905126"/>
                    <a:pt x="1400175" y="2905126"/>
                  </a:cubicBezTo>
                  <a:cubicBezTo>
                    <a:pt x="1366996" y="2905126"/>
                    <a:pt x="1339850" y="2877774"/>
                    <a:pt x="1339850" y="2844344"/>
                  </a:cubicBezTo>
                  <a:cubicBezTo>
                    <a:pt x="1339850" y="2747663"/>
                    <a:pt x="1339850" y="2657024"/>
                    <a:pt x="1339850" y="2572051"/>
                  </a:cubicBezTo>
                  <a:lnTo>
                    <a:pt x="1339850" y="2493963"/>
                  </a:lnTo>
                  <a:lnTo>
                    <a:pt x="1308850" y="2493963"/>
                  </a:lnTo>
                  <a:cubicBezTo>
                    <a:pt x="1080171" y="2493963"/>
                    <a:pt x="913859" y="2493963"/>
                    <a:pt x="792905" y="2493963"/>
                  </a:cubicBezTo>
                  <a:lnTo>
                    <a:pt x="738188" y="2493963"/>
                  </a:lnTo>
                  <a:lnTo>
                    <a:pt x="738188" y="2569029"/>
                  </a:lnTo>
                  <a:cubicBezTo>
                    <a:pt x="738188" y="2844344"/>
                    <a:pt x="738188" y="2844344"/>
                    <a:pt x="738188" y="2844344"/>
                  </a:cubicBezTo>
                  <a:cubicBezTo>
                    <a:pt x="738188" y="2877774"/>
                    <a:pt x="710685" y="2905126"/>
                    <a:pt x="677069" y="2905126"/>
                  </a:cubicBezTo>
                  <a:cubicBezTo>
                    <a:pt x="643454" y="2905126"/>
                    <a:pt x="615950" y="2877774"/>
                    <a:pt x="615950" y="2844344"/>
                  </a:cubicBezTo>
                  <a:cubicBezTo>
                    <a:pt x="615950" y="2747663"/>
                    <a:pt x="615950" y="2657024"/>
                    <a:pt x="615950" y="2572051"/>
                  </a:cubicBezTo>
                  <a:lnTo>
                    <a:pt x="615950" y="2493963"/>
                  </a:lnTo>
                  <a:lnTo>
                    <a:pt x="606434" y="2493963"/>
                  </a:lnTo>
                  <a:cubicBezTo>
                    <a:pt x="470361" y="2493963"/>
                    <a:pt x="470361" y="2493963"/>
                    <a:pt x="470361" y="2493963"/>
                  </a:cubicBezTo>
                  <a:cubicBezTo>
                    <a:pt x="436929" y="2493963"/>
                    <a:pt x="409575" y="2466817"/>
                    <a:pt x="409575" y="2433638"/>
                  </a:cubicBezTo>
                  <a:cubicBezTo>
                    <a:pt x="409575" y="2397443"/>
                    <a:pt x="436929" y="2373313"/>
                    <a:pt x="470361" y="2373313"/>
                  </a:cubicBezTo>
                  <a:lnTo>
                    <a:pt x="615950" y="2373313"/>
                  </a:lnTo>
                  <a:lnTo>
                    <a:pt x="615950" y="2333747"/>
                  </a:lnTo>
                  <a:cubicBezTo>
                    <a:pt x="615950" y="2185704"/>
                    <a:pt x="615950" y="2058810"/>
                    <a:pt x="615950" y="1950043"/>
                  </a:cubicBezTo>
                  <a:lnTo>
                    <a:pt x="615950" y="1874838"/>
                  </a:lnTo>
                  <a:lnTo>
                    <a:pt x="606434" y="1874838"/>
                  </a:lnTo>
                  <a:cubicBezTo>
                    <a:pt x="470361" y="1874838"/>
                    <a:pt x="470361" y="1874838"/>
                    <a:pt x="470361" y="1874838"/>
                  </a:cubicBezTo>
                  <a:cubicBezTo>
                    <a:pt x="436929" y="1874838"/>
                    <a:pt x="409575" y="1847335"/>
                    <a:pt x="409575" y="1813719"/>
                  </a:cubicBezTo>
                  <a:cubicBezTo>
                    <a:pt x="409575" y="1780104"/>
                    <a:pt x="436929" y="1752600"/>
                    <a:pt x="470361" y="1752600"/>
                  </a:cubicBezTo>
                  <a:lnTo>
                    <a:pt x="615950" y="1752600"/>
                  </a:lnTo>
                  <a:lnTo>
                    <a:pt x="615950" y="1675106"/>
                  </a:lnTo>
                  <a:cubicBezTo>
                    <a:pt x="615950" y="1297445"/>
                    <a:pt x="615950" y="1297445"/>
                    <a:pt x="615950" y="1297445"/>
                  </a:cubicBezTo>
                  <a:cubicBezTo>
                    <a:pt x="615950" y="1264015"/>
                    <a:pt x="643454" y="1236663"/>
                    <a:pt x="677069" y="1236663"/>
                  </a:cubicBezTo>
                  <a:close/>
                  <a:moveTo>
                    <a:pt x="121526" y="944563"/>
                  </a:moveTo>
                  <a:lnTo>
                    <a:pt x="121526" y="1096592"/>
                  </a:lnTo>
                  <a:cubicBezTo>
                    <a:pt x="121526" y="3153858"/>
                    <a:pt x="121526" y="3153858"/>
                    <a:pt x="121526" y="3153858"/>
                  </a:cubicBezTo>
                  <a:cubicBezTo>
                    <a:pt x="121526" y="3178157"/>
                    <a:pt x="139755" y="3196381"/>
                    <a:pt x="164060" y="3196381"/>
                  </a:cubicBezTo>
                  <a:cubicBezTo>
                    <a:pt x="3360190" y="3196381"/>
                    <a:pt x="3360190" y="3196381"/>
                    <a:pt x="3360190" y="3196381"/>
                  </a:cubicBezTo>
                  <a:cubicBezTo>
                    <a:pt x="3381457" y="3196381"/>
                    <a:pt x="3402724" y="3178157"/>
                    <a:pt x="3402724" y="3153858"/>
                  </a:cubicBezTo>
                  <a:cubicBezTo>
                    <a:pt x="3402724" y="1598150"/>
                    <a:pt x="3402724" y="1111992"/>
                    <a:pt x="3402724" y="960067"/>
                  </a:cubicBezTo>
                  <a:lnTo>
                    <a:pt x="3402724" y="944563"/>
                  </a:lnTo>
                  <a:lnTo>
                    <a:pt x="3154347" y="944563"/>
                  </a:lnTo>
                  <a:cubicBezTo>
                    <a:pt x="1058694" y="944563"/>
                    <a:pt x="382676" y="944563"/>
                    <a:pt x="164606" y="944563"/>
                  </a:cubicBezTo>
                  <a:close/>
                  <a:moveTo>
                    <a:pt x="1132330" y="206375"/>
                  </a:moveTo>
                  <a:cubicBezTo>
                    <a:pt x="2387160" y="206375"/>
                    <a:pt x="2387160" y="206375"/>
                    <a:pt x="2387160" y="206375"/>
                  </a:cubicBezTo>
                  <a:cubicBezTo>
                    <a:pt x="2420581" y="206375"/>
                    <a:pt x="2447926" y="233879"/>
                    <a:pt x="2447926" y="267494"/>
                  </a:cubicBezTo>
                  <a:cubicBezTo>
                    <a:pt x="2447926" y="301109"/>
                    <a:pt x="2420581" y="328613"/>
                    <a:pt x="2387160" y="328613"/>
                  </a:cubicBezTo>
                  <a:cubicBezTo>
                    <a:pt x="1132330" y="328613"/>
                    <a:pt x="1132330" y="328613"/>
                    <a:pt x="1132330" y="328613"/>
                  </a:cubicBezTo>
                  <a:cubicBezTo>
                    <a:pt x="1098908" y="328613"/>
                    <a:pt x="1071563" y="301109"/>
                    <a:pt x="1071563" y="267494"/>
                  </a:cubicBezTo>
                  <a:cubicBezTo>
                    <a:pt x="1071563" y="233879"/>
                    <a:pt x="1098908" y="206375"/>
                    <a:pt x="1132330" y="206375"/>
                  </a:cubicBezTo>
                  <a:close/>
                  <a:moveTo>
                    <a:pt x="164060" y="206375"/>
                  </a:moveTo>
                  <a:cubicBezTo>
                    <a:pt x="634973" y="206375"/>
                    <a:pt x="634973" y="206375"/>
                    <a:pt x="634973" y="206375"/>
                  </a:cubicBezTo>
                  <a:cubicBezTo>
                    <a:pt x="668392" y="206375"/>
                    <a:pt x="695736" y="233715"/>
                    <a:pt x="695736" y="267131"/>
                  </a:cubicBezTo>
                  <a:cubicBezTo>
                    <a:pt x="695736" y="300547"/>
                    <a:pt x="668392" y="327887"/>
                    <a:pt x="634973" y="327887"/>
                  </a:cubicBezTo>
                  <a:cubicBezTo>
                    <a:pt x="164060" y="327887"/>
                    <a:pt x="164060" y="327887"/>
                    <a:pt x="164060" y="327887"/>
                  </a:cubicBezTo>
                  <a:cubicBezTo>
                    <a:pt x="139755" y="327887"/>
                    <a:pt x="121526" y="346114"/>
                    <a:pt x="121526" y="370417"/>
                  </a:cubicBezTo>
                  <a:cubicBezTo>
                    <a:pt x="121526" y="823050"/>
                    <a:pt x="121526" y="823050"/>
                    <a:pt x="121526" y="823050"/>
                  </a:cubicBezTo>
                  <a:cubicBezTo>
                    <a:pt x="3402724" y="823050"/>
                    <a:pt x="3402724" y="823050"/>
                    <a:pt x="3402724" y="823050"/>
                  </a:cubicBezTo>
                  <a:cubicBezTo>
                    <a:pt x="3402724" y="370417"/>
                    <a:pt x="3402724" y="370417"/>
                    <a:pt x="3402724" y="370417"/>
                  </a:cubicBezTo>
                  <a:cubicBezTo>
                    <a:pt x="3402724" y="327887"/>
                    <a:pt x="3390572" y="327887"/>
                    <a:pt x="3384495" y="327887"/>
                  </a:cubicBezTo>
                  <a:cubicBezTo>
                    <a:pt x="2886239" y="327887"/>
                    <a:pt x="2886239" y="327887"/>
                    <a:pt x="2886239" y="327887"/>
                  </a:cubicBezTo>
                  <a:cubicBezTo>
                    <a:pt x="2852820" y="327887"/>
                    <a:pt x="2825476" y="300547"/>
                    <a:pt x="2825476" y="267131"/>
                  </a:cubicBezTo>
                  <a:cubicBezTo>
                    <a:pt x="2825476" y="233715"/>
                    <a:pt x="2852820" y="206375"/>
                    <a:pt x="2886239" y="206375"/>
                  </a:cubicBezTo>
                  <a:cubicBezTo>
                    <a:pt x="3384495" y="206375"/>
                    <a:pt x="3384495" y="206375"/>
                    <a:pt x="3384495" y="206375"/>
                  </a:cubicBezTo>
                  <a:cubicBezTo>
                    <a:pt x="3451335" y="206375"/>
                    <a:pt x="3524250" y="248904"/>
                    <a:pt x="3524250" y="370417"/>
                  </a:cubicBezTo>
                  <a:cubicBezTo>
                    <a:pt x="3524250" y="883807"/>
                    <a:pt x="3524250" y="883807"/>
                    <a:pt x="3524250" y="883807"/>
                  </a:cubicBezTo>
                  <a:lnTo>
                    <a:pt x="3523537" y="887504"/>
                  </a:lnTo>
                  <a:lnTo>
                    <a:pt x="3524250" y="891011"/>
                  </a:lnTo>
                  <a:cubicBezTo>
                    <a:pt x="3524250" y="3153858"/>
                    <a:pt x="3524250" y="3153858"/>
                    <a:pt x="3524250" y="3153858"/>
                  </a:cubicBezTo>
                  <a:cubicBezTo>
                    <a:pt x="3524250" y="3244979"/>
                    <a:pt x="3448296" y="3317876"/>
                    <a:pt x="3360190" y="3317876"/>
                  </a:cubicBezTo>
                  <a:cubicBezTo>
                    <a:pt x="164060" y="3317876"/>
                    <a:pt x="164060" y="3317876"/>
                    <a:pt x="164060" y="3317876"/>
                  </a:cubicBezTo>
                  <a:cubicBezTo>
                    <a:pt x="72916" y="3317876"/>
                    <a:pt x="0" y="3244979"/>
                    <a:pt x="0" y="3153858"/>
                  </a:cubicBezTo>
                  <a:cubicBezTo>
                    <a:pt x="0" y="891011"/>
                    <a:pt x="0" y="891011"/>
                    <a:pt x="0" y="891011"/>
                  </a:cubicBezTo>
                  <a:lnTo>
                    <a:pt x="713" y="887504"/>
                  </a:lnTo>
                  <a:lnTo>
                    <a:pt x="0" y="883807"/>
                  </a:lnTo>
                  <a:cubicBezTo>
                    <a:pt x="0" y="370417"/>
                    <a:pt x="0" y="370417"/>
                    <a:pt x="0" y="370417"/>
                  </a:cubicBezTo>
                  <a:cubicBezTo>
                    <a:pt x="0" y="279282"/>
                    <a:pt x="72916" y="206375"/>
                    <a:pt x="164060" y="206375"/>
                  </a:cubicBezTo>
                  <a:close/>
                  <a:moveTo>
                    <a:pt x="884238" y="0"/>
                  </a:moveTo>
                  <a:cubicBezTo>
                    <a:pt x="917417" y="0"/>
                    <a:pt x="944563" y="27357"/>
                    <a:pt x="944563" y="60794"/>
                  </a:cubicBezTo>
                  <a:cubicBezTo>
                    <a:pt x="944563" y="474194"/>
                    <a:pt x="944563" y="474194"/>
                    <a:pt x="944563" y="474194"/>
                  </a:cubicBezTo>
                  <a:cubicBezTo>
                    <a:pt x="944563" y="507631"/>
                    <a:pt x="917417" y="534988"/>
                    <a:pt x="884238" y="534988"/>
                  </a:cubicBezTo>
                  <a:cubicBezTo>
                    <a:pt x="851059" y="534988"/>
                    <a:pt x="823913" y="507631"/>
                    <a:pt x="823913" y="474194"/>
                  </a:cubicBezTo>
                  <a:cubicBezTo>
                    <a:pt x="823913" y="60794"/>
                    <a:pt x="823913" y="60794"/>
                    <a:pt x="823913" y="60794"/>
                  </a:cubicBezTo>
                  <a:cubicBezTo>
                    <a:pt x="823913" y="27357"/>
                    <a:pt x="851059" y="0"/>
                    <a:pt x="884238" y="0"/>
                  </a:cubicBezTo>
                  <a:close/>
                  <a:moveTo>
                    <a:pt x="2636838" y="0"/>
                  </a:moveTo>
                  <a:cubicBezTo>
                    <a:pt x="2670017" y="0"/>
                    <a:pt x="2697163" y="27357"/>
                    <a:pt x="2697163" y="60794"/>
                  </a:cubicBezTo>
                  <a:cubicBezTo>
                    <a:pt x="2697163" y="474194"/>
                    <a:pt x="2697163" y="474194"/>
                    <a:pt x="2697163" y="474194"/>
                  </a:cubicBezTo>
                  <a:cubicBezTo>
                    <a:pt x="2697163" y="507631"/>
                    <a:pt x="2670017" y="534988"/>
                    <a:pt x="2636838" y="534988"/>
                  </a:cubicBezTo>
                  <a:cubicBezTo>
                    <a:pt x="2603659" y="534988"/>
                    <a:pt x="2576513" y="507631"/>
                    <a:pt x="2576513" y="474194"/>
                  </a:cubicBezTo>
                  <a:cubicBezTo>
                    <a:pt x="2576513" y="60794"/>
                    <a:pt x="2576513" y="60794"/>
                    <a:pt x="2576513" y="60794"/>
                  </a:cubicBezTo>
                  <a:cubicBezTo>
                    <a:pt x="2576513" y="27357"/>
                    <a:pt x="2603659" y="0"/>
                    <a:pt x="2636838" y="0"/>
                  </a:cubicBezTo>
                  <a:close/>
                </a:path>
              </a:pathLst>
            </a:custGeom>
            <a:solidFill>
              <a:srgbClr val="36A4D7"/>
            </a:solidFill>
            <a:ln>
              <a:noFill/>
            </a:ln>
          </p:spPr>
          <p:txBody>
            <a:bodyPr vert="horz" wrap="square" lIns="91440" tIns="45720" rIns="91440" bIns="45720" numCol="1" anchor="t" anchorCtr="0" compatLnSpc="1">
              <a:prstTxWarp prst="textNoShape">
                <a:avLst/>
              </a:prstTxWarp>
              <a:noAutofit/>
            </a:bodyPr>
            <a:lstStyle/>
            <a:p>
              <a:pPr defTabSz="1219170">
                <a:defRPr/>
              </a:pPr>
              <a:endParaRPr lang="en-US" sz="1067" kern="0" dirty="0">
                <a:solidFill>
                  <a:sysClr val="windowText" lastClr="000000"/>
                </a:solidFill>
              </a:endParaRPr>
            </a:p>
          </p:txBody>
        </p:sp>
      </p:grpSp>
      <p:sp>
        <p:nvSpPr>
          <p:cNvPr id="5" name="Arc 4"/>
          <p:cNvSpPr/>
          <p:nvPr/>
        </p:nvSpPr>
        <p:spPr>
          <a:xfrm>
            <a:off x="1853936" y="2185209"/>
            <a:ext cx="1497773" cy="2960840"/>
          </a:xfrm>
          <a:prstGeom prst="arc">
            <a:avLst>
              <a:gd name="adj1" fmla="val 16449940"/>
              <a:gd name="adj2" fmla="val 5027397"/>
            </a:avLst>
          </a:prstGeom>
          <a:ln w="19050">
            <a:solidFill>
              <a:srgbClr val="36A4D7"/>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en-US" sz="1600" kern="0" dirty="0">
              <a:solidFill>
                <a:sysClr val="windowText" lastClr="000000"/>
              </a:solidFill>
            </a:endParaRPr>
          </a:p>
        </p:txBody>
      </p:sp>
      <p:sp>
        <p:nvSpPr>
          <p:cNvPr id="194" name="TextBox 193"/>
          <p:cNvSpPr txBox="1"/>
          <p:nvPr/>
        </p:nvSpPr>
        <p:spPr>
          <a:xfrm>
            <a:off x="337214" y="1880453"/>
            <a:ext cx="2170268" cy="523220"/>
          </a:xfrm>
          <a:prstGeom prst="rect">
            <a:avLst/>
          </a:prstGeom>
          <a:noFill/>
        </p:spPr>
        <p:txBody>
          <a:bodyPr wrap="square" rtlCol="0">
            <a:spAutoFit/>
          </a:bodyPr>
          <a:lstStyle/>
          <a:p>
            <a:pPr algn="r" defTabSz="1219170">
              <a:defRPr/>
            </a:pPr>
            <a:r>
              <a:rPr lang="en-US" sz="1467" b="1" kern="0" dirty="0">
                <a:solidFill>
                  <a:sysClr val="windowText" lastClr="000000"/>
                </a:solidFill>
                <a:cs typeface="Exo 2"/>
              </a:rPr>
              <a:t>100 TB</a:t>
            </a:r>
          </a:p>
          <a:p>
            <a:pPr algn="r" defTabSz="1219170">
              <a:defRPr/>
            </a:pPr>
            <a:r>
              <a:rPr lang="en-US" sz="1333" kern="0" dirty="0">
                <a:solidFill>
                  <a:sysClr val="windowText" lastClr="000000"/>
                </a:solidFill>
                <a:cs typeface="Exo 2"/>
              </a:rPr>
              <a:t>Of Data Received Daily</a:t>
            </a:r>
          </a:p>
        </p:txBody>
      </p:sp>
      <p:sp>
        <p:nvSpPr>
          <p:cNvPr id="8" name="Oval 7"/>
          <p:cNvSpPr/>
          <p:nvPr/>
        </p:nvSpPr>
        <p:spPr>
          <a:xfrm>
            <a:off x="2612047" y="1824590"/>
            <a:ext cx="604165" cy="604167"/>
          </a:xfrm>
          <a:prstGeom prst="ellipse">
            <a:avLst/>
          </a:prstGeom>
          <a:solidFill>
            <a:srgbClr val="FDFCFB"/>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333" kern="0" dirty="0">
              <a:solidFill>
                <a:sysClr val="windowText" lastClr="000000"/>
              </a:solidFill>
            </a:endParaRPr>
          </a:p>
        </p:txBody>
      </p:sp>
      <p:grpSp>
        <p:nvGrpSpPr>
          <p:cNvPr id="23" name="Group 22"/>
          <p:cNvGrpSpPr/>
          <p:nvPr/>
        </p:nvGrpSpPr>
        <p:grpSpPr>
          <a:xfrm>
            <a:off x="2761124" y="1922664"/>
            <a:ext cx="306013" cy="408019"/>
            <a:chOff x="4328947" y="5167665"/>
            <a:chExt cx="206128" cy="274838"/>
          </a:xfrm>
          <a:solidFill>
            <a:srgbClr val="36A4D7"/>
          </a:solidFill>
        </p:grpSpPr>
        <p:sp>
          <p:nvSpPr>
            <p:cNvPr id="202" name="Freeform 201"/>
            <p:cNvSpPr>
              <a:spLocks/>
            </p:cNvSpPr>
            <p:nvPr/>
          </p:nvSpPr>
          <p:spPr bwMode="auto">
            <a:xfrm>
              <a:off x="4328947" y="5167665"/>
              <a:ext cx="206128" cy="274838"/>
            </a:xfrm>
            <a:custGeom>
              <a:avLst/>
              <a:gdLst>
                <a:gd name="connsiteX0" fmla="*/ 1293813 w 2524125"/>
                <a:gd name="connsiteY0" fmla="*/ 2986088 h 3365500"/>
                <a:gd name="connsiteX1" fmla="*/ 1404938 w 2524125"/>
                <a:gd name="connsiteY1" fmla="*/ 3095626 h 3365500"/>
                <a:gd name="connsiteX2" fmla="*/ 1293813 w 2524125"/>
                <a:gd name="connsiteY2" fmla="*/ 3205164 h 3365500"/>
                <a:gd name="connsiteX3" fmla="*/ 1182688 w 2524125"/>
                <a:gd name="connsiteY3" fmla="*/ 3095626 h 3365500"/>
                <a:gd name="connsiteX4" fmla="*/ 1293813 w 2524125"/>
                <a:gd name="connsiteY4" fmla="*/ 2986088 h 3365500"/>
                <a:gd name="connsiteX5" fmla="*/ 368300 w 2524125"/>
                <a:gd name="connsiteY5" fmla="*/ 368300 h 3365500"/>
                <a:gd name="connsiteX6" fmla="*/ 368300 w 2524125"/>
                <a:gd name="connsiteY6" fmla="*/ 2833688 h 3365500"/>
                <a:gd name="connsiteX7" fmla="*/ 2155825 w 2524125"/>
                <a:gd name="connsiteY7" fmla="*/ 2833688 h 3365500"/>
                <a:gd name="connsiteX8" fmla="*/ 2155825 w 2524125"/>
                <a:gd name="connsiteY8" fmla="*/ 368300 h 3365500"/>
                <a:gd name="connsiteX9" fmla="*/ 306902 w 2524125"/>
                <a:gd name="connsiteY9" fmla="*/ 246063 h 3365500"/>
                <a:gd name="connsiteX10" fmla="*/ 2217225 w 2524125"/>
                <a:gd name="connsiteY10" fmla="*/ 246063 h 3365500"/>
                <a:gd name="connsiteX11" fmla="*/ 2278063 w 2524125"/>
                <a:gd name="connsiteY11" fmla="*/ 306855 h 3365500"/>
                <a:gd name="connsiteX12" fmla="*/ 2278063 w 2524125"/>
                <a:gd name="connsiteY12" fmla="*/ 2893546 h 3365500"/>
                <a:gd name="connsiteX13" fmla="*/ 2217225 w 2524125"/>
                <a:gd name="connsiteY13" fmla="*/ 2954338 h 3365500"/>
                <a:gd name="connsiteX14" fmla="*/ 306902 w 2524125"/>
                <a:gd name="connsiteY14" fmla="*/ 2954338 h 3365500"/>
                <a:gd name="connsiteX15" fmla="*/ 246063 w 2524125"/>
                <a:gd name="connsiteY15" fmla="*/ 2893546 h 3365500"/>
                <a:gd name="connsiteX16" fmla="*/ 246063 w 2524125"/>
                <a:gd name="connsiteY16" fmla="*/ 306855 h 3365500"/>
                <a:gd name="connsiteX17" fmla="*/ 306902 w 2524125"/>
                <a:gd name="connsiteY17" fmla="*/ 246063 h 3365500"/>
                <a:gd name="connsiteX18" fmla="*/ 195187 w 2524125"/>
                <a:gd name="connsiteY18" fmla="*/ 122238 h 3365500"/>
                <a:gd name="connsiteX19" fmla="*/ 122238 w 2524125"/>
                <a:gd name="connsiteY19" fmla="*/ 195173 h 3365500"/>
                <a:gd name="connsiteX20" fmla="*/ 122238 w 2524125"/>
                <a:gd name="connsiteY20" fmla="*/ 3170328 h 3365500"/>
                <a:gd name="connsiteX21" fmla="*/ 195187 w 2524125"/>
                <a:gd name="connsiteY21" fmla="*/ 3243263 h 3365500"/>
                <a:gd name="connsiteX22" fmla="*/ 2328939 w 2524125"/>
                <a:gd name="connsiteY22" fmla="*/ 3243263 h 3365500"/>
                <a:gd name="connsiteX23" fmla="*/ 2401888 w 2524125"/>
                <a:gd name="connsiteY23" fmla="*/ 3170328 h 3365500"/>
                <a:gd name="connsiteX24" fmla="*/ 2401888 w 2524125"/>
                <a:gd name="connsiteY24" fmla="*/ 195173 h 3365500"/>
                <a:gd name="connsiteX25" fmla="*/ 2328939 w 2524125"/>
                <a:gd name="connsiteY25" fmla="*/ 122238 h 3365500"/>
                <a:gd name="connsiteX26" fmla="*/ 194632 w 2524125"/>
                <a:gd name="connsiteY26" fmla="*/ 0 h 3365500"/>
                <a:gd name="connsiteX27" fmla="*/ 2329494 w 2524125"/>
                <a:gd name="connsiteY27" fmla="*/ 0 h 3365500"/>
                <a:gd name="connsiteX28" fmla="*/ 2524125 w 2524125"/>
                <a:gd name="connsiteY28" fmla="*/ 194573 h 3365500"/>
                <a:gd name="connsiteX29" fmla="*/ 2524125 w 2524125"/>
                <a:gd name="connsiteY29" fmla="*/ 3170927 h 3365500"/>
                <a:gd name="connsiteX30" fmla="*/ 2329494 w 2524125"/>
                <a:gd name="connsiteY30" fmla="*/ 3365500 h 3365500"/>
                <a:gd name="connsiteX31" fmla="*/ 194632 w 2524125"/>
                <a:gd name="connsiteY31" fmla="*/ 3365500 h 3365500"/>
                <a:gd name="connsiteX32" fmla="*/ 0 w 2524125"/>
                <a:gd name="connsiteY32" fmla="*/ 3170927 h 3365500"/>
                <a:gd name="connsiteX33" fmla="*/ 0 w 2524125"/>
                <a:gd name="connsiteY33" fmla="*/ 194573 h 3365500"/>
                <a:gd name="connsiteX34" fmla="*/ 194632 w 2524125"/>
                <a:gd name="connsiteY34" fmla="*/ 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4125" h="3365500">
                  <a:moveTo>
                    <a:pt x="1293813" y="2986088"/>
                  </a:moveTo>
                  <a:cubicBezTo>
                    <a:pt x="1355186" y="2986088"/>
                    <a:pt x="1404938" y="3035130"/>
                    <a:pt x="1404938" y="3095626"/>
                  </a:cubicBezTo>
                  <a:cubicBezTo>
                    <a:pt x="1404938" y="3156122"/>
                    <a:pt x="1355186" y="3205164"/>
                    <a:pt x="1293813" y="3205164"/>
                  </a:cubicBezTo>
                  <a:cubicBezTo>
                    <a:pt x="1232440" y="3205164"/>
                    <a:pt x="1182688" y="3156122"/>
                    <a:pt x="1182688" y="3095626"/>
                  </a:cubicBezTo>
                  <a:cubicBezTo>
                    <a:pt x="1182688" y="3035130"/>
                    <a:pt x="1232440" y="2986088"/>
                    <a:pt x="1293813" y="2986088"/>
                  </a:cubicBezTo>
                  <a:close/>
                  <a:moveTo>
                    <a:pt x="368300" y="368300"/>
                  </a:moveTo>
                  <a:lnTo>
                    <a:pt x="368300" y="2833688"/>
                  </a:lnTo>
                  <a:lnTo>
                    <a:pt x="2155825" y="2833688"/>
                  </a:lnTo>
                  <a:lnTo>
                    <a:pt x="2155825" y="368300"/>
                  </a:lnTo>
                  <a:close/>
                  <a:moveTo>
                    <a:pt x="306902" y="246063"/>
                  </a:moveTo>
                  <a:cubicBezTo>
                    <a:pt x="2217225" y="246063"/>
                    <a:pt x="2217225" y="246063"/>
                    <a:pt x="2217225" y="246063"/>
                  </a:cubicBezTo>
                  <a:cubicBezTo>
                    <a:pt x="2250686" y="246063"/>
                    <a:pt x="2278063" y="273419"/>
                    <a:pt x="2278063" y="306855"/>
                  </a:cubicBezTo>
                  <a:cubicBezTo>
                    <a:pt x="2278063" y="2893546"/>
                    <a:pt x="2278063" y="2893546"/>
                    <a:pt x="2278063" y="2893546"/>
                  </a:cubicBezTo>
                  <a:cubicBezTo>
                    <a:pt x="2278063" y="2926982"/>
                    <a:pt x="2250686" y="2954338"/>
                    <a:pt x="2217225" y="2954338"/>
                  </a:cubicBezTo>
                  <a:cubicBezTo>
                    <a:pt x="306902" y="2954338"/>
                    <a:pt x="306902" y="2954338"/>
                    <a:pt x="306902" y="2954338"/>
                  </a:cubicBezTo>
                  <a:cubicBezTo>
                    <a:pt x="273440" y="2954338"/>
                    <a:pt x="246063" y="2926982"/>
                    <a:pt x="246063" y="2893546"/>
                  </a:cubicBezTo>
                  <a:cubicBezTo>
                    <a:pt x="246063" y="306855"/>
                    <a:pt x="246063" y="306855"/>
                    <a:pt x="246063" y="306855"/>
                  </a:cubicBezTo>
                  <a:cubicBezTo>
                    <a:pt x="246063" y="273419"/>
                    <a:pt x="273440" y="246063"/>
                    <a:pt x="306902" y="246063"/>
                  </a:cubicBezTo>
                  <a:close/>
                  <a:moveTo>
                    <a:pt x="195187" y="122238"/>
                  </a:moveTo>
                  <a:cubicBezTo>
                    <a:pt x="155673" y="122238"/>
                    <a:pt x="122238" y="155667"/>
                    <a:pt x="122238" y="195173"/>
                  </a:cubicBezTo>
                  <a:cubicBezTo>
                    <a:pt x="122238" y="3170328"/>
                    <a:pt x="122238" y="3170328"/>
                    <a:pt x="122238" y="3170328"/>
                  </a:cubicBezTo>
                  <a:cubicBezTo>
                    <a:pt x="122238" y="3209834"/>
                    <a:pt x="155673" y="3243263"/>
                    <a:pt x="195187" y="3243263"/>
                  </a:cubicBezTo>
                  <a:cubicBezTo>
                    <a:pt x="2328939" y="3243263"/>
                    <a:pt x="2328939" y="3243263"/>
                    <a:pt x="2328939" y="3243263"/>
                  </a:cubicBezTo>
                  <a:cubicBezTo>
                    <a:pt x="2371493" y="3243263"/>
                    <a:pt x="2401888" y="3209834"/>
                    <a:pt x="2401888" y="3170328"/>
                  </a:cubicBezTo>
                  <a:cubicBezTo>
                    <a:pt x="2401888" y="195173"/>
                    <a:pt x="2401888" y="195173"/>
                    <a:pt x="2401888" y="195173"/>
                  </a:cubicBezTo>
                  <a:cubicBezTo>
                    <a:pt x="2401888" y="155667"/>
                    <a:pt x="2371493" y="122238"/>
                    <a:pt x="2328939" y="122238"/>
                  </a:cubicBezTo>
                  <a:close/>
                  <a:moveTo>
                    <a:pt x="194632" y="0"/>
                  </a:moveTo>
                  <a:cubicBezTo>
                    <a:pt x="2329494" y="0"/>
                    <a:pt x="2329494" y="0"/>
                    <a:pt x="2329494" y="0"/>
                  </a:cubicBezTo>
                  <a:cubicBezTo>
                    <a:pt x="2438974" y="0"/>
                    <a:pt x="2524125" y="88166"/>
                    <a:pt x="2524125" y="194573"/>
                  </a:cubicBezTo>
                  <a:cubicBezTo>
                    <a:pt x="2524125" y="3170927"/>
                    <a:pt x="2524125" y="3170927"/>
                    <a:pt x="2524125" y="3170927"/>
                  </a:cubicBezTo>
                  <a:cubicBezTo>
                    <a:pt x="2524125" y="3277334"/>
                    <a:pt x="2438974" y="3365500"/>
                    <a:pt x="2329494" y="3365500"/>
                  </a:cubicBezTo>
                  <a:cubicBezTo>
                    <a:pt x="194632" y="3365500"/>
                    <a:pt x="194632" y="3365500"/>
                    <a:pt x="194632" y="3365500"/>
                  </a:cubicBezTo>
                  <a:cubicBezTo>
                    <a:pt x="88193" y="3365500"/>
                    <a:pt x="0" y="3277334"/>
                    <a:pt x="0" y="3170927"/>
                  </a:cubicBezTo>
                  <a:cubicBezTo>
                    <a:pt x="0" y="194573"/>
                    <a:pt x="0" y="194573"/>
                    <a:pt x="0" y="194573"/>
                  </a:cubicBezTo>
                  <a:cubicBezTo>
                    <a:pt x="0" y="88166"/>
                    <a:pt x="88193" y="0"/>
                    <a:pt x="19463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defTabSz="1219170">
                <a:defRPr/>
              </a:pPr>
              <a:endParaRPr lang="en-US" sz="1333" kern="0" dirty="0">
                <a:solidFill>
                  <a:sysClr val="windowText" lastClr="000000"/>
                </a:solidFill>
              </a:endParaRPr>
            </a:p>
          </p:txBody>
        </p:sp>
        <p:cxnSp>
          <p:nvCxnSpPr>
            <p:cNvPr id="211" name="Straight Connector 210"/>
            <p:cNvCxnSpPr/>
            <p:nvPr/>
          </p:nvCxnSpPr>
          <p:spPr>
            <a:xfrm flipV="1">
              <a:off x="4432011" y="5226982"/>
              <a:ext cx="68948" cy="0"/>
            </a:xfrm>
            <a:prstGeom prst="line">
              <a:avLst/>
            </a:prstGeom>
            <a:grpFill/>
            <a:ln w="3175">
              <a:solidFill>
                <a:srgbClr val="36A4D7"/>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4432011" y="5241477"/>
              <a:ext cx="68948" cy="0"/>
            </a:xfrm>
            <a:prstGeom prst="line">
              <a:avLst/>
            </a:prstGeom>
            <a:grpFill/>
            <a:ln w="3175">
              <a:solidFill>
                <a:srgbClr val="36A4D7"/>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4432011" y="5253363"/>
              <a:ext cx="68948" cy="0"/>
            </a:xfrm>
            <a:prstGeom prst="line">
              <a:avLst/>
            </a:prstGeom>
            <a:grpFill/>
            <a:ln w="3175">
              <a:solidFill>
                <a:srgbClr val="36A4D7"/>
              </a:solidFill>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4372676" y="5218966"/>
              <a:ext cx="45720" cy="45720"/>
            </a:xfrm>
            <a:prstGeom prst="rect">
              <a:avLst/>
            </a:prstGeom>
            <a:noFill/>
            <a:ln w="3175">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333" kern="0" dirty="0">
                <a:solidFill>
                  <a:sysClr val="windowText" lastClr="000000"/>
                </a:solidFill>
              </a:endParaRPr>
            </a:p>
          </p:txBody>
        </p:sp>
        <p:sp>
          <p:nvSpPr>
            <p:cNvPr id="217" name="Rectangle 216"/>
            <p:cNvSpPr/>
            <p:nvPr/>
          </p:nvSpPr>
          <p:spPr>
            <a:xfrm>
              <a:off x="4372676" y="5311851"/>
              <a:ext cx="45720" cy="45720"/>
            </a:xfrm>
            <a:prstGeom prst="rect">
              <a:avLst/>
            </a:prstGeom>
            <a:noFill/>
            <a:ln w="3175">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333" kern="0" dirty="0">
                <a:solidFill>
                  <a:sysClr val="windowText" lastClr="000000"/>
                </a:solidFill>
              </a:endParaRPr>
            </a:p>
          </p:txBody>
        </p:sp>
        <p:sp>
          <p:nvSpPr>
            <p:cNvPr id="218" name="Rectangle 217"/>
            <p:cNvSpPr/>
            <p:nvPr/>
          </p:nvSpPr>
          <p:spPr>
            <a:xfrm>
              <a:off x="4427036" y="5288897"/>
              <a:ext cx="45719" cy="68674"/>
            </a:xfrm>
            <a:prstGeom prst="rect">
              <a:avLst/>
            </a:prstGeom>
            <a:noFill/>
            <a:ln w="3175">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333" kern="0" dirty="0">
                <a:solidFill>
                  <a:sysClr val="windowText" lastClr="000000"/>
                </a:solidFill>
              </a:endParaRPr>
            </a:p>
          </p:txBody>
        </p:sp>
      </p:grpSp>
      <p:sp>
        <p:nvSpPr>
          <p:cNvPr id="160" name="TextBox 159"/>
          <p:cNvSpPr txBox="1"/>
          <p:nvPr/>
        </p:nvSpPr>
        <p:spPr>
          <a:xfrm>
            <a:off x="735505" y="2845694"/>
            <a:ext cx="2170268" cy="523220"/>
          </a:xfrm>
          <a:prstGeom prst="rect">
            <a:avLst/>
          </a:prstGeom>
          <a:noFill/>
        </p:spPr>
        <p:txBody>
          <a:bodyPr wrap="square" rtlCol="0">
            <a:spAutoFit/>
          </a:bodyPr>
          <a:lstStyle/>
          <a:p>
            <a:pPr algn="r" defTabSz="1219170">
              <a:defRPr/>
            </a:pPr>
            <a:r>
              <a:rPr lang="en-US" sz="1467" b="1" kern="0" dirty="0">
                <a:solidFill>
                  <a:sysClr val="windowText" lastClr="000000"/>
                </a:solidFill>
                <a:cs typeface="Exo 2"/>
              </a:rPr>
              <a:t>1.5 MILLION</a:t>
            </a:r>
          </a:p>
          <a:p>
            <a:pPr algn="r" defTabSz="1219170">
              <a:defRPr/>
            </a:pPr>
            <a:r>
              <a:rPr lang="en-US" sz="1333" kern="0" dirty="0">
                <a:solidFill>
                  <a:sysClr val="windowText" lastClr="000000"/>
                </a:solidFill>
                <a:cs typeface="Exo 2"/>
              </a:rPr>
              <a:t>Daily Malware Samples</a:t>
            </a:r>
          </a:p>
        </p:txBody>
      </p:sp>
      <p:sp>
        <p:nvSpPr>
          <p:cNvPr id="206" name="Rectangle 205"/>
          <p:cNvSpPr/>
          <p:nvPr/>
        </p:nvSpPr>
        <p:spPr>
          <a:xfrm>
            <a:off x="3744125" y="2835857"/>
            <a:ext cx="0" cy="122575"/>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400" kern="0" dirty="0">
              <a:solidFill>
                <a:sysClr val="windowText" lastClr="000000"/>
              </a:solidFill>
            </a:endParaRPr>
          </a:p>
        </p:txBody>
      </p:sp>
      <p:sp>
        <p:nvSpPr>
          <p:cNvPr id="196" name="Oval 195"/>
          <p:cNvSpPr/>
          <p:nvPr/>
        </p:nvSpPr>
        <p:spPr>
          <a:xfrm>
            <a:off x="3018118" y="2789831"/>
            <a:ext cx="604165" cy="604167"/>
          </a:xfrm>
          <a:prstGeom prst="ellipse">
            <a:avLst/>
          </a:prstGeom>
          <a:solidFill>
            <a:srgbClr val="FBF8F3"/>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400" kern="0" dirty="0">
              <a:solidFill>
                <a:sysClr val="windowText" lastClr="000000"/>
              </a:solidFill>
            </a:endParaRPr>
          </a:p>
        </p:txBody>
      </p:sp>
      <p:grpSp>
        <p:nvGrpSpPr>
          <p:cNvPr id="169" name="Group 168"/>
          <p:cNvGrpSpPr/>
          <p:nvPr/>
        </p:nvGrpSpPr>
        <p:grpSpPr>
          <a:xfrm>
            <a:off x="3127509" y="2919565"/>
            <a:ext cx="385385" cy="344700"/>
            <a:chOff x="-5060950" y="403225"/>
            <a:chExt cx="3759200" cy="3362325"/>
          </a:xfrm>
          <a:solidFill>
            <a:srgbClr val="36A4D7"/>
          </a:solidFill>
        </p:grpSpPr>
        <p:sp>
          <p:nvSpPr>
            <p:cNvPr id="170" name="Freeform 71"/>
            <p:cNvSpPr>
              <a:spLocks noEditPoints="1"/>
            </p:cNvSpPr>
            <p:nvPr/>
          </p:nvSpPr>
          <p:spPr bwMode="auto">
            <a:xfrm>
              <a:off x="-5060950" y="403225"/>
              <a:ext cx="3759200" cy="3362325"/>
            </a:xfrm>
            <a:custGeom>
              <a:avLst/>
              <a:gdLst>
                <a:gd name="T0" fmla="*/ 995 w 1241"/>
                <a:gd name="T1" fmla="*/ 388 h 1106"/>
                <a:gd name="T2" fmla="*/ 1024 w 1241"/>
                <a:gd name="T3" fmla="*/ 241 h 1106"/>
                <a:gd name="T4" fmla="*/ 833 w 1241"/>
                <a:gd name="T5" fmla="*/ 271 h 1106"/>
                <a:gd name="T6" fmla="*/ 931 w 1241"/>
                <a:gd name="T7" fmla="*/ 14 h 1106"/>
                <a:gd name="T8" fmla="*/ 665 w 1241"/>
                <a:gd name="T9" fmla="*/ 201 h 1106"/>
                <a:gd name="T10" fmla="*/ 581 w 1241"/>
                <a:gd name="T11" fmla="*/ 149 h 1106"/>
                <a:gd name="T12" fmla="*/ 363 w 1241"/>
                <a:gd name="T13" fmla="*/ 0 h 1106"/>
                <a:gd name="T14" fmla="*/ 368 w 1241"/>
                <a:gd name="T15" fmla="*/ 200 h 1106"/>
                <a:gd name="T16" fmla="*/ 221 w 1241"/>
                <a:gd name="T17" fmla="*/ 241 h 1106"/>
                <a:gd name="T18" fmla="*/ 252 w 1241"/>
                <a:gd name="T19" fmla="*/ 388 h 1106"/>
                <a:gd name="T20" fmla="*/ 0 w 1241"/>
                <a:gd name="T21" fmla="*/ 553 h 1106"/>
                <a:gd name="T22" fmla="*/ 254 w 1241"/>
                <a:gd name="T23" fmla="*/ 718 h 1106"/>
                <a:gd name="T24" fmla="*/ 220 w 1241"/>
                <a:gd name="T25" fmla="*/ 862 h 1106"/>
                <a:gd name="T26" fmla="*/ 368 w 1241"/>
                <a:gd name="T27" fmla="*/ 901 h 1106"/>
                <a:gd name="T28" fmla="*/ 309 w 1241"/>
                <a:gd name="T29" fmla="*/ 1092 h 1106"/>
                <a:gd name="T30" fmla="*/ 581 w 1241"/>
                <a:gd name="T31" fmla="*/ 901 h 1106"/>
                <a:gd name="T32" fmla="*/ 665 w 1241"/>
                <a:gd name="T33" fmla="*/ 957 h 1106"/>
                <a:gd name="T34" fmla="*/ 794 w 1241"/>
                <a:gd name="T35" fmla="*/ 1056 h 1106"/>
                <a:gd name="T36" fmla="*/ 873 w 1241"/>
                <a:gd name="T37" fmla="*/ 901 h 1106"/>
                <a:gd name="T38" fmla="*/ 986 w 1241"/>
                <a:gd name="T39" fmla="*/ 851 h 1106"/>
                <a:gd name="T40" fmla="*/ 1028 w 1241"/>
                <a:gd name="T41" fmla="*/ 707 h 1106"/>
                <a:gd name="T42" fmla="*/ 1145 w 1241"/>
                <a:gd name="T43" fmla="*/ 655 h 1106"/>
                <a:gd name="T44" fmla="*/ 1061 w 1241"/>
                <a:gd name="T45" fmla="*/ 559 h 1106"/>
                <a:gd name="T46" fmla="*/ 986 w 1241"/>
                <a:gd name="T47" fmla="*/ 755 h 1106"/>
                <a:gd name="T48" fmla="*/ 1063 w 1241"/>
                <a:gd name="T49" fmla="*/ 803 h 1106"/>
                <a:gd name="T50" fmla="*/ 909 w 1241"/>
                <a:gd name="T51" fmla="*/ 725 h 1106"/>
                <a:gd name="T52" fmla="*/ 866 w 1241"/>
                <a:gd name="T53" fmla="*/ 938 h 1106"/>
                <a:gd name="T54" fmla="*/ 883 w 1241"/>
                <a:gd name="T55" fmla="*/ 1070 h 1106"/>
                <a:gd name="T56" fmla="*/ 759 w 1241"/>
                <a:gd name="T57" fmla="*/ 838 h 1106"/>
                <a:gd name="T58" fmla="*/ 665 w 1241"/>
                <a:gd name="T59" fmla="*/ 1016 h 1106"/>
                <a:gd name="T60" fmla="*/ 617 w 1241"/>
                <a:gd name="T61" fmla="*/ 884 h 1106"/>
                <a:gd name="T62" fmla="*/ 412 w 1241"/>
                <a:gd name="T63" fmla="*/ 955 h 1106"/>
                <a:gd name="T64" fmla="*/ 304 w 1241"/>
                <a:gd name="T65" fmla="*/ 970 h 1106"/>
                <a:gd name="T66" fmla="*/ 443 w 1241"/>
                <a:gd name="T67" fmla="*/ 816 h 1106"/>
                <a:gd name="T68" fmla="*/ 238 w 1241"/>
                <a:gd name="T69" fmla="*/ 820 h 1106"/>
                <a:gd name="T70" fmla="*/ 178 w 1241"/>
                <a:gd name="T71" fmla="*/ 780 h 1106"/>
                <a:gd name="T72" fmla="*/ 261 w 1241"/>
                <a:gd name="T73" fmla="*/ 755 h 1106"/>
                <a:gd name="T74" fmla="*/ 180 w 1241"/>
                <a:gd name="T75" fmla="*/ 559 h 1106"/>
                <a:gd name="T76" fmla="*/ 163 w 1241"/>
                <a:gd name="T77" fmla="*/ 535 h 1106"/>
                <a:gd name="T78" fmla="*/ 333 w 1241"/>
                <a:gd name="T79" fmla="*/ 393 h 1106"/>
                <a:gd name="T80" fmla="*/ 180 w 1241"/>
                <a:gd name="T81" fmla="*/ 330 h 1106"/>
                <a:gd name="T82" fmla="*/ 268 w 1241"/>
                <a:gd name="T83" fmla="*/ 341 h 1106"/>
                <a:gd name="T84" fmla="*/ 394 w 1241"/>
                <a:gd name="T85" fmla="*/ 172 h 1106"/>
                <a:gd name="T86" fmla="*/ 327 w 1241"/>
                <a:gd name="T87" fmla="*/ 46 h 1106"/>
                <a:gd name="T88" fmla="*/ 410 w 1241"/>
                <a:gd name="T89" fmla="*/ 165 h 1106"/>
                <a:gd name="T90" fmla="*/ 617 w 1241"/>
                <a:gd name="T91" fmla="*/ 138 h 1106"/>
                <a:gd name="T92" fmla="*/ 637 w 1241"/>
                <a:gd name="T93" fmla="*/ 123 h 1106"/>
                <a:gd name="T94" fmla="*/ 783 w 1241"/>
                <a:gd name="T95" fmla="*/ 261 h 1106"/>
                <a:gd name="T96" fmla="*/ 914 w 1241"/>
                <a:gd name="T97" fmla="*/ 46 h 1106"/>
                <a:gd name="T98" fmla="*/ 866 w 1241"/>
                <a:gd name="T99" fmla="*/ 163 h 1106"/>
                <a:gd name="T100" fmla="*/ 908 w 1241"/>
                <a:gd name="T101" fmla="*/ 377 h 1106"/>
                <a:gd name="T102" fmla="*/ 1063 w 1241"/>
                <a:gd name="T103" fmla="*/ 297 h 1106"/>
                <a:gd name="T104" fmla="*/ 914 w 1241"/>
                <a:gd name="T105" fmla="*/ 393 h 1106"/>
                <a:gd name="T106" fmla="*/ 1078 w 1241"/>
                <a:gd name="T107" fmla="*/ 535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1" h="1106">
                  <a:moveTo>
                    <a:pt x="1145" y="451"/>
                  </a:moveTo>
                  <a:cubicBezTo>
                    <a:pt x="1101" y="451"/>
                    <a:pt x="1066" y="473"/>
                    <a:pt x="1049" y="511"/>
                  </a:cubicBezTo>
                  <a:cubicBezTo>
                    <a:pt x="970" y="511"/>
                    <a:pt x="970" y="511"/>
                    <a:pt x="970" y="511"/>
                  </a:cubicBezTo>
                  <a:cubicBezTo>
                    <a:pt x="968" y="472"/>
                    <a:pt x="958" y="441"/>
                    <a:pt x="946" y="416"/>
                  </a:cubicBezTo>
                  <a:cubicBezTo>
                    <a:pt x="995" y="388"/>
                    <a:pt x="995" y="388"/>
                    <a:pt x="995" y="388"/>
                  </a:cubicBezTo>
                  <a:cubicBezTo>
                    <a:pt x="1004" y="392"/>
                    <a:pt x="1014" y="394"/>
                    <a:pt x="1025" y="394"/>
                  </a:cubicBezTo>
                  <a:cubicBezTo>
                    <a:pt x="1039" y="394"/>
                    <a:pt x="1052" y="390"/>
                    <a:pt x="1063" y="383"/>
                  </a:cubicBezTo>
                  <a:cubicBezTo>
                    <a:pt x="1099" y="367"/>
                    <a:pt x="1112" y="324"/>
                    <a:pt x="1095" y="282"/>
                  </a:cubicBezTo>
                  <a:cubicBezTo>
                    <a:pt x="1095" y="281"/>
                    <a:pt x="1095" y="280"/>
                    <a:pt x="1094" y="279"/>
                  </a:cubicBezTo>
                  <a:cubicBezTo>
                    <a:pt x="1080" y="255"/>
                    <a:pt x="1054" y="241"/>
                    <a:pt x="1024" y="241"/>
                  </a:cubicBezTo>
                  <a:cubicBezTo>
                    <a:pt x="1012" y="241"/>
                    <a:pt x="1000" y="243"/>
                    <a:pt x="988" y="248"/>
                  </a:cubicBezTo>
                  <a:cubicBezTo>
                    <a:pt x="987" y="248"/>
                    <a:pt x="986" y="249"/>
                    <a:pt x="985" y="250"/>
                  </a:cubicBezTo>
                  <a:cubicBezTo>
                    <a:pt x="965" y="263"/>
                    <a:pt x="951" y="288"/>
                    <a:pt x="948" y="314"/>
                  </a:cubicBezTo>
                  <a:cubicBezTo>
                    <a:pt x="903" y="338"/>
                    <a:pt x="903" y="338"/>
                    <a:pt x="903" y="338"/>
                  </a:cubicBezTo>
                  <a:cubicBezTo>
                    <a:pt x="882" y="312"/>
                    <a:pt x="858" y="290"/>
                    <a:pt x="833" y="271"/>
                  </a:cubicBezTo>
                  <a:cubicBezTo>
                    <a:pt x="873" y="200"/>
                    <a:pt x="873" y="200"/>
                    <a:pt x="873" y="200"/>
                  </a:cubicBezTo>
                  <a:cubicBezTo>
                    <a:pt x="876" y="200"/>
                    <a:pt x="878" y="200"/>
                    <a:pt x="881" y="200"/>
                  </a:cubicBezTo>
                  <a:cubicBezTo>
                    <a:pt x="918" y="200"/>
                    <a:pt x="951" y="183"/>
                    <a:pt x="969" y="153"/>
                  </a:cubicBezTo>
                  <a:cubicBezTo>
                    <a:pt x="984" y="126"/>
                    <a:pt x="987" y="94"/>
                    <a:pt x="978" y="66"/>
                  </a:cubicBezTo>
                  <a:cubicBezTo>
                    <a:pt x="970" y="42"/>
                    <a:pt x="953" y="24"/>
                    <a:pt x="931" y="14"/>
                  </a:cubicBezTo>
                  <a:cubicBezTo>
                    <a:pt x="915" y="5"/>
                    <a:pt x="897" y="0"/>
                    <a:pt x="879" y="0"/>
                  </a:cubicBezTo>
                  <a:cubicBezTo>
                    <a:pt x="844" y="0"/>
                    <a:pt x="812" y="19"/>
                    <a:pt x="794" y="51"/>
                  </a:cubicBezTo>
                  <a:cubicBezTo>
                    <a:pt x="774" y="84"/>
                    <a:pt x="777" y="128"/>
                    <a:pt x="799" y="158"/>
                  </a:cubicBezTo>
                  <a:cubicBezTo>
                    <a:pt x="760" y="229"/>
                    <a:pt x="760" y="229"/>
                    <a:pt x="760" y="229"/>
                  </a:cubicBezTo>
                  <a:cubicBezTo>
                    <a:pt x="731" y="217"/>
                    <a:pt x="699" y="207"/>
                    <a:pt x="665" y="201"/>
                  </a:cubicBezTo>
                  <a:cubicBezTo>
                    <a:pt x="665" y="147"/>
                    <a:pt x="665" y="147"/>
                    <a:pt x="665" y="147"/>
                  </a:cubicBezTo>
                  <a:cubicBezTo>
                    <a:pt x="689" y="129"/>
                    <a:pt x="701" y="108"/>
                    <a:pt x="701" y="84"/>
                  </a:cubicBezTo>
                  <a:cubicBezTo>
                    <a:pt x="701" y="44"/>
                    <a:pt x="663" y="6"/>
                    <a:pt x="623" y="6"/>
                  </a:cubicBezTo>
                  <a:cubicBezTo>
                    <a:pt x="575" y="6"/>
                    <a:pt x="546" y="47"/>
                    <a:pt x="546" y="84"/>
                  </a:cubicBezTo>
                  <a:cubicBezTo>
                    <a:pt x="546" y="111"/>
                    <a:pt x="558" y="134"/>
                    <a:pt x="581" y="149"/>
                  </a:cubicBezTo>
                  <a:cubicBezTo>
                    <a:pt x="581" y="201"/>
                    <a:pt x="581" y="201"/>
                    <a:pt x="581" y="201"/>
                  </a:cubicBezTo>
                  <a:cubicBezTo>
                    <a:pt x="548" y="207"/>
                    <a:pt x="516" y="217"/>
                    <a:pt x="487" y="229"/>
                  </a:cubicBezTo>
                  <a:cubicBezTo>
                    <a:pt x="448" y="158"/>
                    <a:pt x="448" y="158"/>
                    <a:pt x="448" y="158"/>
                  </a:cubicBezTo>
                  <a:cubicBezTo>
                    <a:pt x="470" y="127"/>
                    <a:pt x="471" y="82"/>
                    <a:pt x="447" y="51"/>
                  </a:cubicBezTo>
                  <a:cubicBezTo>
                    <a:pt x="433" y="19"/>
                    <a:pt x="401" y="0"/>
                    <a:pt x="363" y="0"/>
                  </a:cubicBezTo>
                  <a:cubicBezTo>
                    <a:pt x="345" y="0"/>
                    <a:pt x="326" y="5"/>
                    <a:pt x="309" y="14"/>
                  </a:cubicBezTo>
                  <a:cubicBezTo>
                    <a:pt x="266" y="36"/>
                    <a:pt x="249" y="99"/>
                    <a:pt x="271" y="151"/>
                  </a:cubicBezTo>
                  <a:cubicBezTo>
                    <a:pt x="272" y="152"/>
                    <a:pt x="272" y="153"/>
                    <a:pt x="272" y="154"/>
                  </a:cubicBezTo>
                  <a:cubicBezTo>
                    <a:pt x="293" y="188"/>
                    <a:pt x="334" y="200"/>
                    <a:pt x="362" y="200"/>
                  </a:cubicBezTo>
                  <a:cubicBezTo>
                    <a:pt x="364" y="200"/>
                    <a:pt x="366" y="200"/>
                    <a:pt x="368" y="200"/>
                  </a:cubicBezTo>
                  <a:cubicBezTo>
                    <a:pt x="409" y="272"/>
                    <a:pt x="409" y="272"/>
                    <a:pt x="409" y="272"/>
                  </a:cubicBezTo>
                  <a:cubicBezTo>
                    <a:pt x="386" y="292"/>
                    <a:pt x="363" y="315"/>
                    <a:pt x="343" y="338"/>
                  </a:cubicBezTo>
                  <a:cubicBezTo>
                    <a:pt x="295" y="314"/>
                    <a:pt x="295" y="314"/>
                    <a:pt x="295" y="314"/>
                  </a:cubicBezTo>
                  <a:cubicBezTo>
                    <a:pt x="296" y="287"/>
                    <a:pt x="281" y="262"/>
                    <a:pt x="254" y="248"/>
                  </a:cubicBezTo>
                  <a:cubicBezTo>
                    <a:pt x="244" y="243"/>
                    <a:pt x="232" y="241"/>
                    <a:pt x="221" y="241"/>
                  </a:cubicBezTo>
                  <a:cubicBezTo>
                    <a:pt x="192" y="241"/>
                    <a:pt x="167" y="255"/>
                    <a:pt x="153" y="279"/>
                  </a:cubicBezTo>
                  <a:cubicBezTo>
                    <a:pt x="141" y="299"/>
                    <a:pt x="139" y="321"/>
                    <a:pt x="145" y="341"/>
                  </a:cubicBezTo>
                  <a:cubicBezTo>
                    <a:pt x="152" y="360"/>
                    <a:pt x="166" y="375"/>
                    <a:pt x="184" y="383"/>
                  </a:cubicBezTo>
                  <a:cubicBezTo>
                    <a:pt x="195" y="390"/>
                    <a:pt x="208" y="394"/>
                    <a:pt x="222" y="394"/>
                  </a:cubicBezTo>
                  <a:cubicBezTo>
                    <a:pt x="232" y="394"/>
                    <a:pt x="242" y="392"/>
                    <a:pt x="252" y="388"/>
                  </a:cubicBezTo>
                  <a:cubicBezTo>
                    <a:pt x="301" y="416"/>
                    <a:pt x="301" y="416"/>
                    <a:pt x="301" y="416"/>
                  </a:cubicBezTo>
                  <a:cubicBezTo>
                    <a:pt x="287" y="447"/>
                    <a:pt x="278" y="477"/>
                    <a:pt x="272" y="511"/>
                  </a:cubicBezTo>
                  <a:cubicBezTo>
                    <a:pt x="192" y="511"/>
                    <a:pt x="192" y="511"/>
                    <a:pt x="192" y="511"/>
                  </a:cubicBezTo>
                  <a:cubicBezTo>
                    <a:pt x="175" y="474"/>
                    <a:pt x="141" y="451"/>
                    <a:pt x="102" y="451"/>
                  </a:cubicBezTo>
                  <a:cubicBezTo>
                    <a:pt x="44" y="451"/>
                    <a:pt x="0" y="495"/>
                    <a:pt x="0" y="553"/>
                  </a:cubicBezTo>
                  <a:cubicBezTo>
                    <a:pt x="0" y="603"/>
                    <a:pt x="41" y="655"/>
                    <a:pt x="102" y="655"/>
                  </a:cubicBezTo>
                  <a:cubicBezTo>
                    <a:pt x="143" y="655"/>
                    <a:pt x="175" y="626"/>
                    <a:pt x="192" y="595"/>
                  </a:cubicBezTo>
                  <a:cubicBezTo>
                    <a:pt x="273" y="595"/>
                    <a:pt x="273" y="595"/>
                    <a:pt x="273" y="595"/>
                  </a:cubicBezTo>
                  <a:cubicBezTo>
                    <a:pt x="279" y="629"/>
                    <a:pt x="288" y="662"/>
                    <a:pt x="301" y="690"/>
                  </a:cubicBezTo>
                  <a:cubicBezTo>
                    <a:pt x="254" y="718"/>
                    <a:pt x="254" y="718"/>
                    <a:pt x="254" y="718"/>
                  </a:cubicBezTo>
                  <a:cubicBezTo>
                    <a:pt x="243" y="711"/>
                    <a:pt x="231" y="707"/>
                    <a:pt x="219" y="707"/>
                  </a:cubicBezTo>
                  <a:cubicBezTo>
                    <a:pt x="206" y="707"/>
                    <a:pt x="194" y="711"/>
                    <a:pt x="182" y="719"/>
                  </a:cubicBezTo>
                  <a:cubicBezTo>
                    <a:pt x="162" y="731"/>
                    <a:pt x="147" y="751"/>
                    <a:pt x="143" y="773"/>
                  </a:cubicBezTo>
                  <a:cubicBezTo>
                    <a:pt x="139" y="791"/>
                    <a:pt x="143" y="808"/>
                    <a:pt x="153" y="822"/>
                  </a:cubicBezTo>
                  <a:cubicBezTo>
                    <a:pt x="168" y="847"/>
                    <a:pt x="194" y="862"/>
                    <a:pt x="220" y="862"/>
                  </a:cubicBezTo>
                  <a:cubicBezTo>
                    <a:pt x="233" y="862"/>
                    <a:pt x="245" y="859"/>
                    <a:pt x="255" y="851"/>
                  </a:cubicBezTo>
                  <a:cubicBezTo>
                    <a:pt x="277" y="840"/>
                    <a:pt x="291" y="819"/>
                    <a:pt x="293" y="792"/>
                  </a:cubicBezTo>
                  <a:cubicBezTo>
                    <a:pt x="343" y="764"/>
                    <a:pt x="343" y="764"/>
                    <a:pt x="343" y="764"/>
                  </a:cubicBezTo>
                  <a:cubicBezTo>
                    <a:pt x="361" y="789"/>
                    <a:pt x="383" y="812"/>
                    <a:pt x="408" y="834"/>
                  </a:cubicBezTo>
                  <a:cubicBezTo>
                    <a:pt x="368" y="901"/>
                    <a:pt x="368" y="901"/>
                    <a:pt x="368" y="901"/>
                  </a:cubicBezTo>
                  <a:cubicBezTo>
                    <a:pt x="366" y="901"/>
                    <a:pt x="364" y="901"/>
                    <a:pt x="362" y="901"/>
                  </a:cubicBezTo>
                  <a:cubicBezTo>
                    <a:pt x="324" y="901"/>
                    <a:pt x="288" y="922"/>
                    <a:pt x="272" y="954"/>
                  </a:cubicBezTo>
                  <a:cubicBezTo>
                    <a:pt x="272" y="955"/>
                    <a:pt x="272" y="955"/>
                    <a:pt x="271" y="955"/>
                  </a:cubicBezTo>
                  <a:cubicBezTo>
                    <a:pt x="250" y="1006"/>
                    <a:pt x="265" y="1063"/>
                    <a:pt x="308" y="1092"/>
                  </a:cubicBezTo>
                  <a:cubicBezTo>
                    <a:pt x="308" y="1092"/>
                    <a:pt x="309" y="1092"/>
                    <a:pt x="309" y="1092"/>
                  </a:cubicBezTo>
                  <a:cubicBezTo>
                    <a:pt x="324" y="1101"/>
                    <a:pt x="342" y="1106"/>
                    <a:pt x="359" y="1106"/>
                  </a:cubicBezTo>
                  <a:cubicBezTo>
                    <a:pt x="397" y="1106"/>
                    <a:pt x="432" y="1085"/>
                    <a:pt x="447" y="1056"/>
                  </a:cubicBezTo>
                  <a:cubicBezTo>
                    <a:pt x="471" y="1020"/>
                    <a:pt x="471" y="979"/>
                    <a:pt x="447" y="943"/>
                  </a:cubicBezTo>
                  <a:cubicBezTo>
                    <a:pt x="487" y="877"/>
                    <a:pt x="487" y="877"/>
                    <a:pt x="487" y="877"/>
                  </a:cubicBezTo>
                  <a:cubicBezTo>
                    <a:pt x="512" y="888"/>
                    <a:pt x="544" y="899"/>
                    <a:pt x="581" y="901"/>
                  </a:cubicBezTo>
                  <a:cubicBezTo>
                    <a:pt x="581" y="956"/>
                    <a:pt x="581" y="956"/>
                    <a:pt x="581" y="956"/>
                  </a:cubicBezTo>
                  <a:cubicBezTo>
                    <a:pt x="559" y="967"/>
                    <a:pt x="546" y="988"/>
                    <a:pt x="546" y="1016"/>
                  </a:cubicBezTo>
                  <a:cubicBezTo>
                    <a:pt x="546" y="1062"/>
                    <a:pt x="578" y="1095"/>
                    <a:pt x="623" y="1095"/>
                  </a:cubicBezTo>
                  <a:cubicBezTo>
                    <a:pt x="661" y="1095"/>
                    <a:pt x="701" y="1065"/>
                    <a:pt x="701" y="1016"/>
                  </a:cubicBezTo>
                  <a:cubicBezTo>
                    <a:pt x="701" y="989"/>
                    <a:pt x="684" y="968"/>
                    <a:pt x="665" y="957"/>
                  </a:cubicBezTo>
                  <a:cubicBezTo>
                    <a:pt x="665" y="901"/>
                    <a:pt x="665" y="901"/>
                    <a:pt x="665" y="901"/>
                  </a:cubicBezTo>
                  <a:cubicBezTo>
                    <a:pt x="703" y="899"/>
                    <a:pt x="735" y="888"/>
                    <a:pt x="760" y="877"/>
                  </a:cubicBezTo>
                  <a:cubicBezTo>
                    <a:pt x="800" y="943"/>
                    <a:pt x="800" y="943"/>
                    <a:pt x="800" y="943"/>
                  </a:cubicBezTo>
                  <a:cubicBezTo>
                    <a:pt x="777" y="978"/>
                    <a:pt x="774" y="1017"/>
                    <a:pt x="793" y="1055"/>
                  </a:cubicBezTo>
                  <a:cubicBezTo>
                    <a:pt x="793" y="1055"/>
                    <a:pt x="794" y="1056"/>
                    <a:pt x="794" y="1056"/>
                  </a:cubicBezTo>
                  <a:cubicBezTo>
                    <a:pt x="814" y="1087"/>
                    <a:pt x="848" y="1106"/>
                    <a:pt x="883" y="1106"/>
                  </a:cubicBezTo>
                  <a:cubicBezTo>
                    <a:pt x="900" y="1106"/>
                    <a:pt x="917" y="1101"/>
                    <a:pt x="932" y="1092"/>
                  </a:cubicBezTo>
                  <a:cubicBezTo>
                    <a:pt x="982" y="1063"/>
                    <a:pt x="998" y="1005"/>
                    <a:pt x="969" y="954"/>
                  </a:cubicBezTo>
                  <a:cubicBezTo>
                    <a:pt x="952" y="920"/>
                    <a:pt x="920" y="901"/>
                    <a:pt x="880" y="901"/>
                  </a:cubicBezTo>
                  <a:cubicBezTo>
                    <a:pt x="878" y="901"/>
                    <a:pt x="875" y="901"/>
                    <a:pt x="873" y="901"/>
                  </a:cubicBezTo>
                  <a:cubicBezTo>
                    <a:pt x="833" y="835"/>
                    <a:pt x="833" y="835"/>
                    <a:pt x="833" y="835"/>
                  </a:cubicBezTo>
                  <a:cubicBezTo>
                    <a:pt x="860" y="815"/>
                    <a:pt x="884" y="791"/>
                    <a:pt x="904" y="764"/>
                  </a:cubicBezTo>
                  <a:cubicBezTo>
                    <a:pt x="948" y="792"/>
                    <a:pt x="948" y="792"/>
                    <a:pt x="948" y="792"/>
                  </a:cubicBezTo>
                  <a:cubicBezTo>
                    <a:pt x="951" y="815"/>
                    <a:pt x="966" y="838"/>
                    <a:pt x="985" y="851"/>
                  </a:cubicBezTo>
                  <a:cubicBezTo>
                    <a:pt x="985" y="851"/>
                    <a:pt x="985" y="851"/>
                    <a:pt x="986" y="851"/>
                  </a:cubicBezTo>
                  <a:cubicBezTo>
                    <a:pt x="998" y="859"/>
                    <a:pt x="1011" y="862"/>
                    <a:pt x="1025" y="862"/>
                  </a:cubicBezTo>
                  <a:cubicBezTo>
                    <a:pt x="1053" y="862"/>
                    <a:pt x="1079" y="847"/>
                    <a:pt x="1094" y="821"/>
                  </a:cubicBezTo>
                  <a:cubicBezTo>
                    <a:pt x="1094" y="821"/>
                    <a:pt x="1095" y="820"/>
                    <a:pt x="1095" y="820"/>
                  </a:cubicBezTo>
                  <a:cubicBezTo>
                    <a:pt x="1110" y="789"/>
                    <a:pt x="1103" y="742"/>
                    <a:pt x="1064" y="719"/>
                  </a:cubicBezTo>
                  <a:cubicBezTo>
                    <a:pt x="1053" y="711"/>
                    <a:pt x="1041" y="707"/>
                    <a:pt x="1028" y="707"/>
                  </a:cubicBezTo>
                  <a:cubicBezTo>
                    <a:pt x="1016" y="707"/>
                    <a:pt x="1004" y="711"/>
                    <a:pt x="993" y="718"/>
                  </a:cubicBezTo>
                  <a:cubicBezTo>
                    <a:pt x="946" y="690"/>
                    <a:pt x="946" y="690"/>
                    <a:pt x="946" y="690"/>
                  </a:cubicBezTo>
                  <a:cubicBezTo>
                    <a:pt x="960" y="659"/>
                    <a:pt x="968" y="627"/>
                    <a:pt x="970" y="595"/>
                  </a:cubicBezTo>
                  <a:cubicBezTo>
                    <a:pt x="1049" y="595"/>
                    <a:pt x="1049" y="595"/>
                    <a:pt x="1049" y="595"/>
                  </a:cubicBezTo>
                  <a:cubicBezTo>
                    <a:pt x="1065" y="625"/>
                    <a:pt x="1097" y="655"/>
                    <a:pt x="1145" y="655"/>
                  </a:cubicBezTo>
                  <a:cubicBezTo>
                    <a:pt x="1195" y="655"/>
                    <a:pt x="1241" y="607"/>
                    <a:pt x="1241" y="553"/>
                  </a:cubicBezTo>
                  <a:cubicBezTo>
                    <a:pt x="1241" y="497"/>
                    <a:pt x="1198" y="451"/>
                    <a:pt x="1145" y="451"/>
                  </a:cubicBezTo>
                  <a:close/>
                  <a:moveTo>
                    <a:pt x="1145" y="619"/>
                  </a:moveTo>
                  <a:cubicBezTo>
                    <a:pt x="1109" y="619"/>
                    <a:pt x="1086" y="593"/>
                    <a:pt x="1078" y="571"/>
                  </a:cubicBezTo>
                  <a:cubicBezTo>
                    <a:pt x="1075" y="564"/>
                    <a:pt x="1068" y="559"/>
                    <a:pt x="1061" y="559"/>
                  </a:cubicBezTo>
                  <a:cubicBezTo>
                    <a:pt x="953" y="559"/>
                    <a:pt x="953" y="559"/>
                    <a:pt x="953" y="559"/>
                  </a:cubicBezTo>
                  <a:cubicBezTo>
                    <a:pt x="943" y="559"/>
                    <a:pt x="935" y="567"/>
                    <a:pt x="935" y="577"/>
                  </a:cubicBezTo>
                  <a:cubicBezTo>
                    <a:pt x="935" y="624"/>
                    <a:pt x="920" y="664"/>
                    <a:pt x="907" y="690"/>
                  </a:cubicBezTo>
                  <a:cubicBezTo>
                    <a:pt x="903" y="698"/>
                    <a:pt x="906" y="708"/>
                    <a:pt x="914" y="713"/>
                  </a:cubicBezTo>
                  <a:cubicBezTo>
                    <a:pt x="986" y="755"/>
                    <a:pt x="986" y="755"/>
                    <a:pt x="986" y="755"/>
                  </a:cubicBezTo>
                  <a:cubicBezTo>
                    <a:pt x="993" y="759"/>
                    <a:pt x="1002" y="758"/>
                    <a:pt x="1008" y="752"/>
                  </a:cubicBezTo>
                  <a:cubicBezTo>
                    <a:pt x="1014" y="746"/>
                    <a:pt x="1021" y="743"/>
                    <a:pt x="1028" y="743"/>
                  </a:cubicBezTo>
                  <a:cubicBezTo>
                    <a:pt x="1034" y="743"/>
                    <a:pt x="1040" y="745"/>
                    <a:pt x="1045" y="749"/>
                  </a:cubicBezTo>
                  <a:cubicBezTo>
                    <a:pt x="1045" y="749"/>
                    <a:pt x="1045" y="749"/>
                    <a:pt x="1046" y="749"/>
                  </a:cubicBezTo>
                  <a:cubicBezTo>
                    <a:pt x="1066" y="762"/>
                    <a:pt x="1071" y="787"/>
                    <a:pt x="1063" y="803"/>
                  </a:cubicBezTo>
                  <a:cubicBezTo>
                    <a:pt x="1054" y="818"/>
                    <a:pt x="1040" y="826"/>
                    <a:pt x="1025" y="826"/>
                  </a:cubicBezTo>
                  <a:cubicBezTo>
                    <a:pt x="1018" y="826"/>
                    <a:pt x="1011" y="825"/>
                    <a:pt x="1005" y="821"/>
                  </a:cubicBezTo>
                  <a:cubicBezTo>
                    <a:pt x="992" y="812"/>
                    <a:pt x="983" y="794"/>
                    <a:pt x="983" y="782"/>
                  </a:cubicBezTo>
                  <a:cubicBezTo>
                    <a:pt x="983" y="776"/>
                    <a:pt x="980" y="770"/>
                    <a:pt x="975" y="767"/>
                  </a:cubicBezTo>
                  <a:cubicBezTo>
                    <a:pt x="909" y="725"/>
                    <a:pt x="909" y="725"/>
                    <a:pt x="909" y="725"/>
                  </a:cubicBezTo>
                  <a:cubicBezTo>
                    <a:pt x="900" y="719"/>
                    <a:pt x="889" y="722"/>
                    <a:pt x="884" y="730"/>
                  </a:cubicBezTo>
                  <a:cubicBezTo>
                    <a:pt x="862" y="764"/>
                    <a:pt x="833" y="792"/>
                    <a:pt x="799" y="815"/>
                  </a:cubicBezTo>
                  <a:cubicBezTo>
                    <a:pt x="791" y="820"/>
                    <a:pt x="789" y="831"/>
                    <a:pt x="794" y="839"/>
                  </a:cubicBezTo>
                  <a:cubicBezTo>
                    <a:pt x="848" y="929"/>
                    <a:pt x="848" y="929"/>
                    <a:pt x="848" y="929"/>
                  </a:cubicBezTo>
                  <a:cubicBezTo>
                    <a:pt x="851" y="936"/>
                    <a:pt x="859" y="939"/>
                    <a:pt x="866" y="938"/>
                  </a:cubicBezTo>
                  <a:cubicBezTo>
                    <a:pt x="871" y="937"/>
                    <a:pt x="876" y="937"/>
                    <a:pt x="880" y="937"/>
                  </a:cubicBezTo>
                  <a:cubicBezTo>
                    <a:pt x="895" y="937"/>
                    <a:pt x="922" y="941"/>
                    <a:pt x="937" y="970"/>
                  </a:cubicBezTo>
                  <a:cubicBezTo>
                    <a:pt x="937" y="971"/>
                    <a:pt x="937" y="971"/>
                    <a:pt x="937" y="971"/>
                  </a:cubicBezTo>
                  <a:cubicBezTo>
                    <a:pt x="957" y="1005"/>
                    <a:pt x="947" y="1042"/>
                    <a:pt x="914" y="1061"/>
                  </a:cubicBezTo>
                  <a:cubicBezTo>
                    <a:pt x="904" y="1067"/>
                    <a:pt x="894" y="1070"/>
                    <a:pt x="883" y="1070"/>
                  </a:cubicBezTo>
                  <a:cubicBezTo>
                    <a:pt x="860" y="1070"/>
                    <a:pt x="838" y="1057"/>
                    <a:pt x="825" y="1037"/>
                  </a:cubicBezTo>
                  <a:cubicBezTo>
                    <a:pt x="808" y="1002"/>
                    <a:pt x="821" y="973"/>
                    <a:pt x="835" y="955"/>
                  </a:cubicBezTo>
                  <a:cubicBezTo>
                    <a:pt x="840" y="950"/>
                    <a:pt x="840" y="941"/>
                    <a:pt x="837" y="935"/>
                  </a:cubicBezTo>
                  <a:cubicBezTo>
                    <a:pt x="783" y="845"/>
                    <a:pt x="783" y="845"/>
                    <a:pt x="783" y="845"/>
                  </a:cubicBezTo>
                  <a:cubicBezTo>
                    <a:pt x="778" y="837"/>
                    <a:pt x="768" y="834"/>
                    <a:pt x="759" y="838"/>
                  </a:cubicBezTo>
                  <a:cubicBezTo>
                    <a:pt x="734" y="851"/>
                    <a:pt x="693" y="866"/>
                    <a:pt x="647" y="866"/>
                  </a:cubicBezTo>
                  <a:cubicBezTo>
                    <a:pt x="637" y="866"/>
                    <a:pt x="629" y="874"/>
                    <a:pt x="629" y="884"/>
                  </a:cubicBezTo>
                  <a:cubicBezTo>
                    <a:pt x="629" y="968"/>
                    <a:pt x="629" y="968"/>
                    <a:pt x="629" y="968"/>
                  </a:cubicBezTo>
                  <a:cubicBezTo>
                    <a:pt x="629" y="976"/>
                    <a:pt x="634" y="983"/>
                    <a:pt x="642" y="985"/>
                  </a:cubicBezTo>
                  <a:cubicBezTo>
                    <a:pt x="653" y="989"/>
                    <a:pt x="665" y="1001"/>
                    <a:pt x="665" y="1016"/>
                  </a:cubicBezTo>
                  <a:cubicBezTo>
                    <a:pt x="665" y="1042"/>
                    <a:pt x="644" y="1059"/>
                    <a:pt x="623" y="1059"/>
                  </a:cubicBezTo>
                  <a:cubicBezTo>
                    <a:pt x="598" y="1059"/>
                    <a:pt x="582" y="1042"/>
                    <a:pt x="582" y="1016"/>
                  </a:cubicBezTo>
                  <a:cubicBezTo>
                    <a:pt x="582" y="1000"/>
                    <a:pt x="589" y="990"/>
                    <a:pt x="604" y="986"/>
                  </a:cubicBezTo>
                  <a:cubicBezTo>
                    <a:pt x="612" y="984"/>
                    <a:pt x="617" y="977"/>
                    <a:pt x="617" y="968"/>
                  </a:cubicBezTo>
                  <a:cubicBezTo>
                    <a:pt x="617" y="884"/>
                    <a:pt x="617" y="884"/>
                    <a:pt x="617" y="884"/>
                  </a:cubicBezTo>
                  <a:cubicBezTo>
                    <a:pt x="617" y="874"/>
                    <a:pt x="609" y="866"/>
                    <a:pt x="599" y="866"/>
                  </a:cubicBezTo>
                  <a:cubicBezTo>
                    <a:pt x="553" y="866"/>
                    <a:pt x="513" y="851"/>
                    <a:pt x="488" y="838"/>
                  </a:cubicBezTo>
                  <a:cubicBezTo>
                    <a:pt x="479" y="834"/>
                    <a:pt x="469" y="837"/>
                    <a:pt x="464" y="845"/>
                  </a:cubicBezTo>
                  <a:cubicBezTo>
                    <a:pt x="410" y="935"/>
                    <a:pt x="410" y="935"/>
                    <a:pt x="410" y="935"/>
                  </a:cubicBezTo>
                  <a:cubicBezTo>
                    <a:pt x="406" y="941"/>
                    <a:pt x="407" y="950"/>
                    <a:pt x="412" y="955"/>
                  </a:cubicBezTo>
                  <a:cubicBezTo>
                    <a:pt x="433" y="982"/>
                    <a:pt x="435" y="1010"/>
                    <a:pt x="417" y="1037"/>
                  </a:cubicBezTo>
                  <a:cubicBezTo>
                    <a:pt x="416" y="1037"/>
                    <a:pt x="416" y="1038"/>
                    <a:pt x="416" y="1038"/>
                  </a:cubicBezTo>
                  <a:cubicBezTo>
                    <a:pt x="407" y="1057"/>
                    <a:pt x="383" y="1070"/>
                    <a:pt x="359" y="1070"/>
                  </a:cubicBezTo>
                  <a:cubicBezTo>
                    <a:pt x="348" y="1070"/>
                    <a:pt x="337" y="1067"/>
                    <a:pt x="327" y="1061"/>
                  </a:cubicBezTo>
                  <a:cubicBezTo>
                    <a:pt x="300" y="1042"/>
                    <a:pt x="290" y="1004"/>
                    <a:pt x="304" y="970"/>
                  </a:cubicBezTo>
                  <a:cubicBezTo>
                    <a:pt x="317" y="945"/>
                    <a:pt x="343" y="937"/>
                    <a:pt x="362" y="937"/>
                  </a:cubicBezTo>
                  <a:cubicBezTo>
                    <a:pt x="367" y="937"/>
                    <a:pt x="371" y="937"/>
                    <a:pt x="374" y="938"/>
                  </a:cubicBezTo>
                  <a:cubicBezTo>
                    <a:pt x="382" y="939"/>
                    <a:pt x="389" y="936"/>
                    <a:pt x="393" y="929"/>
                  </a:cubicBezTo>
                  <a:cubicBezTo>
                    <a:pt x="447" y="839"/>
                    <a:pt x="447" y="839"/>
                    <a:pt x="447" y="839"/>
                  </a:cubicBezTo>
                  <a:cubicBezTo>
                    <a:pt x="452" y="831"/>
                    <a:pt x="450" y="822"/>
                    <a:pt x="443" y="816"/>
                  </a:cubicBezTo>
                  <a:cubicBezTo>
                    <a:pt x="410" y="790"/>
                    <a:pt x="383" y="761"/>
                    <a:pt x="363" y="730"/>
                  </a:cubicBezTo>
                  <a:cubicBezTo>
                    <a:pt x="358" y="722"/>
                    <a:pt x="347" y="719"/>
                    <a:pt x="339" y="724"/>
                  </a:cubicBezTo>
                  <a:cubicBezTo>
                    <a:pt x="267" y="766"/>
                    <a:pt x="267" y="766"/>
                    <a:pt x="267" y="766"/>
                  </a:cubicBezTo>
                  <a:cubicBezTo>
                    <a:pt x="261" y="770"/>
                    <a:pt x="258" y="775"/>
                    <a:pt x="258" y="782"/>
                  </a:cubicBezTo>
                  <a:cubicBezTo>
                    <a:pt x="258" y="795"/>
                    <a:pt x="254" y="812"/>
                    <a:pt x="238" y="820"/>
                  </a:cubicBezTo>
                  <a:cubicBezTo>
                    <a:pt x="237" y="820"/>
                    <a:pt x="236" y="821"/>
                    <a:pt x="235" y="822"/>
                  </a:cubicBezTo>
                  <a:cubicBezTo>
                    <a:pt x="231" y="825"/>
                    <a:pt x="226" y="826"/>
                    <a:pt x="220" y="826"/>
                  </a:cubicBezTo>
                  <a:cubicBezTo>
                    <a:pt x="207" y="826"/>
                    <a:pt x="192" y="817"/>
                    <a:pt x="184" y="803"/>
                  </a:cubicBezTo>
                  <a:cubicBezTo>
                    <a:pt x="183" y="802"/>
                    <a:pt x="183" y="802"/>
                    <a:pt x="183" y="801"/>
                  </a:cubicBezTo>
                  <a:cubicBezTo>
                    <a:pt x="177" y="794"/>
                    <a:pt x="177" y="786"/>
                    <a:pt x="178" y="780"/>
                  </a:cubicBezTo>
                  <a:cubicBezTo>
                    <a:pt x="181" y="768"/>
                    <a:pt x="189" y="756"/>
                    <a:pt x="201" y="749"/>
                  </a:cubicBezTo>
                  <a:cubicBezTo>
                    <a:pt x="202" y="749"/>
                    <a:pt x="202" y="749"/>
                    <a:pt x="202" y="749"/>
                  </a:cubicBezTo>
                  <a:cubicBezTo>
                    <a:pt x="207" y="745"/>
                    <a:pt x="213" y="743"/>
                    <a:pt x="219" y="743"/>
                  </a:cubicBezTo>
                  <a:cubicBezTo>
                    <a:pt x="226" y="743"/>
                    <a:pt x="233" y="746"/>
                    <a:pt x="239" y="752"/>
                  </a:cubicBezTo>
                  <a:cubicBezTo>
                    <a:pt x="245" y="758"/>
                    <a:pt x="254" y="759"/>
                    <a:pt x="261" y="755"/>
                  </a:cubicBezTo>
                  <a:cubicBezTo>
                    <a:pt x="333" y="713"/>
                    <a:pt x="333" y="713"/>
                    <a:pt x="333" y="713"/>
                  </a:cubicBezTo>
                  <a:cubicBezTo>
                    <a:pt x="341" y="708"/>
                    <a:pt x="344" y="698"/>
                    <a:pt x="340" y="690"/>
                  </a:cubicBezTo>
                  <a:cubicBezTo>
                    <a:pt x="324" y="657"/>
                    <a:pt x="312" y="617"/>
                    <a:pt x="306" y="575"/>
                  </a:cubicBezTo>
                  <a:cubicBezTo>
                    <a:pt x="304" y="566"/>
                    <a:pt x="297" y="559"/>
                    <a:pt x="288" y="559"/>
                  </a:cubicBezTo>
                  <a:cubicBezTo>
                    <a:pt x="180" y="559"/>
                    <a:pt x="180" y="559"/>
                    <a:pt x="180" y="559"/>
                  </a:cubicBezTo>
                  <a:cubicBezTo>
                    <a:pt x="173" y="559"/>
                    <a:pt x="166" y="564"/>
                    <a:pt x="163" y="571"/>
                  </a:cubicBezTo>
                  <a:cubicBezTo>
                    <a:pt x="154" y="595"/>
                    <a:pt x="130" y="619"/>
                    <a:pt x="102" y="619"/>
                  </a:cubicBezTo>
                  <a:cubicBezTo>
                    <a:pt x="63" y="619"/>
                    <a:pt x="36" y="585"/>
                    <a:pt x="36" y="553"/>
                  </a:cubicBezTo>
                  <a:cubicBezTo>
                    <a:pt x="36" y="515"/>
                    <a:pt x="64" y="487"/>
                    <a:pt x="102" y="487"/>
                  </a:cubicBezTo>
                  <a:cubicBezTo>
                    <a:pt x="130" y="487"/>
                    <a:pt x="153" y="505"/>
                    <a:pt x="163" y="535"/>
                  </a:cubicBezTo>
                  <a:cubicBezTo>
                    <a:pt x="165" y="542"/>
                    <a:pt x="172" y="547"/>
                    <a:pt x="180" y="547"/>
                  </a:cubicBezTo>
                  <a:cubicBezTo>
                    <a:pt x="288" y="547"/>
                    <a:pt x="288" y="547"/>
                    <a:pt x="288" y="547"/>
                  </a:cubicBezTo>
                  <a:cubicBezTo>
                    <a:pt x="297" y="547"/>
                    <a:pt x="305" y="540"/>
                    <a:pt x="306" y="531"/>
                  </a:cubicBezTo>
                  <a:cubicBezTo>
                    <a:pt x="311" y="489"/>
                    <a:pt x="321" y="455"/>
                    <a:pt x="340" y="417"/>
                  </a:cubicBezTo>
                  <a:cubicBezTo>
                    <a:pt x="344" y="408"/>
                    <a:pt x="341" y="398"/>
                    <a:pt x="333" y="393"/>
                  </a:cubicBezTo>
                  <a:cubicBezTo>
                    <a:pt x="261" y="351"/>
                    <a:pt x="261" y="351"/>
                    <a:pt x="261" y="351"/>
                  </a:cubicBezTo>
                  <a:cubicBezTo>
                    <a:pt x="255" y="348"/>
                    <a:pt x="248" y="348"/>
                    <a:pt x="242" y="352"/>
                  </a:cubicBezTo>
                  <a:cubicBezTo>
                    <a:pt x="230" y="360"/>
                    <a:pt x="214" y="360"/>
                    <a:pt x="202" y="352"/>
                  </a:cubicBezTo>
                  <a:cubicBezTo>
                    <a:pt x="201" y="351"/>
                    <a:pt x="200" y="351"/>
                    <a:pt x="199" y="350"/>
                  </a:cubicBezTo>
                  <a:cubicBezTo>
                    <a:pt x="190" y="346"/>
                    <a:pt x="183" y="339"/>
                    <a:pt x="180" y="330"/>
                  </a:cubicBezTo>
                  <a:cubicBezTo>
                    <a:pt x="176" y="319"/>
                    <a:pt x="177" y="308"/>
                    <a:pt x="184" y="298"/>
                  </a:cubicBezTo>
                  <a:cubicBezTo>
                    <a:pt x="191" y="285"/>
                    <a:pt x="205" y="277"/>
                    <a:pt x="221" y="277"/>
                  </a:cubicBezTo>
                  <a:cubicBezTo>
                    <a:pt x="227" y="277"/>
                    <a:pt x="233" y="278"/>
                    <a:pt x="238" y="281"/>
                  </a:cubicBezTo>
                  <a:cubicBezTo>
                    <a:pt x="254" y="289"/>
                    <a:pt x="262" y="305"/>
                    <a:pt x="258" y="320"/>
                  </a:cubicBezTo>
                  <a:cubicBezTo>
                    <a:pt x="256" y="329"/>
                    <a:pt x="260" y="337"/>
                    <a:pt x="268" y="341"/>
                  </a:cubicBezTo>
                  <a:cubicBezTo>
                    <a:pt x="340" y="377"/>
                    <a:pt x="340" y="377"/>
                    <a:pt x="340" y="377"/>
                  </a:cubicBezTo>
                  <a:cubicBezTo>
                    <a:pt x="347" y="381"/>
                    <a:pt x="357" y="379"/>
                    <a:pt x="362" y="372"/>
                  </a:cubicBezTo>
                  <a:cubicBezTo>
                    <a:pt x="385" y="343"/>
                    <a:pt x="414" y="314"/>
                    <a:pt x="443" y="291"/>
                  </a:cubicBezTo>
                  <a:cubicBezTo>
                    <a:pt x="450" y="285"/>
                    <a:pt x="452" y="275"/>
                    <a:pt x="447" y="268"/>
                  </a:cubicBezTo>
                  <a:cubicBezTo>
                    <a:pt x="394" y="172"/>
                    <a:pt x="394" y="172"/>
                    <a:pt x="394" y="172"/>
                  </a:cubicBezTo>
                  <a:cubicBezTo>
                    <a:pt x="390" y="165"/>
                    <a:pt x="382" y="161"/>
                    <a:pt x="374" y="163"/>
                  </a:cubicBezTo>
                  <a:cubicBezTo>
                    <a:pt x="370" y="163"/>
                    <a:pt x="366" y="164"/>
                    <a:pt x="362" y="164"/>
                  </a:cubicBezTo>
                  <a:cubicBezTo>
                    <a:pt x="342" y="164"/>
                    <a:pt x="316" y="155"/>
                    <a:pt x="304" y="136"/>
                  </a:cubicBezTo>
                  <a:cubicBezTo>
                    <a:pt x="290" y="102"/>
                    <a:pt x="300" y="59"/>
                    <a:pt x="326" y="46"/>
                  </a:cubicBezTo>
                  <a:cubicBezTo>
                    <a:pt x="326" y="46"/>
                    <a:pt x="327" y="46"/>
                    <a:pt x="327" y="46"/>
                  </a:cubicBezTo>
                  <a:cubicBezTo>
                    <a:pt x="338" y="39"/>
                    <a:pt x="351" y="36"/>
                    <a:pt x="363" y="36"/>
                  </a:cubicBezTo>
                  <a:cubicBezTo>
                    <a:pt x="387" y="36"/>
                    <a:pt x="407" y="48"/>
                    <a:pt x="415" y="67"/>
                  </a:cubicBezTo>
                  <a:cubicBezTo>
                    <a:pt x="416" y="69"/>
                    <a:pt x="417" y="70"/>
                    <a:pt x="418" y="71"/>
                  </a:cubicBezTo>
                  <a:cubicBezTo>
                    <a:pt x="436" y="95"/>
                    <a:pt x="430" y="127"/>
                    <a:pt x="413" y="144"/>
                  </a:cubicBezTo>
                  <a:cubicBezTo>
                    <a:pt x="407" y="149"/>
                    <a:pt x="406" y="158"/>
                    <a:pt x="410" y="165"/>
                  </a:cubicBezTo>
                  <a:cubicBezTo>
                    <a:pt x="464" y="261"/>
                    <a:pt x="464" y="261"/>
                    <a:pt x="464" y="261"/>
                  </a:cubicBezTo>
                  <a:cubicBezTo>
                    <a:pt x="469" y="270"/>
                    <a:pt x="479" y="273"/>
                    <a:pt x="488" y="269"/>
                  </a:cubicBezTo>
                  <a:cubicBezTo>
                    <a:pt x="520" y="252"/>
                    <a:pt x="560" y="240"/>
                    <a:pt x="602" y="234"/>
                  </a:cubicBezTo>
                  <a:cubicBezTo>
                    <a:pt x="611" y="233"/>
                    <a:pt x="617" y="225"/>
                    <a:pt x="617" y="216"/>
                  </a:cubicBezTo>
                  <a:cubicBezTo>
                    <a:pt x="617" y="138"/>
                    <a:pt x="617" y="138"/>
                    <a:pt x="617" y="138"/>
                  </a:cubicBezTo>
                  <a:cubicBezTo>
                    <a:pt x="617" y="131"/>
                    <a:pt x="614" y="125"/>
                    <a:pt x="608" y="122"/>
                  </a:cubicBezTo>
                  <a:cubicBezTo>
                    <a:pt x="590" y="113"/>
                    <a:pt x="582" y="101"/>
                    <a:pt x="582" y="84"/>
                  </a:cubicBezTo>
                  <a:cubicBezTo>
                    <a:pt x="582" y="64"/>
                    <a:pt x="598" y="42"/>
                    <a:pt x="623" y="42"/>
                  </a:cubicBezTo>
                  <a:cubicBezTo>
                    <a:pt x="643" y="42"/>
                    <a:pt x="665" y="64"/>
                    <a:pt x="665" y="84"/>
                  </a:cubicBezTo>
                  <a:cubicBezTo>
                    <a:pt x="665" y="101"/>
                    <a:pt x="650" y="115"/>
                    <a:pt x="637" y="123"/>
                  </a:cubicBezTo>
                  <a:cubicBezTo>
                    <a:pt x="632" y="127"/>
                    <a:pt x="629" y="132"/>
                    <a:pt x="629" y="138"/>
                  </a:cubicBezTo>
                  <a:cubicBezTo>
                    <a:pt x="629" y="216"/>
                    <a:pt x="629" y="216"/>
                    <a:pt x="629" y="216"/>
                  </a:cubicBezTo>
                  <a:cubicBezTo>
                    <a:pt x="629" y="225"/>
                    <a:pt x="636" y="233"/>
                    <a:pt x="645" y="234"/>
                  </a:cubicBezTo>
                  <a:cubicBezTo>
                    <a:pt x="687" y="240"/>
                    <a:pt x="726" y="252"/>
                    <a:pt x="759" y="269"/>
                  </a:cubicBezTo>
                  <a:cubicBezTo>
                    <a:pt x="768" y="273"/>
                    <a:pt x="778" y="270"/>
                    <a:pt x="783" y="261"/>
                  </a:cubicBezTo>
                  <a:cubicBezTo>
                    <a:pt x="837" y="165"/>
                    <a:pt x="837" y="165"/>
                    <a:pt x="837" y="165"/>
                  </a:cubicBezTo>
                  <a:cubicBezTo>
                    <a:pt x="841" y="158"/>
                    <a:pt x="840" y="149"/>
                    <a:pt x="834" y="144"/>
                  </a:cubicBezTo>
                  <a:cubicBezTo>
                    <a:pt x="815" y="125"/>
                    <a:pt x="811" y="92"/>
                    <a:pt x="825" y="69"/>
                  </a:cubicBezTo>
                  <a:cubicBezTo>
                    <a:pt x="837" y="48"/>
                    <a:pt x="857" y="36"/>
                    <a:pt x="879" y="36"/>
                  </a:cubicBezTo>
                  <a:cubicBezTo>
                    <a:pt x="891" y="36"/>
                    <a:pt x="903" y="39"/>
                    <a:pt x="914" y="46"/>
                  </a:cubicBezTo>
                  <a:cubicBezTo>
                    <a:pt x="915" y="46"/>
                    <a:pt x="915" y="46"/>
                    <a:pt x="916" y="47"/>
                  </a:cubicBezTo>
                  <a:cubicBezTo>
                    <a:pt x="933" y="54"/>
                    <a:pt x="940" y="68"/>
                    <a:pt x="944" y="78"/>
                  </a:cubicBezTo>
                  <a:cubicBezTo>
                    <a:pt x="950" y="96"/>
                    <a:pt x="947" y="117"/>
                    <a:pt x="937" y="135"/>
                  </a:cubicBezTo>
                  <a:cubicBezTo>
                    <a:pt x="927" y="153"/>
                    <a:pt x="906" y="164"/>
                    <a:pt x="881" y="164"/>
                  </a:cubicBezTo>
                  <a:cubicBezTo>
                    <a:pt x="876" y="164"/>
                    <a:pt x="871" y="163"/>
                    <a:pt x="866" y="163"/>
                  </a:cubicBezTo>
                  <a:cubicBezTo>
                    <a:pt x="859" y="161"/>
                    <a:pt x="851" y="165"/>
                    <a:pt x="847" y="172"/>
                  </a:cubicBezTo>
                  <a:cubicBezTo>
                    <a:pt x="793" y="268"/>
                    <a:pt x="793" y="268"/>
                    <a:pt x="793" y="268"/>
                  </a:cubicBezTo>
                  <a:cubicBezTo>
                    <a:pt x="789" y="276"/>
                    <a:pt x="791" y="286"/>
                    <a:pt x="799" y="292"/>
                  </a:cubicBezTo>
                  <a:cubicBezTo>
                    <a:pt x="830" y="312"/>
                    <a:pt x="859" y="339"/>
                    <a:pt x="885" y="372"/>
                  </a:cubicBezTo>
                  <a:cubicBezTo>
                    <a:pt x="890" y="379"/>
                    <a:pt x="900" y="381"/>
                    <a:pt x="908" y="377"/>
                  </a:cubicBezTo>
                  <a:cubicBezTo>
                    <a:pt x="974" y="341"/>
                    <a:pt x="974" y="341"/>
                    <a:pt x="974" y="341"/>
                  </a:cubicBezTo>
                  <a:cubicBezTo>
                    <a:pt x="979" y="337"/>
                    <a:pt x="983" y="331"/>
                    <a:pt x="983" y="325"/>
                  </a:cubicBezTo>
                  <a:cubicBezTo>
                    <a:pt x="983" y="307"/>
                    <a:pt x="991" y="290"/>
                    <a:pt x="1003" y="281"/>
                  </a:cubicBezTo>
                  <a:cubicBezTo>
                    <a:pt x="1010" y="278"/>
                    <a:pt x="1017" y="277"/>
                    <a:pt x="1024" y="277"/>
                  </a:cubicBezTo>
                  <a:cubicBezTo>
                    <a:pt x="1034" y="277"/>
                    <a:pt x="1052" y="279"/>
                    <a:pt x="1063" y="297"/>
                  </a:cubicBezTo>
                  <a:cubicBezTo>
                    <a:pt x="1070" y="317"/>
                    <a:pt x="1068" y="342"/>
                    <a:pt x="1048" y="350"/>
                  </a:cubicBezTo>
                  <a:cubicBezTo>
                    <a:pt x="1047" y="351"/>
                    <a:pt x="1046" y="351"/>
                    <a:pt x="1045" y="352"/>
                  </a:cubicBezTo>
                  <a:cubicBezTo>
                    <a:pt x="1033" y="360"/>
                    <a:pt x="1017" y="360"/>
                    <a:pt x="1005" y="352"/>
                  </a:cubicBezTo>
                  <a:cubicBezTo>
                    <a:pt x="999" y="348"/>
                    <a:pt x="992" y="348"/>
                    <a:pt x="986" y="351"/>
                  </a:cubicBezTo>
                  <a:cubicBezTo>
                    <a:pt x="914" y="393"/>
                    <a:pt x="914" y="393"/>
                    <a:pt x="914" y="393"/>
                  </a:cubicBezTo>
                  <a:cubicBezTo>
                    <a:pt x="906" y="398"/>
                    <a:pt x="903" y="408"/>
                    <a:pt x="907" y="417"/>
                  </a:cubicBezTo>
                  <a:cubicBezTo>
                    <a:pt x="927" y="457"/>
                    <a:pt x="935" y="490"/>
                    <a:pt x="935" y="529"/>
                  </a:cubicBezTo>
                  <a:cubicBezTo>
                    <a:pt x="935" y="539"/>
                    <a:pt x="943" y="547"/>
                    <a:pt x="953" y="547"/>
                  </a:cubicBezTo>
                  <a:cubicBezTo>
                    <a:pt x="1061" y="547"/>
                    <a:pt x="1061" y="547"/>
                    <a:pt x="1061" y="547"/>
                  </a:cubicBezTo>
                  <a:cubicBezTo>
                    <a:pt x="1069" y="547"/>
                    <a:pt x="1075" y="542"/>
                    <a:pt x="1078" y="535"/>
                  </a:cubicBezTo>
                  <a:cubicBezTo>
                    <a:pt x="1088" y="505"/>
                    <a:pt x="1112" y="487"/>
                    <a:pt x="1145" y="487"/>
                  </a:cubicBezTo>
                  <a:cubicBezTo>
                    <a:pt x="1178" y="487"/>
                    <a:pt x="1205" y="517"/>
                    <a:pt x="1205" y="553"/>
                  </a:cubicBezTo>
                  <a:cubicBezTo>
                    <a:pt x="1205" y="587"/>
                    <a:pt x="1175" y="619"/>
                    <a:pt x="1145" y="6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600" kern="0" dirty="0">
                <a:solidFill>
                  <a:sysClr val="windowText" lastClr="000000"/>
                </a:solidFill>
              </a:endParaRPr>
            </a:p>
          </p:txBody>
        </p:sp>
        <p:sp>
          <p:nvSpPr>
            <p:cNvPr id="171" name="Freeform 72"/>
            <p:cNvSpPr>
              <a:spLocks noEditPoints="1"/>
            </p:cNvSpPr>
            <p:nvPr/>
          </p:nvSpPr>
          <p:spPr bwMode="auto">
            <a:xfrm>
              <a:off x="-3063875" y="1679575"/>
              <a:ext cx="635000" cy="569913"/>
            </a:xfrm>
            <a:custGeom>
              <a:avLst/>
              <a:gdLst>
                <a:gd name="T0" fmla="*/ 196 w 210"/>
                <a:gd name="T1" fmla="*/ 11 h 187"/>
                <a:gd name="T2" fmla="*/ 184 w 210"/>
                <a:gd name="T3" fmla="*/ 2 h 187"/>
                <a:gd name="T4" fmla="*/ 169 w 210"/>
                <a:gd name="T5" fmla="*/ 5 h 187"/>
                <a:gd name="T6" fmla="*/ 8 w 210"/>
                <a:gd name="T7" fmla="*/ 125 h 187"/>
                <a:gd name="T8" fmla="*/ 0 w 210"/>
                <a:gd name="T9" fmla="*/ 138 h 187"/>
                <a:gd name="T10" fmla="*/ 6 w 210"/>
                <a:gd name="T11" fmla="*/ 152 h 187"/>
                <a:gd name="T12" fmla="*/ 90 w 210"/>
                <a:gd name="T13" fmla="*/ 187 h 187"/>
                <a:gd name="T14" fmla="*/ 210 w 210"/>
                <a:gd name="T15" fmla="*/ 67 h 187"/>
                <a:gd name="T16" fmla="*/ 196 w 210"/>
                <a:gd name="T17" fmla="*/ 11 h 187"/>
                <a:gd name="T18" fmla="*/ 90 w 210"/>
                <a:gd name="T19" fmla="*/ 151 h 187"/>
                <a:gd name="T20" fmla="*/ 48 w 210"/>
                <a:gd name="T21" fmla="*/ 140 h 187"/>
                <a:gd name="T22" fmla="*/ 172 w 210"/>
                <a:gd name="T23" fmla="*/ 48 h 187"/>
                <a:gd name="T24" fmla="*/ 174 w 210"/>
                <a:gd name="T25" fmla="*/ 67 h 187"/>
                <a:gd name="T26" fmla="*/ 90 w 210"/>
                <a:gd name="T27" fmla="*/ 15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87">
                  <a:moveTo>
                    <a:pt x="196" y="11"/>
                  </a:moveTo>
                  <a:cubicBezTo>
                    <a:pt x="194" y="6"/>
                    <a:pt x="189" y="3"/>
                    <a:pt x="184" y="2"/>
                  </a:cubicBezTo>
                  <a:cubicBezTo>
                    <a:pt x="179" y="0"/>
                    <a:pt x="174" y="1"/>
                    <a:pt x="169" y="5"/>
                  </a:cubicBezTo>
                  <a:cubicBezTo>
                    <a:pt x="8" y="125"/>
                    <a:pt x="8" y="125"/>
                    <a:pt x="8" y="125"/>
                  </a:cubicBezTo>
                  <a:cubicBezTo>
                    <a:pt x="3" y="128"/>
                    <a:pt x="1" y="133"/>
                    <a:pt x="0" y="138"/>
                  </a:cubicBezTo>
                  <a:cubicBezTo>
                    <a:pt x="0" y="143"/>
                    <a:pt x="2" y="148"/>
                    <a:pt x="6" y="152"/>
                  </a:cubicBezTo>
                  <a:cubicBezTo>
                    <a:pt x="29" y="175"/>
                    <a:pt x="58" y="187"/>
                    <a:pt x="90" y="187"/>
                  </a:cubicBezTo>
                  <a:cubicBezTo>
                    <a:pt x="154" y="187"/>
                    <a:pt x="210" y="131"/>
                    <a:pt x="210" y="67"/>
                  </a:cubicBezTo>
                  <a:cubicBezTo>
                    <a:pt x="210" y="41"/>
                    <a:pt x="200" y="19"/>
                    <a:pt x="196" y="11"/>
                  </a:cubicBezTo>
                  <a:close/>
                  <a:moveTo>
                    <a:pt x="90" y="151"/>
                  </a:moveTo>
                  <a:cubicBezTo>
                    <a:pt x="75" y="151"/>
                    <a:pt x="60" y="147"/>
                    <a:pt x="48" y="140"/>
                  </a:cubicBezTo>
                  <a:cubicBezTo>
                    <a:pt x="172" y="48"/>
                    <a:pt x="172" y="48"/>
                    <a:pt x="172" y="48"/>
                  </a:cubicBezTo>
                  <a:cubicBezTo>
                    <a:pt x="173" y="54"/>
                    <a:pt x="174" y="60"/>
                    <a:pt x="174" y="67"/>
                  </a:cubicBezTo>
                  <a:cubicBezTo>
                    <a:pt x="174" y="111"/>
                    <a:pt x="134" y="151"/>
                    <a:pt x="90" y="15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600" kern="0" dirty="0">
                <a:solidFill>
                  <a:sysClr val="windowText" lastClr="000000"/>
                </a:solidFill>
              </a:endParaRPr>
            </a:p>
          </p:txBody>
        </p:sp>
        <p:sp>
          <p:nvSpPr>
            <p:cNvPr id="172" name="Freeform 73"/>
            <p:cNvSpPr>
              <a:spLocks noEditPoints="1"/>
            </p:cNvSpPr>
            <p:nvPr/>
          </p:nvSpPr>
          <p:spPr bwMode="auto">
            <a:xfrm>
              <a:off x="-3916363" y="1679575"/>
              <a:ext cx="619125" cy="569913"/>
            </a:xfrm>
            <a:custGeom>
              <a:avLst/>
              <a:gdLst>
                <a:gd name="T0" fmla="*/ 197 w 204"/>
                <a:gd name="T1" fmla="*/ 125 h 187"/>
                <a:gd name="T2" fmla="*/ 41 w 204"/>
                <a:gd name="T3" fmla="*/ 5 h 187"/>
                <a:gd name="T4" fmla="*/ 26 w 204"/>
                <a:gd name="T5" fmla="*/ 1 h 187"/>
                <a:gd name="T6" fmla="*/ 14 w 204"/>
                <a:gd name="T7" fmla="*/ 11 h 187"/>
                <a:gd name="T8" fmla="*/ 0 w 204"/>
                <a:gd name="T9" fmla="*/ 67 h 187"/>
                <a:gd name="T10" fmla="*/ 120 w 204"/>
                <a:gd name="T11" fmla="*/ 187 h 187"/>
                <a:gd name="T12" fmla="*/ 198 w 204"/>
                <a:gd name="T13" fmla="*/ 152 h 187"/>
                <a:gd name="T14" fmla="*/ 203 w 204"/>
                <a:gd name="T15" fmla="*/ 138 h 187"/>
                <a:gd name="T16" fmla="*/ 197 w 204"/>
                <a:gd name="T17" fmla="*/ 125 h 187"/>
                <a:gd name="T18" fmla="*/ 120 w 204"/>
                <a:gd name="T19" fmla="*/ 151 h 187"/>
                <a:gd name="T20" fmla="*/ 36 w 204"/>
                <a:gd name="T21" fmla="*/ 67 h 187"/>
                <a:gd name="T22" fmla="*/ 38 w 204"/>
                <a:gd name="T23" fmla="*/ 48 h 187"/>
                <a:gd name="T24" fmla="*/ 157 w 204"/>
                <a:gd name="T25" fmla="*/ 140 h 187"/>
                <a:gd name="T26" fmla="*/ 120 w 204"/>
                <a:gd name="T27" fmla="*/ 15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87">
                  <a:moveTo>
                    <a:pt x="197" y="125"/>
                  </a:moveTo>
                  <a:cubicBezTo>
                    <a:pt x="41" y="5"/>
                    <a:pt x="41" y="5"/>
                    <a:pt x="41" y="5"/>
                  </a:cubicBezTo>
                  <a:cubicBezTo>
                    <a:pt x="36" y="1"/>
                    <a:pt x="31" y="0"/>
                    <a:pt x="26" y="1"/>
                  </a:cubicBezTo>
                  <a:cubicBezTo>
                    <a:pt x="20" y="3"/>
                    <a:pt x="16" y="6"/>
                    <a:pt x="14" y="11"/>
                  </a:cubicBezTo>
                  <a:cubicBezTo>
                    <a:pt x="9" y="19"/>
                    <a:pt x="0" y="42"/>
                    <a:pt x="0" y="67"/>
                  </a:cubicBezTo>
                  <a:cubicBezTo>
                    <a:pt x="0" y="135"/>
                    <a:pt x="52" y="187"/>
                    <a:pt x="120" y="187"/>
                  </a:cubicBezTo>
                  <a:cubicBezTo>
                    <a:pt x="147" y="187"/>
                    <a:pt x="176" y="174"/>
                    <a:pt x="198" y="152"/>
                  </a:cubicBezTo>
                  <a:cubicBezTo>
                    <a:pt x="202" y="148"/>
                    <a:pt x="204" y="143"/>
                    <a:pt x="203" y="138"/>
                  </a:cubicBezTo>
                  <a:cubicBezTo>
                    <a:pt x="203" y="133"/>
                    <a:pt x="201" y="128"/>
                    <a:pt x="197" y="125"/>
                  </a:cubicBezTo>
                  <a:close/>
                  <a:moveTo>
                    <a:pt x="120" y="151"/>
                  </a:moveTo>
                  <a:cubicBezTo>
                    <a:pt x="67" y="151"/>
                    <a:pt x="36" y="109"/>
                    <a:pt x="36" y="67"/>
                  </a:cubicBezTo>
                  <a:cubicBezTo>
                    <a:pt x="36" y="60"/>
                    <a:pt x="37" y="54"/>
                    <a:pt x="38" y="48"/>
                  </a:cubicBezTo>
                  <a:cubicBezTo>
                    <a:pt x="157" y="140"/>
                    <a:pt x="157" y="140"/>
                    <a:pt x="157" y="140"/>
                  </a:cubicBezTo>
                  <a:cubicBezTo>
                    <a:pt x="145" y="147"/>
                    <a:pt x="132" y="151"/>
                    <a:pt x="120" y="15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600" kern="0" dirty="0">
                <a:solidFill>
                  <a:sysClr val="windowText" lastClr="000000"/>
                </a:solidFill>
              </a:endParaRPr>
            </a:p>
          </p:txBody>
        </p:sp>
      </p:grpSp>
      <p:sp>
        <p:nvSpPr>
          <p:cNvPr id="162" name="TextBox 161"/>
          <p:cNvSpPr txBox="1"/>
          <p:nvPr/>
        </p:nvSpPr>
        <p:spPr>
          <a:xfrm>
            <a:off x="735505" y="3810936"/>
            <a:ext cx="2170268" cy="523220"/>
          </a:xfrm>
          <a:prstGeom prst="rect">
            <a:avLst/>
          </a:prstGeom>
          <a:noFill/>
        </p:spPr>
        <p:txBody>
          <a:bodyPr wrap="square" rtlCol="0">
            <a:spAutoFit/>
          </a:bodyPr>
          <a:lstStyle/>
          <a:p>
            <a:pPr algn="r" defTabSz="1219170">
              <a:defRPr/>
            </a:pPr>
            <a:r>
              <a:rPr lang="en-US" sz="1467" b="1" kern="0" dirty="0">
                <a:solidFill>
                  <a:sysClr val="windowText" lastClr="000000"/>
                </a:solidFill>
                <a:cs typeface="Exo 2"/>
              </a:rPr>
              <a:t>600 BILLION</a:t>
            </a:r>
          </a:p>
          <a:p>
            <a:pPr algn="r" defTabSz="1219170">
              <a:defRPr/>
            </a:pPr>
            <a:r>
              <a:rPr lang="en-US" sz="1333" kern="0" dirty="0">
                <a:solidFill>
                  <a:sysClr val="windowText" lastClr="000000"/>
                </a:solidFill>
                <a:cs typeface="Exo 2"/>
              </a:rPr>
              <a:t>Daily Email Messages</a:t>
            </a:r>
          </a:p>
        </p:txBody>
      </p:sp>
      <p:sp>
        <p:nvSpPr>
          <p:cNvPr id="192" name="Oval 191"/>
          <p:cNvSpPr/>
          <p:nvPr/>
        </p:nvSpPr>
        <p:spPr>
          <a:xfrm>
            <a:off x="3018118" y="3755073"/>
            <a:ext cx="604165" cy="604167"/>
          </a:xfrm>
          <a:prstGeom prst="ellipse">
            <a:avLst/>
          </a:prstGeom>
          <a:solidFill>
            <a:srgbClr val="F6F3ED"/>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400" kern="0" dirty="0">
              <a:solidFill>
                <a:sysClr val="windowText" lastClr="000000"/>
              </a:solidFill>
            </a:endParaRPr>
          </a:p>
        </p:txBody>
      </p:sp>
      <p:grpSp>
        <p:nvGrpSpPr>
          <p:cNvPr id="184" name="Group 122"/>
          <p:cNvGrpSpPr>
            <a:grpSpLocks noChangeAspect="1"/>
          </p:cNvGrpSpPr>
          <p:nvPr/>
        </p:nvGrpSpPr>
        <p:grpSpPr bwMode="auto">
          <a:xfrm>
            <a:off x="3064274" y="3917549"/>
            <a:ext cx="452013" cy="279215"/>
            <a:chOff x="2617" y="2611"/>
            <a:chExt cx="3275" cy="2023"/>
          </a:xfrm>
          <a:solidFill>
            <a:srgbClr val="36A4D7"/>
          </a:solidFill>
        </p:grpSpPr>
        <p:sp>
          <p:nvSpPr>
            <p:cNvPr id="185" name="Freeform 123"/>
            <p:cNvSpPr>
              <a:spLocks noEditPoints="1"/>
            </p:cNvSpPr>
            <p:nvPr/>
          </p:nvSpPr>
          <p:spPr bwMode="auto">
            <a:xfrm>
              <a:off x="3210" y="2611"/>
              <a:ext cx="2682" cy="2023"/>
            </a:xfrm>
            <a:custGeom>
              <a:avLst/>
              <a:gdLst>
                <a:gd name="T0" fmla="*/ 1066 w 1137"/>
                <a:gd name="T1" fmla="*/ 857 h 857"/>
                <a:gd name="T2" fmla="*/ 88 w 1137"/>
                <a:gd name="T3" fmla="*/ 857 h 857"/>
                <a:gd name="T4" fmla="*/ 70 w 1137"/>
                <a:gd name="T5" fmla="*/ 839 h 857"/>
                <a:gd name="T6" fmla="*/ 88 w 1137"/>
                <a:gd name="T7" fmla="*/ 821 h 857"/>
                <a:gd name="T8" fmla="*/ 1066 w 1137"/>
                <a:gd name="T9" fmla="*/ 821 h 857"/>
                <a:gd name="T10" fmla="*/ 1101 w 1137"/>
                <a:gd name="T11" fmla="*/ 786 h 857"/>
                <a:gd name="T12" fmla="*/ 1101 w 1137"/>
                <a:gd name="T13" fmla="*/ 71 h 857"/>
                <a:gd name="T14" fmla="*/ 1101 w 1137"/>
                <a:gd name="T15" fmla="*/ 68 h 857"/>
                <a:gd name="T16" fmla="*/ 589 w 1137"/>
                <a:gd name="T17" fmla="*/ 439 h 857"/>
                <a:gd name="T18" fmla="*/ 568 w 1137"/>
                <a:gd name="T19" fmla="*/ 439 h 857"/>
                <a:gd name="T20" fmla="*/ 35 w 1137"/>
                <a:gd name="T21" fmla="*/ 54 h 857"/>
                <a:gd name="T22" fmla="*/ 34 w 1137"/>
                <a:gd name="T23" fmla="*/ 53 h 857"/>
                <a:gd name="T24" fmla="*/ 8 w 1137"/>
                <a:gd name="T25" fmla="*/ 32 h 857"/>
                <a:gd name="T26" fmla="*/ 2 w 1137"/>
                <a:gd name="T27" fmla="*/ 12 h 857"/>
                <a:gd name="T28" fmla="*/ 19 w 1137"/>
                <a:gd name="T29" fmla="*/ 0 h 857"/>
                <a:gd name="T30" fmla="*/ 1066 w 1137"/>
                <a:gd name="T31" fmla="*/ 0 h 857"/>
                <a:gd name="T32" fmla="*/ 1119 w 1137"/>
                <a:gd name="T33" fmla="*/ 23 h 857"/>
                <a:gd name="T34" fmla="*/ 1125 w 1137"/>
                <a:gd name="T35" fmla="*/ 28 h 857"/>
                <a:gd name="T36" fmla="*/ 1128 w 1137"/>
                <a:gd name="T37" fmla="*/ 36 h 857"/>
                <a:gd name="T38" fmla="*/ 1137 w 1137"/>
                <a:gd name="T39" fmla="*/ 71 h 857"/>
                <a:gd name="T40" fmla="*/ 1137 w 1137"/>
                <a:gd name="T41" fmla="*/ 786 h 857"/>
                <a:gd name="T42" fmla="*/ 1066 w 1137"/>
                <a:gd name="T43" fmla="*/ 857 h 857"/>
                <a:gd name="T44" fmla="*/ 72 w 1137"/>
                <a:gd name="T45" fmla="*/ 36 h 857"/>
                <a:gd name="T46" fmla="*/ 578 w 1137"/>
                <a:gd name="T47" fmla="*/ 402 h 857"/>
                <a:gd name="T48" fmla="*/ 1080 w 1137"/>
                <a:gd name="T49" fmla="*/ 39 h 857"/>
                <a:gd name="T50" fmla="*/ 1066 w 1137"/>
                <a:gd name="T51" fmla="*/ 36 h 857"/>
                <a:gd name="T52" fmla="*/ 72 w 1137"/>
                <a:gd name="T53" fmla="*/ 3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7" h="857">
                  <a:moveTo>
                    <a:pt x="1066" y="857"/>
                  </a:moveTo>
                  <a:cubicBezTo>
                    <a:pt x="88" y="857"/>
                    <a:pt x="88" y="857"/>
                    <a:pt x="88" y="857"/>
                  </a:cubicBezTo>
                  <a:cubicBezTo>
                    <a:pt x="78" y="857"/>
                    <a:pt x="70" y="849"/>
                    <a:pt x="70" y="839"/>
                  </a:cubicBezTo>
                  <a:cubicBezTo>
                    <a:pt x="70" y="829"/>
                    <a:pt x="78" y="821"/>
                    <a:pt x="88" y="821"/>
                  </a:cubicBezTo>
                  <a:cubicBezTo>
                    <a:pt x="1066" y="821"/>
                    <a:pt x="1066" y="821"/>
                    <a:pt x="1066" y="821"/>
                  </a:cubicBezTo>
                  <a:cubicBezTo>
                    <a:pt x="1086" y="821"/>
                    <a:pt x="1101" y="805"/>
                    <a:pt x="1101" y="786"/>
                  </a:cubicBezTo>
                  <a:cubicBezTo>
                    <a:pt x="1101" y="71"/>
                    <a:pt x="1101" y="71"/>
                    <a:pt x="1101" y="71"/>
                  </a:cubicBezTo>
                  <a:cubicBezTo>
                    <a:pt x="1101" y="70"/>
                    <a:pt x="1101" y="69"/>
                    <a:pt x="1101" y="68"/>
                  </a:cubicBezTo>
                  <a:cubicBezTo>
                    <a:pt x="589" y="439"/>
                    <a:pt x="589" y="439"/>
                    <a:pt x="589" y="439"/>
                  </a:cubicBezTo>
                  <a:cubicBezTo>
                    <a:pt x="582" y="444"/>
                    <a:pt x="574" y="444"/>
                    <a:pt x="568" y="439"/>
                  </a:cubicBezTo>
                  <a:cubicBezTo>
                    <a:pt x="35" y="54"/>
                    <a:pt x="35" y="54"/>
                    <a:pt x="35" y="54"/>
                  </a:cubicBezTo>
                  <a:cubicBezTo>
                    <a:pt x="35" y="53"/>
                    <a:pt x="35" y="53"/>
                    <a:pt x="34" y="53"/>
                  </a:cubicBezTo>
                  <a:cubicBezTo>
                    <a:pt x="8" y="32"/>
                    <a:pt x="8" y="32"/>
                    <a:pt x="8" y="32"/>
                  </a:cubicBezTo>
                  <a:cubicBezTo>
                    <a:pt x="2" y="27"/>
                    <a:pt x="0" y="19"/>
                    <a:pt x="2" y="12"/>
                  </a:cubicBezTo>
                  <a:cubicBezTo>
                    <a:pt x="5" y="4"/>
                    <a:pt x="11" y="0"/>
                    <a:pt x="19" y="0"/>
                  </a:cubicBezTo>
                  <a:cubicBezTo>
                    <a:pt x="1066" y="0"/>
                    <a:pt x="1066" y="0"/>
                    <a:pt x="1066" y="0"/>
                  </a:cubicBezTo>
                  <a:cubicBezTo>
                    <a:pt x="1087" y="0"/>
                    <a:pt x="1106" y="9"/>
                    <a:pt x="1119" y="23"/>
                  </a:cubicBezTo>
                  <a:cubicBezTo>
                    <a:pt x="1121" y="24"/>
                    <a:pt x="1123" y="26"/>
                    <a:pt x="1125" y="28"/>
                  </a:cubicBezTo>
                  <a:cubicBezTo>
                    <a:pt x="1127" y="31"/>
                    <a:pt x="1128" y="33"/>
                    <a:pt x="1128" y="36"/>
                  </a:cubicBezTo>
                  <a:cubicBezTo>
                    <a:pt x="1134" y="46"/>
                    <a:pt x="1137" y="58"/>
                    <a:pt x="1137" y="71"/>
                  </a:cubicBezTo>
                  <a:cubicBezTo>
                    <a:pt x="1137" y="786"/>
                    <a:pt x="1137" y="786"/>
                    <a:pt x="1137" y="786"/>
                  </a:cubicBezTo>
                  <a:cubicBezTo>
                    <a:pt x="1137" y="825"/>
                    <a:pt x="1105" y="857"/>
                    <a:pt x="1066" y="857"/>
                  </a:cubicBezTo>
                  <a:close/>
                  <a:moveTo>
                    <a:pt x="72" y="36"/>
                  </a:moveTo>
                  <a:cubicBezTo>
                    <a:pt x="578" y="402"/>
                    <a:pt x="578" y="402"/>
                    <a:pt x="578" y="402"/>
                  </a:cubicBezTo>
                  <a:cubicBezTo>
                    <a:pt x="1080" y="39"/>
                    <a:pt x="1080" y="39"/>
                    <a:pt x="1080" y="39"/>
                  </a:cubicBezTo>
                  <a:cubicBezTo>
                    <a:pt x="1076" y="37"/>
                    <a:pt x="1071" y="36"/>
                    <a:pt x="1066" y="36"/>
                  </a:cubicBezTo>
                  <a:lnTo>
                    <a:pt x="72"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600" kern="0" dirty="0">
                <a:solidFill>
                  <a:sysClr val="windowText" lastClr="000000"/>
                </a:solidFill>
              </a:endParaRPr>
            </a:p>
          </p:txBody>
        </p:sp>
        <p:sp>
          <p:nvSpPr>
            <p:cNvPr id="186" name="Freeform 124"/>
            <p:cNvSpPr>
              <a:spLocks/>
            </p:cNvSpPr>
            <p:nvPr/>
          </p:nvSpPr>
          <p:spPr bwMode="auto">
            <a:xfrm>
              <a:off x="2617" y="3461"/>
              <a:ext cx="805" cy="85"/>
            </a:xfrm>
            <a:custGeom>
              <a:avLst/>
              <a:gdLst>
                <a:gd name="T0" fmla="*/ 323 w 341"/>
                <a:gd name="T1" fmla="*/ 36 h 36"/>
                <a:gd name="T2" fmla="*/ 18 w 341"/>
                <a:gd name="T3" fmla="*/ 36 h 36"/>
                <a:gd name="T4" fmla="*/ 0 w 341"/>
                <a:gd name="T5" fmla="*/ 18 h 36"/>
                <a:gd name="T6" fmla="*/ 18 w 341"/>
                <a:gd name="T7" fmla="*/ 0 h 36"/>
                <a:gd name="T8" fmla="*/ 323 w 341"/>
                <a:gd name="T9" fmla="*/ 0 h 36"/>
                <a:gd name="T10" fmla="*/ 341 w 341"/>
                <a:gd name="T11" fmla="*/ 18 h 36"/>
                <a:gd name="T12" fmla="*/ 323 w 34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1" h="36">
                  <a:moveTo>
                    <a:pt x="323" y="36"/>
                  </a:moveTo>
                  <a:cubicBezTo>
                    <a:pt x="18" y="36"/>
                    <a:pt x="18" y="36"/>
                    <a:pt x="18" y="36"/>
                  </a:cubicBezTo>
                  <a:cubicBezTo>
                    <a:pt x="8" y="36"/>
                    <a:pt x="0" y="28"/>
                    <a:pt x="0" y="18"/>
                  </a:cubicBezTo>
                  <a:cubicBezTo>
                    <a:pt x="0" y="9"/>
                    <a:pt x="8" y="0"/>
                    <a:pt x="18" y="0"/>
                  </a:cubicBezTo>
                  <a:cubicBezTo>
                    <a:pt x="323" y="0"/>
                    <a:pt x="323" y="0"/>
                    <a:pt x="323" y="0"/>
                  </a:cubicBezTo>
                  <a:cubicBezTo>
                    <a:pt x="333" y="0"/>
                    <a:pt x="341" y="9"/>
                    <a:pt x="341" y="18"/>
                  </a:cubicBezTo>
                  <a:cubicBezTo>
                    <a:pt x="341" y="28"/>
                    <a:pt x="333" y="36"/>
                    <a:pt x="323"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600" kern="0" dirty="0">
                <a:solidFill>
                  <a:sysClr val="windowText" lastClr="000000"/>
                </a:solidFill>
              </a:endParaRPr>
            </a:p>
          </p:txBody>
        </p:sp>
        <p:sp>
          <p:nvSpPr>
            <p:cNvPr id="187" name="Freeform 125"/>
            <p:cNvSpPr>
              <a:spLocks/>
            </p:cNvSpPr>
            <p:nvPr/>
          </p:nvSpPr>
          <p:spPr bwMode="auto">
            <a:xfrm>
              <a:off x="2891" y="4020"/>
              <a:ext cx="802" cy="85"/>
            </a:xfrm>
            <a:custGeom>
              <a:avLst/>
              <a:gdLst>
                <a:gd name="T0" fmla="*/ 322 w 340"/>
                <a:gd name="T1" fmla="*/ 36 h 36"/>
                <a:gd name="T2" fmla="*/ 18 w 340"/>
                <a:gd name="T3" fmla="*/ 36 h 36"/>
                <a:gd name="T4" fmla="*/ 0 w 340"/>
                <a:gd name="T5" fmla="*/ 18 h 36"/>
                <a:gd name="T6" fmla="*/ 18 w 340"/>
                <a:gd name="T7" fmla="*/ 0 h 36"/>
                <a:gd name="T8" fmla="*/ 322 w 340"/>
                <a:gd name="T9" fmla="*/ 0 h 36"/>
                <a:gd name="T10" fmla="*/ 340 w 340"/>
                <a:gd name="T11" fmla="*/ 18 h 36"/>
                <a:gd name="T12" fmla="*/ 322 w 34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40" h="36">
                  <a:moveTo>
                    <a:pt x="322" y="36"/>
                  </a:moveTo>
                  <a:cubicBezTo>
                    <a:pt x="18" y="36"/>
                    <a:pt x="18" y="36"/>
                    <a:pt x="18" y="36"/>
                  </a:cubicBezTo>
                  <a:cubicBezTo>
                    <a:pt x="8" y="36"/>
                    <a:pt x="0" y="28"/>
                    <a:pt x="0" y="18"/>
                  </a:cubicBezTo>
                  <a:cubicBezTo>
                    <a:pt x="0" y="8"/>
                    <a:pt x="8" y="0"/>
                    <a:pt x="18" y="0"/>
                  </a:cubicBezTo>
                  <a:cubicBezTo>
                    <a:pt x="322" y="0"/>
                    <a:pt x="322" y="0"/>
                    <a:pt x="322" y="0"/>
                  </a:cubicBezTo>
                  <a:cubicBezTo>
                    <a:pt x="332" y="0"/>
                    <a:pt x="340" y="8"/>
                    <a:pt x="340" y="18"/>
                  </a:cubicBezTo>
                  <a:cubicBezTo>
                    <a:pt x="340" y="28"/>
                    <a:pt x="332" y="36"/>
                    <a:pt x="322"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600" kern="0" dirty="0">
                <a:solidFill>
                  <a:sysClr val="windowText" lastClr="000000"/>
                </a:solidFill>
              </a:endParaRPr>
            </a:p>
          </p:txBody>
        </p:sp>
      </p:grpSp>
      <p:sp>
        <p:nvSpPr>
          <p:cNvPr id="164" name="TextBox 163"/>
          <p:cNvSpPr txBox="1"/>
          <p:nvPr/>
        </p:nvSpPr>
        <p:spPr>
          <a:xfrm>
            <a:off x="337214" y="4776175"/>
            <a:ext cx="2170268" cy="523220"/>
          </a:xfrm>
          <a:prstGeom prst="rect">
            <a:avLst/>
          </a:prstGeom>
          <a:noFill/>
        </p:spPr>
        <p:txBody>
          <a:bodyPr wrap="square" rtlCol="0">
            <a:spAutoFit/>
          </a:bodyPr>
          <a:lstStyle/>
          <a:p>
            <a:pPr algn="r" defTabSz="1219170">
              <a:defRPr/>
            </a:pPr>
            <a:r>
              <a:rPr lang="en-US" sz="1467" b="1" kern="0" dirty="0">
                <a:solidFill>
                  <a:sysClr val="windowText" lastClr="000000"/>
                </a:solidFill>
                <a:cs typeface="Exo 2"/>
              </a:rPr>
              <a:t>16 BILLION</a:t>
            </a:r>
          </a:p>
          <a:p>
            <a:pPr algn="r" defTabSz="1219170">
              <a:defRPr/>
            </a:pPr>
            <a:r>
              <a:rPr lang="en-US" sz="1333" kern="0" dirty="0">
                <a:solidFill>
                  <a:sysClr val="windowText" lastClr="000000"/>
                </a:solidFill>
                <a:cs typeface="Exo 2"/>
              </a:rPr>
              <a:t>Daily Web Requests</a:t>
            </a:r>
          </a:p>
        </p:txBody>
      </p:sp>
      <p:sp>
        <p:nvSpPr>
          <p:cNvPr id="188" name="Oval 187"/>
          <p:cNvSpPr/>
          <p:nvPr/>
        </p:nvSpPr>
        <p:spPr>
          <a:xfrm>
            <a:off x="2612047" y="4720313"/>
            <a:ext cx="604165" cy="604167"/>
          </a:xfrm>
          <a:prstGeom prst="ellipse">
            <a:avLst/>
          </a:prstGeom>
          <a:solidFill>
            <a:srgbClr val="F7F2EB"/>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333" kern="0" dirty="0">
              <a:solidFill>
                <a:sysClr val="windowText" lastClr="000000"/>
              </a:solidFill>
            </a:endParaRPr>
          </a:p>
        </p:txBody>
      </p:sp>
      <p:sp>
        <p:nvSpPr>
          <p:cNvPr id="182" name="Freeform 181"/>
          <p:cNvSpPr>
            <a:spLocks noChangeArrowheads="1"/>
          </p:cNvSpPr>
          <p:nvPr/>
        </p:nvSpPr>
        <p:spPr bwMode="auto">
          <a:xfrm flipH="1">
            <a:off x="2717485" y="4825752"/>
            <a:ext cx="393288" cy="393288"/>
          </a:xfrm>
          <a:custGeom>
            <a:avLst/>
            <a:gdLst>
              <a:gd name="connsiteX0" fmla="*/ 2240514 w 3214688"/>
              <a:gd name="connsiteY0" fmla="*/ 2452692 h 3214688"/>
              <a:gd name="connsiteX1" fmla="*/ 2164154 w 3214688"/>
              <a:gd name="connsiteY1" fmla="*/ 2577661 h 3214688"/>
              <a:gd name="connsiteX2" fmla="*/ 2066550 w 3214688"/>
              <a:gd name="connsiteY2" fmla="*/ 2716118 h 3214688"/>
              <a:gd name="connsiteX3" fmla="*/ 1754615 w 3214688"/>
              <a:gd name="connsiteY3" fmla="*/ 3074168 h 3214688"/>
              <a:gd name="connsiteX4" fmla="*/ 1740871 w 3214688"/>
              <a:gd name="connsiteY4" fmla="*/ 3087292 h 3214688"/>
              <a:gd name="connsiteX5" fmla="*/ 1759187 w 3214688"/>
              <a:gd name="connsiteY5" fmla="*/ 3086367 h 3214688"/>
              <a:gd name="connsiteX6" fmla="*/ 2552008 w 3214688"/>
              <a:gd name="connsiteY6" fmla="*/ 2754731 h 3214688"/>
              <a:gd name="connsiteX7" fmla="*/ 2647815 w 3214688"/>
              <a:gd name="connsiteY7" fmla="*/ 2667609 h 3214688"/>
              <a:gd name="connsiteX8" fmla="*/ 2533366 w 3214688"/>
              <a:gd name="connsiteY8" fmla="*/ 2587696 h 3214688"/>
              <a:gd name="connsiteX9" fmla="*/ 2342448 w 3214688"/>
              <a:gd name="connsiteY9" fmla="*/ 2491033 h 3214688"/>
              <a:gd name="connsiteX10" fmla="*/ 974642 w 3214688"/>
              <a:gd name="connsiteY10" fmla="*/ 2452516 h 3214688"/>
              <a:gd name="connsiteX11" fmla="*/ 872242 w 3214688"/>
              <a:gd name="connsiteY11" fmla="*/ 2491033 h 3214688"/>
              <a:gd name="connsiteX12" fmla="*/ 681324 w 3214688"/>
              <a:gd name="connsiteY12" fmla="*/ 2587696 h 3214688"/>
              <a:gd name="connsiteX13" fmla="*/ 566873 w 3214688"/>
              <a:gd name="connsiteY13" fmla="*/ 2667611 h 3214688"/>
              <a:gd name="connsiteX14" fmla="*/ 662678 w 3214688"/>
              <a:gd name="connsiteY14" fmla="*/ 2754731 h 3214688"/>
              <a:gd name="connsiteX15" fmla="*/ 1455500 w 3214688"/>
              <a:gd name="connsiteY15" fmla="*/ 3086367 h 3214688"/>
              <a:gd name="connsiteX16" fmla="*/ 1473960 w 3214688"/>
              <a:gd name="connsiteY16" fmla="*/ 3087299 h 3214688"/>
              <a:gd name="connsiteX17" fmla="*/ 1460208 w 3214688"/>
              <a:gd name="connsiteY17" fmla="*/ 3074168 h 3214688"/>
              <a:gd name="connsiteX18" fmla="*/ 1148273 w 3214688"/>
              <a:gd name="connsiteY18" fmla="*/ 2716118 h 3214688"/>
              <a:gd name="connsiteX19" fmla="*/ 1050800 w 3214688"/>
              <a:gd name="connsiteY19" fmla="*/ 2577661 h 3214688"/>
              <a:gd name="connsiteX20" fmla="*/ 1668463 w 3214688"/>
              <a:gd name="connsiteY20" fmla="*/ 2349078 h 3214688"/>
              <a:gd name="connsiteX21" fmla="*/ 1668463 w 3214688"/>
              <a:gd name="connsiteY21" fmla="*/ 2987045 h 3214688"/>
              <a:gd name="connsiteX22" fmla="*/ 1686282 w 3214688"/>
              <a:gd name="connsiteY22" fmla="*/ 2969732 h 3214688"/>
              <a:gd name="connsiteX23" fmla="*/ 2047573 w 3214688"/>
              <a:gd name="connsiteY23" fmla="*/ 2532767 h 3214688"/>
              <a:gd name="connsiteX24" fmla="*/ 2118389 w 3214688"/>
              <a:gd name="connsiteY24" fmla="*/ 2414793 h 3214688"/>
              <a:gd name="connsiteX25" fmla="*/ 2062644 w 3214688"/>
              <a:gd name="connsiteY25" fmla="*/ 2398957 h 3214688"/>
              <a:gd name="connsiteX26" fmla="*/ 1838838 w 3214688"/>
              <a:gd name="connsiteY26" fmla="*/ 2359062 h 3214688"/>
              <a:gd name="connsiteX27" fmla="*/ 1546226 w 3214688"/>
              <a:gd name="connsiteY27" fmla="*/ 2349078 h 3214688"/>
              <a:gd name="connsiteX28" fmla="*/ 1375851 w 3214688"/>
              <a:gd name="connsiteY28" fmla="*/ 2359062 h 3214688"/>
              <a:gd name="connsiteX29" fmla="*/ 1152046 w 3214688"/>
              <a:gd name="connsiteY29" fmla="*/ 2398957 h 3214688"/>
              <a:gd name="connsiteX30" fmla="*/ 1097994 w 3214688"/>
              <a:gd name="connsiteY30" fmla="*/ 2414312 h 3214688"/>
              <a:gd name="connsiteX31" fmla="*/ 1168773 w 3214688"/>
              <a:gd name="connsiteY31" fmla="*/ 2532767 h 3214688"/>
              <a:gd name="connsiteX32" fmla="*/ 1528675 w 3214688"/>
              <a:gd name="connsiteY32" fmla="*/ 2969732 h 3214688"/>
              <a:gd name="connsiteX33" fmla="*/ 1546226 w 3214688"/>
              <a:gd name="connsiteY33" fmla="*/ 2986822 h 3214688"/>
              <a:gd name="connsiteX34" fmla="*/ 2486262 w 3214688"/>
              <a:gd name="connsiteY34" fmla="*/ 1668463 h 3214688"/>
              <a:gd name="connsiteX35" fmla="*/ 2482389 w 3214688"/>
              <a:gd name="connsiteY35" fmla="*/ 1744921 h 3214688"/>
              <a:gd name="connsiteX36" fmla="*/ 2321876 w 3214688"/>
              <a:gd name="connsiteY36" fmla="*/ 2298467 h 3214688"/>
              <a:gd name="connsiteX37" fmla="*/ 2297383 w 3214688"/>
              <a:gd name="connsiteY37" fmla="*/ 2345664 h 3214688"/>
              <a:gd name="connsiteX38" fmla="*/ 2392218 w 3214688"/>
              <a:gd name="connsiteY38" fmla="*/ 2381629 h 3214688"/>
              <a:gd name="connsiteX39" fmla="*/ 2596737 w 3214688"/>
              <a:gd name="connsiteY39" fmla="*/ 2485449 h 3214688"/>
              <a:gd name="connsiteX40" fmla="*/ 2730520 w 3214688"/>
              <a:gd name="connsiteY40" fmla="*/ 2578412 h 3214688"/>
              <a:gd name="connsiteX41" fmla="*/ 2753323 w 3214688"/>
              <a:gd name="connsiteY41" fmla="*/ 2553309 h 3214688"/>
              <a:gd name="connsiteX42" fmla="*/ 3084782 w 3214688"/>
              <a:gd name="connsiteY42" fmla="*/ 1760063 h 3214688"/>
              <a:gd name="connsiteX43" fmla="*/ 3089405 w 3214688"/>
              <a:gd name="connsiteY43" fmla="*/ 1668463 h 3214688"/>
              <a:gd name="connsiteX44" fmla="*/ 1668463 w 3214688"/>
              <a:gd name="connsiteY44" fmla="*/ 1668463 h 3214688"/>
              <a:gd name="connsiteX45" fmla="*/ 1668463 w 3214688"/>
              <a:gd name="connsiteY45" fmla="*/ 2227749 h 3214688"/>
              <a:gd name="connsiteX46" fmla="*/ 1854174 w 3214688"/>
              <a:gd name="connsiteY46" fmla="*/ 2238874 h 3214688"/>
              <a:gd name="connsiteX47" fmla="*/ 2093075 w 3214688"/>
              <a:gd name="connsiteY47" fmla="*/ 2282190 h 3214688"/>
              <a:gd name="connsiteX48" fmla="*/ 2180461 w 3214688"/>
              <a:gd name="connsiteY48" fmla="*/ 2307322 h 3214688"/>
              <a:gd name="connsiteX49" fmla="*/ 2223231 w 3214688"/>
              <a:gd name="connsiteY49" fmla="*/ 2220775 h 3214688"/>
              <a:gd name="connsiteX50" fmla="*/ 2360202 w 3214688"/>
              <a:gd name="connsiteY50" fmla="*/ 1739141 h 3214688"/>
              <a:gd name="connsiteX51" fmla="*/ 2363915 w 3214688"/>
              <a:gd name="connsiteY51" fmla="*/ 1668463 h 3214688"/>
              <a:gd name="connsiteX52" fmla="*/ 853934 w 3214688"/>
              <a:gd name="connsiteY52" fmla="*/ 1668463 h 3214688"/>
              <a:gd name="connsiteX53" fmla="*/ 857628 w 3214688"/>
              <a:gd name="connsiteY53" fmla="*/ 1739141 h 3214688"/>
              <a:gd name="connsiteX54" fmla="*/ 993929 w 3214688"/>
              <a:gd name="connsiteY54" fmla="*/ 2220775 h 3214688"/>
              <a:gd name="connsiteX55" fmla="*/ 1036215 w 3214688"/>
              <a:gd name="connsiteY55" fmla="*/ 2306750 h 3214688"/>
              <a:gd name="connsiteX56" fmla="*/ 1121614 w 3214688"/>
              <a:gd name="connsiteY56" fmla="*/ 2282190 h 3214688"/>
              <a:gd name="connsiteX57" fmla="*/ 1360516 w 3214688"/>
              <a:gd name="connsiteY57" fmla="*/ 2238874 h 3214688"/>
              <a:gd name="connsiteX58" fmla="*/ 1546226 w 3214688"/>
              <a:gd name="connsiteY58" fmla="*/ 2227749 h 3214688"/>
              <a:gd name="connsiteX59" fmla="*/ 1546226 w 3214688"/>
              <a:gd name="connsiteY59" fmla="*/ 1668463 h 3214688"/>
              <a:gd name="connsiteX60" fmla="*/ 125282 w 3214688"/>
              <a:gd name="connsiteY60" fmla="*/ 1668463 h 3214688"/>
              <a:gd name="connsiteX61" fmla="*/ 129905 w 3214688"/>
              <a:gd name="connsiteY61" fmla="*/ 1760063 h 3214688"/>
              <a:gd name="connsiteX62" fmla="*/ 461363 w 3214688"/>
              <a:gd name="connsiteY62" fmla="*/ 2553309 h 3214688"/>
              <a:gd name="connsiteX63" fmla="*/ 484168 w 3214688"/>
              <a:gd name="connsiteY63" fmla="*/ 2578414 h 3214688"/>
              <a:gd name="connsiteX64" fmla="*/ 617953 w 3214688"/>
              <a:gd name="connsiteY64" fmla="*/ 2485449 h 3214688"/>
              <a:gd name="connsiteX65" fmla="*/ 822472 w 3214688"/>
              <a:gd name="connsiteY65" fmla="*/ 2381629 h 3214688"/>
              <a:gd name="connsiteX66" fmla="*/ 918086 w 3214688"/>
              <a:gd name="connsiteY66" fmla="*/ 2345368 h 3214688"/>
              <a:gd name="connsiteX67" fmla="*/ 893910 w 3214688"/>
              <a:gd name="connsiteY67" fmla="*/ 2298467 h 3214688"/>
              <a:gd name="connsiteX68" fmla="*/ 735344 w 3214688"/>
              <a:gd name="connsiteY68" fmla="*/ 1744921 h 3214688"/>
              <a:gd name="connsiteX69" fmla="*/ 731546 w 3214688"/>
              <a:gd name="connsiteY69" fmla="*/ 1668463 h 3214688"/>
              <a:gd name="connsiteX70" fmla="*/ 1036436 w 3214688"/>
              <a:gd name="connsiteY70" fmla="*/ 911460 h 3214688"/>
              <a:gd name="connsiteX71" fmla="*/ 993929 w 3214688"/>
              <a:gd name="connsiteY71" fmla="*/ 998077 h 3214688"/>
              <a:gd name="connsiteX72" fmla="*/ 857628 w 3214688"/>
              <a:gd name="connsiteY72" fmla="*/ 1481228 h 3214688"/>
              <a:gd name="connsiteX73" fmla="*/ 854245 w 3214688"/>
              <a:gd name="connsiteY73" fmla="*/ 1546225 h 3214688"/>
              <a:gd name="connsiteX74" fmla="*/ 1546226 w 3214688"/>
              <a:gd name="connsiteY74" fmla="*/ 1546225 h 3214688"/>
              <a:gd name="connsiteX75" fmla="*/ 1546226 w 3214688"/>
              <a:gd name="connsiteY75" fmla="*/ 990118 h 3214688"/>
              <a:gd name="connsiteX76" fmla="*/ 1360255 w 3214688"/>
              <a:gd name="connsiteY76" fmla="*/ 978989 h 3214688"/>
              <a:gd name="connsiteX77" fmla="*/ 1120814 w 3214688"/>
              <a:gd name="connsiteY77" fmla="*/ 935673 h 3214688"/>
              <a:gd name="connsiteX78" fmla="*/ 2180241 w 3214688"/>
              <a:gd name="connsiteY78" fmla="*/ 910890 h 3214688"/>
              <a:gd name="connsiteX79" fmla="*/ 2093876 w 3214688"/>
              <a:gd name="connsiteY79" fmla="*/ 935673 h 3214688"/>
              <a:gd name="connsiteX80" fmla="*/ 1854434 w 3214688"/>
              <a:gd name="connsiteY80" fmla="*/ 978989 h 3214688"/>
              <a:gd name="connsiteX81" fmla="*/ 1668463 w 3214688"/>
              <a:gd name="connsiteY81" fmla="*/ 990118 h 3214688"/>
              <a:gd name="connsiteX82" fmla="*/ 1668463 w 3214688"/>
              <a:gd name="connsiteY82" fmla="*/ 1546225 h 3214688"/>
              <a:gd name="connsiteX83" fmla="*/ 2363603 w 3214688"/>
              <a:gd name="connsiteY83" fmla="*/ 1546225 h 3214688"/>
              <a:gd name="connsiteX84" fmla="*/ 2360202 w 3214688"/>
              <a:gd name="connsiteY84" fmla="*/ 1481228 h 3214688"/>
              <a:gd name="connsiteX85" fmla="*/ 2223231 w 3214688"/>
              <a:gd name="connsiteY85" fmla="*/ 998077 h 3214688"/>
              <a:gd name="connsiteX86" fmla="*/ 2731519 w 3214688"/>
              <a:gd name="connsiteY86" fmla="*/ 638964 h 3214688"/>
              <a:gd name="connsiteX87" fmla="*/ 2597865 w 3214688"/>
              <a:gd name="connsiteY87" fmla="*/ 732415 h 3214688"/>
              <a:gd name="connsiteX88" fmla="*/ 2393553 w 3214688"/>
              <a:gd name="connsiteY88" fmla="*/ 836234 h 3214688"/>
              <a:gd name="connsiteX89" fmla="*/ 2297528 w 3214688"/>
              <a:gd name="connsiteY89" fmla="*/ 872602 h 3214688"/>
              <a:gd name="connsiteX90" fmla="*/ 2321876 w 3214688"/>
              <a:gd name="connsiteY90" fmla="*/ 919557 h 3214688"/>
              <a:gd name="connsiteX91" fmla="*/ 2482389 w 3214688"/>
              <a:gd name="connsiteY91" fmla="*/ 1474977 h 3214688"/>
              <a:gd name="connsiteX92" fmla="*/ 2485971 w 3214688"/>
              <a:gd name="connsiteY92" fmla="*/ 1546225 h 3214688"/>
              <a:gd name="connsiteX93" fmla="*/ 3089325 w 3214688"/>
              <a:gd name="connsiteY93" fmla="*/ 1546225 h 3214688"/>
              <a:gd name="connsiteX94" fmla="*/ 3084782 w 3214688"/>
              <a:gd name="connsiteY94" fmla="*/ 1456213 h 3214688"/>
              <a:gd name="connsiteX95" fmla="*/ 2753323 w 3214688"/>
              <a:gd name="connsiteY95" fmla="*/ 662968 h 3214688"/>
              <a:gd name="connsiteX96" fmla="*/ 483169 w 3214688"/>
              <a:gd name="connsiteY96" fmla="*/ 638963 h 3214688"/>
              <a:gd name="connsiteX97" fmla="*/ 461363 w 3214688"/>
              <a:gd name="connsiteY97" fmla="*/ 662968 h 3214688"/>
              <a:gd name="connsiteX98" fmla="*/ 129905 w 3214688"/>
              <a:gd name="connsiteY98" fmla="*/ 1456213 h 3214688"/>
              <a:gd name="connsiteX99" fmla="*/ 125362 w 3214688"/>
              <a:gd name="connsiteY99" fmla="*/ 1546225 h 3214688"/>
              <a:gd name="connsiteX100" fmla="*/ 731831 w 3214688"/>
              <a:gd name="connsiteY100" fmla="*/ 1546225 h 3214688"/>
              <a:gd name="connsiteX101" fmla="*/ 735344 w 3214688"/>
              <a:gd name="connsiteY101" fmla="*/ 1474977 h 3214688"/>
              <a:gd name="connsiteX102" fmla="*/ 893910 w 3214688"/>
              <a:gd name="connsiteY102" fmla="*/ 919557 h 3214688"/>
              <a:gd name="connsiteX103" fmla="*/ 917942 w 3214688"/>
              <a:gd name="connsiteY103" fmla="*/ 872897 h 3214688"/>
              <a:gd name="connsiteX104" fmla="*/ 821137 w 3214688"/>
              <a:gd name="connsiteY104" fmla="*/ 836234 h 3214688"/>
              <a:gd name="connsiteX105" fmla="*/ 616825 w 3214688"/>
              <a:gd name="connsiteY105" fmla="*/ 732415 h 3214688"/>
              <a:gd name="connsiteX106" fmla="*/ 1546226 w 3214688"/>
              <a:gd name="connsiteY106" fmla="*/ 231046 h 3214688"/>
              <a:gd name="connsiteX107" fmla="*/ 1528675 w 3214688"/>
              <a:gd name="connsiteY107" fmla="*/ 248139 h 3214688"/>
              <a:gd name="connsiteX108" fmla="*/ 1168773 w 3214688"/>
              <a:gd name="connsiteY108" fmla="*/ 685478 h 3214688"/>
              <a:gd name="connsiteX109" fmla="*/ 1098769 w 3214688"/>
              <a:gd name="connsiteY109" fmla="*/ 802845 h 3214688"/>
              <a:gd name="connsiteX110" fmla="*/ 1152046 w 3214688"/>
              <a:gd name="connsiteY110" fmla="*/ 818106 h 3214688"/>
              <a:gd name="connsiteX111" fmla="*/ 1375851 w 3214688"/>
              <a:gd name="connsiteY111" fmla="*/ 858541 h 3214688"/>
              <a:gd name="connsiteX112" fmla="*/ 1546226 w 3214688"/>
              <a:gd name="connsiteY112" fmla="*/ 868716 h 3214688"/>
              <a:gd name="connsiteX113" fmla="*/ 1668463 w 3214688"/>
              <a:gd name="connsiteY113" fmla="*/ 230823 h 3214688"/>
              <a:gd name="connsiteX114" fmla="*/ 1668463 w 3214688"/>
              <a:gd name="connsiteY114" fmla="*/ 868716 h 3214688"/>
              <a:gd name="connsiteX115" fmla="*/ 1838838 w 3214688"/>
              <a:gd name="connsiteY115" fmla="*/ 858541 h 3214688"/>
              <a:gd name="connsiteX116" fmla="*/ 2062644 w 3214688"/>
              <a:gd name="connsiteY116" fmla="*/ 818106 h 3214688"/>
              <a:gd name="connsiteX117" fmla="*/ 2117610 w 3214688"/>
              <a:gd name="connsiteY117" fmla="*/ 802362 h 3214688"/>
              <a:gd name="connsiteX118" fmla="*/ 2047573 w 3214688"/>
              <a:gd name="connsiteY118" fmla="*/ 685478 h 3214688"/>
              <a:gd name="connsiteX119" fmla="*/ 1686282 w 3214688"/>
              <a:gd name="connsiteY119" fmla="*/ 248139 h 3214688"/>
              <a:gd name="connsiteX120" fmla="*/ 1739116 w 3214688"/>
              <a:gd name="connsiteY120" fmla="*/ 128896 h 3214688"/>
              <a:gd name="connsiteX121" fmla="*/ 1754615 w 3214688"/>
              <a:gd name="connsiteY121" fmla="*/ 143696 h 3214688"/>
              <a:gd name="connsiteX122" fmla="*/ 2066550 w 3214688"/>
              <a:gd name="connsiteY122" fmla="*/ 501745 h 3214688"/>
              <a:gd name="connsiteX123" fmla="*/ 2164154 w 3214688"/>
              <a:gd name="connsiteY123" fmla="*/ 640209 h 3214688"/>
              <a:gd name="connsiteX124" fmla="*/ 2239903 w 3214688"/>
              <a:gd name="connsiteY124" fmla="*/ 764214 h 3214688"/>
              <a:gd name="connsiteX125" fmla="*/ 2342448 w 3214688"/>
              <a:gd name="connsiteY125" fmla="*/ 725496 h 3214688"/>
              <a:gd name="connsiteX126" fmla="*/ 2533366 w 3214688"/>
              <a:gd name="connsiteY126" fmla="*/ 629040 h 3214688"/>
              <a:gd name="connsiteX127" fmla="*/ 2648575 w 3214688"/>
              <a:gd name="connsiteY127" fmla="*/ 549358 h 3214688"/>
              <a:gd name="connsiteX128" fmla="*/ 2552008 w 3214688"/>
              <a:gd name="connsiteY128" fmla="*/ 461545 h 3214688"/>
              <a:gd name="connsiteX129" fmla="*/ 1759187 w 3214688"/>
              <a:gd name="connsiteY129" fmla="*/ 129910 h 3214688"/>
              <a:gd name="connsiteX130" fmla="*/ 1475715 w 3214688"/>
              <a:gd name="connsiteY130" fmla="*/ 128888 h 3214688"/>
              <a:gd name="connsiteX131" fmla="*/ 1455500 w 3214688"/>
              <a:gd name="connsiteY131" fmla="*/ 129910 h 3214688"/>
              <a:gd name="connsiteX132" fmla="*/ 662678 w 3214688"/>
              <a:gd name="connsiteY132" fmla="*/ 461545 h 3214688"/>
              <a:gd name="connsiteX133" fmla="*/ 566113 w 3214688"/>
              <a:gd name="connsiteY133" fmla="*/ 549357 h 3214688"/>
              <a:gd name="connsiteX134" fmla="*/ 681324 w 3214688"/>
              <a:gd name="connsiteY134" fmla="*/ 629040 h 3214688"/>
              <a:gd name="connsiteX135" fmla="*/ 872242 w 3214688"/>
              <a:gd name="connsiteY135" fmla="*/ 725496 h 3214688"/>
              <a:gd name="connsiteX136" fmla="*/ 975251 w 3214688"/>
              <a:gd name="connsiteY136" fmla="*/ 764389 h 3214688"/>
              <a:gd name="connsiteX137" fmla="*/ 1050800 w 3214688"/>
              <a:gd name="connsiteY137" fmla="*/ 640209 h 3214688"/>
              <a:gd name="connsiteX138" fmla="*/ 1148273 w 3214688"/>
              <a:gd name="connsiteY138" fmla="*/ 501745 h 3214688"/>
              <a:gd name="connsiteX139" fmla="*/ 1460208 w 3214688"/>
              <a:gd name="connsiteY139" fmla="*/ 143696 h 3214688"/>
              <a:gd name="connsiteX140" fmla="*/ 1607344 w 3214688"/>
              <a:gd name="connsiteY140" fmla="*/ 0 h 3214688"/>
              <a:gd name="connsiteX141" fmla="*/ 3214688 w 3214688"/>
              <a:gd name="connsiteY141" fmla="*/ 1607344 h 3214688"/>
              <a:gd name="connsiteX142" fmla="*/ 1607344 w 3214688"/>
              <a:gd name="connsiteY142" fmla="*/ 3214688 h 3214688"/>
              <a:gd name="connsiteX143" fmla="*/ 0 w 3214688"/>
              <a:gd name="connsiteY143" fmla="*/ 1607344 h 3214688"/>
              <a:gd name="connsiteX144" fmla="*/ 1607344 w 3214688"/>
              <a:gd name="connsiteY144" fmla="*/ 0 h 32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214688" h="3214688">
                <a:moveTo>
                  <a:pt x="2240514" y="2452692"/>
                </a:moveTo>
                <a:lnTo>
                  <a:pt x="2164154" y="2577661"/>
                </a:lnTo>
                <a:cubicBezTo>
                  <a:pt x="2133682" y="2623995"/>
                  <a:pt x="2101138" y="2670175"/>
                  <a:pt x="2066550" y="2716118"/>
                </a:cubicBezTo>
                <a:cubicBezTo>
                  <a:pt x="1950245" y="2873312"/>
                  <a:pt x="1834903" y="2995905"/>
                  <a:pt x="1754615" y="3074168"/>
                </a:cubicBezTo>
                <a:lnTo>
                  <a:pt x="1740871" y="3087292"/>
                </a:lnTo>
                <a:lnTo>
                  <a:pt x="1759187" y="3086367"/>
                </a:lnTo>
                <a:cubicBezTo>
                  <a:pt x="2058736" y="3055930"/>
                  <a:pt x="2331968" y="2936422"/>
                  <a:pt x="2552008" y="2754731"/>
                </a:cubicBezTo>
                <a:lnTo>
                  <a:pt x="2647815" y="2667609"/>
                </a:lnTo>
                <a:lnTo>
                  <a:pt x="2533366" y="2587696"/>
                </a:lnTo>
                <a:cubicBezTo>
                  <a:pt x="2472930" y="2551687"/>
                  <a:pt x="2409077" y="2519400"/>
                  <a:pt x="2342448" y="2491033"/>
                </a:cubicBezTo>
                <a:close/>
                <a:moveTo>
                  <a:pt x="974642" y="2452516"/>
                </a:moveTo>
                <a:lnTo>
                  <a:pt x="872242" y="2491033"/>
                </a:lnTo>
                <a:cubicBezTo>
                  <a:pt x="805613" y="2519400"/>
                  <a:pt x="741760" y="2551687"/>
                  <a:pt x="681324" y="2587696"/>
                </a:cubicBezTo>
                <a:lnTo>
                  <a:pt x="566873" y="2667611"/>
                </a:lnTo>
                <a:lnTo>
                  <a:pt x="662678" y="2754731"/>
                </a:lnTo>
                <a:cubicBezTo>
                  <a:pt x="882719" y="2936422"/>
                  <a:pt x="1155951" y="3055930"/>
                  <a:pt x="1455500" y="3086367"/>
                </a:cubicBezTo>
                <a:lnTo>
                  <a:pt x="1473960" y="3087299"/>
                </a:lnTo>
                <a:lnTo>
                  <a:pt x="1460208" y="3074168"/>
                </a:lnTo>
                <a:cubicBezTo>
                  <a:pt x="1379921" y="2995905"/>
                  <a:pt x="1264578" y="2873312"/>
                  <a:pt x="1148273" y="2716118"/>
                </a:cubicBezTo>
                <a:cubicBezTo>
                  <a:pt x="1113686" y="2670175"/>
                  <a:pt x="1081189" y="2623995"/>
                  <a:pt x="1050800" y="2577661"/>
                </a:cubicBezTo>
                <a:close/>
                <a:moveTo>
                  <a:pt x="1668463" y="2349078"/>
                </a:moveTo>
                <a:lnTo>
                  <a:pt x="1668463" y="2987045"/>
                </a:lnTo>
                <a:lnTo>
                  <a:pt x="1686282" y="2969732"/>
                </a:lnTo>
                <a:cubicBezTo>
                  <a:pt x="1781612" y="2874931"/>
                  <a:pt x="1920253" y="2723080"/>
                  <a:pt x="2047573" y="2532767"/>
                </a:cubicBezTo>
                <a:lnTo>
                  <a:pt x="2118389" y="2414793"/>
                </a:lnTo>
                <a:lnTo>
                  <a:pt x="2062644" y="2398957"/>
                </a:lnTo>
                <a:cubicBezTo>
                  <a:pt x="1989750" y="2381404"/>
                  <a:pt x="1914935" y="2368039"/>
                  <a:pt x="1838838" y="2359062"/>
                </a:cubicBezTo>
                <a:close/>
                <a:moveTo>
                  <a:pt x="1546226" y="2349078"/>
                </a:moveTo>
                <a:lnTo>
                  <a:pt x="1375851" y="2359062"/>
                </a:lnTo>
                <a:cubicBezTo>
                  <a:pt x="1299755" y="2368039"/>
                  <a:pt x="1224940" y="2381404"/>
                  <a:pt x="1152046" y="2398957"/>
                </a:cubicBezTo>
                <a:lnTo>
                  <a:pt x="1097994" y="2414312"/>
                </a:lnTo>
                <a:lnTo>
                  <a:pt x="1168773" y="2532767"/>
                </a:lnTo>
                <a:cubicBezTo>
                  <a:pt x="1295523" y="2723080"/>
                  <a:pt x="1433595" y="2874931"/>
                  <a:pt x="1528675" y="2969732"/>
                </a:cubicBezTo>
                <a:lnTo>
                  <a:pt x="1546226" y="2986822"/>
                </a:lnTo>
                <a:close/>
                <a:moveTo>
                  <a:pt x="2486262" y="1668463"/>
                </a:moveTo>
                <a:lnTo>
                  <a:pt x="2482389" y="1744921"/>
                </a:lnTo>
                <a:cubicBezTo>
                  <a:pt x="2464263" y="1925703"/>
                  <a:pt x="2410126" y="2111990"/>
                  <a:pt x="2321876" y="2298467"/>
                </a:cubicBezTo>
                <a:lnTo>
                  <a:pt x="2297383" y="2345664"/>
                </a:lnTo>
                <a:lnTo>
                  <a:pt x="2392218" y="2381629"/>
                </a:lnTo>
                <a:cubicBezTo>
                  <a:pt x="2463528" y="2412174"/>
                  <a:pt x="2531927" y="2446867"/>
                  <a:pt x="2596737" y="2485449"/>
                </a:cubicBezTo>
                <a:lnTo>
                  <a:pt x="2730520" y="2578412"/>
                </a:lnTo>
                <a:lnTo>
                  <a:pt x="2753323" y="2553309"/>
                </a:lnTo>
                <a:cubicBezTo>
                  <a:pt x="2934917" y="2333150"/>
                  <a:pt x="3054361" y="2059772"/>
                  <a:pt x="3084782" y="1760063"/>
                </a:cubicBezTo>
                <a:lnTo>
                  <a:pt x="3089405" y="1668463"/>
                </a:lnTo>
                <a:close/>
                <a:moveTo>
                  <a:pt x="1668463" y="1668463"/>
                </a:moveTo>
                <a:lnTo>
                  <a:pt x="1668463" y="2227749"/>
                </a:lnTo>
                <a:lnTo>
                  <a:pt x="1854174" y="2238874"/>
                </a:lnTo>
                <a:cubicBezTo>
                  <a:pt x="1935356" y="2248644"/>
                  <a:pt x="2015217" y="2263170"/>
                  <a:pt x="2093075" y="2282190"/>
                </a:cubicBezTo>
                <a:lnTo>
                  <a:pt x="2180461" y="2307322"/>
                </a:lnTo>
                <a:lnTo>
                  <a:pt x="2223231" y="2220775"/>
                </a:lnTo>
                <a:cubicBezTo>
                  <a:pt x="2291457" y="2071357"/>
                  <a:pt x="2342510" y="1908976"/>
                  <a:pt x="2360202" y="1739141"/>
                </a:cubicBezTo>
                <a:lnTo>
                  <a:pt x="2363915" y="1668463"/>
                </a:lnTo>
                <a:close/>
                <a:moveTo>
                  <a:pt x="853934" y="1668463"/>
                </a:moveTo>
                <a:lnTo>
                  <a:pt x="857628" y="1739141"/>
                </a:lnTo>
                <a:cubicBezTo>
                  <a:pt x="875231" y="1908976"/>
                  <a:pt x="926029" y="2071357"/>
                  <a:pt x="993929" y="2220775"/>
                </a:cubicBezTo>
                <a:lnTo>
                  <a:pt x="1036215" y="2306750"/>
                </a:lnTo>
                <a:lnTo>
                  <a:pt x="1121614" y="2282190"/>
                </a:lnTo>
                <a:cubicBezTo>
                  <a:pt x="1199473" y="2263170"/>
                  <a:pt x="1279334" y="2248644"/>
                  <a:pt x="1360516" y="2238874"/>
                </a:cubicBezTo>
                <a:lnTo>
                  <a:pt x="1546226" y="2227749"/>
                </a:lnTo>
                <a:lnTo>
                  <a:pt x="1546226" y="1668463"/>
                </a:lnTo>
                <a:close/>
                <a:moveTo>
                  <a:pt x="125282" y="1668463"/>
                </a:moveTo>
                <a:lnTo>
                  <a:pt x="129905" y="1760063"/>
                </a:lnTo>
                <a:cubicBezTo>
                  <a:pt x="160326" y="2059772"/>
                  <a:pt x="279770" y="2333150"/>
                  <a:pt x="461363" y="2553309"/>
                </a:cubicBezTo>
                <a:lnTo>
                  <a:pt x="484168" y="2578414"/>
                </a:lnTo>
                <a:lnTo>
                  <a:pt x="617953" y="2485449"/>
                </a:lnTo>
                <a:cubicBezTo>
                  <a:pt x="682763" y="2446867"/>
                  <a:pt x="751163" y="2412174"/>
                  <a:pt x="822472" y="2381629"/>
                </a:cubicBezTo>
                <a:lnTo>
                  <a:pt x="918086" y="2345368"/>
                </a:lnTo>
                <a:lnTo>
                  <a:pt x="893910" y="2298467"/>
                </a:lnTo>
                <a:cubicBezTo>
                  <a:pt x="806372" y="2111990"/>
                  <a:pt x="753137" y="1925703"/>
                  <a:pt x="735344" y="1744921"/>
                </a:cubicBezTo>
                <a:lnTo>
                  <a:pt x="731546" y="1668463"/>
                </a:lnTo>
                <a:close/>
                <a:moveTo>
                  <a:pt x="1036436" y="911460"/>
                </a:moveTo>
                <a:lnTo>
                  <a:pt x="993929" y="998077"/>
                </a:lnTo>
                <a:cubicBezTo>
                  <a:pt x="926029" y="1147854"/>
                  <a:pt x="875231" y="1310725"/>
                  <a:pt x="857628" y="1481228"/>
                </a:cubicBezTo>
                <a:lnTo>
                  <a:pt x="854245" y="1546225"/>
                </a:lnTo>
                <a:lnTo>
                  <a:pt x="1546226" y="1546225"/>
                </a:lnTo>
                <a:lnTo>
                  <a:pt x="1546226" y="990118"/>
                </a:lnTo>
                <a:lnTo>
                  <a:pt x="1360255" y="978989"/>
                </a:lnTo>
                <a:cubicBezTo>
                  <a:pt x="1278920" y="969219"/>
                  <a:pt x="1198859" y="954694"/>
                  <a:pt x="1120814" y="935673"/>
                </a:cubicBezTo>
                <a:close/>
                <a:moveTo>
                  <a:pt x="2180241" y="910890"/>
                </a:moveTo>
                <a:lnTo>
                  <a:pt x="2093876" y="935673"/>
                </a:lnTo>
                <a:cubicBezTo>
                  <a:pt x="2015831" y="954694"/>
                  <a:pt x="1935770" y="969219"/>
                  <a:pt x="1854434" y="978989"/>
                </a:cubicBezTo>
                <a:lnTo>
                  <a:pt x="1668463" y="990118"/>
                </a:lnTo>
                <a:lnTo>
                  <a:pt x="1668463" y="1546225"/>
                </a:lnTo>
                <a:lnTo>
                  <a:pt x="2363603" y="1546225"/>
                </a:lnTo>
                <a:lnTo>
                  <a:pt x="2360202" y="1481228"/>
                </a:lnTo>
                <a:cubicBezTo>
                  <a:pt x="2342510" y="1310725"/>
                  <a:pt x="2291457" y="1147854"/>
                  <a:pt x="2223231" y="998077"/>
                </a:cubicBezTo>
                <a:close/>
                <a:moveTo>
                  <a:pt x="2731519" y="638964"/>
                </a:moveTo>
                <a:lnTo>
                  <a:pt x="2597865" y="732415"/>
                </a:lnTo>
                <a:cubicBezTo>
                  <a:pt x="2533258" y="770996"/>
                  <a:pt x="2464907" y="805689"/>
                  <a:pt x="2393553" y="836234"/>
                </a:cubicBezTo>
                <a:lnTo>
                  <a:pt x="2297528" y="872602"/>
                </a:lnTo>
                <a:lnTo>
                  <a:pt x="2321876" y="919557"/>
                </a:lnTo>
                <a:cubicBezTo>
                  <a:pt x="2410126" y="1106247"/>
                  <a:pt x="2464263" y="1293033"/>
                  <a:pt x="2482389" y="1474977"/>
                </a:cubicBezTo>
                <a:lnTo>
                  <a:pt x="2485971" y="1546225"/>
                </a:lnTo>
                <a:lnTo>
                  <a:pt x="3089325" y="1546225"/>
                </a:lnTo>
                <a:lnTo>
                  <a:pt x="3084782" y="1456213"/>
                </a:lnTo>
                <a:cubicBezTo>
                  <a:pt x="3054361" y="1156504"/>
                  <a:pt x="2934917" y="883126"/>
                  <a:pt x="2753323" y="662968"/>
                </a:cubicBezTo>
                <a:close/>
                <a:moveTo>
                  <a:pt x="483169" y="638963"/>
                </a:moveTo>
                <a:lnTo>
                  <a:pt x="461363" y="662968"/>
                </a:lnTo>
                <a:cubicBezTo>
                  <a:pt x="279770" y="883126"/>
                  <a:pt x="160326" y="1156504"/>
                  <a:pt x="129905" y="1456213"/>
                </a:cubicBezTo>
                <a:lnTo>
                  <a:pt x="125362" y="1546225"/>
                </a:lnTo>
                <a:lnTo>
                  <a:pt x="731831" y="1546225"/>
                </a:lnTo>
                <a:lnTo>
                  <a:pt x="735344" y="1474977"/>
                </a:lnTo>
                <a:cubicBezTo>
                  <a:pt x="753137" y="1293033"/>
                  <a:pt x="806372" y="1106247"/>
                  <a:pt x="893910" y="919557"/>
                </a:cubicBezTo>
                <a:lnTo>
                  <a:pt x="917942" y="872897"/>
                </a:lnTo>
                <a:lnTo>
                  <a:pt x="821137" y="836234"/>
                </a:lnTo>
                <a:cubicBezTo>
                  <a:pt x="749783" y="805689"/>
                  <a:pt x="681432" y="770996"/>
                  <a:pt x="616825" y="732415"/>
                </a:cubicBezTo>
                <a:close/>
                <a:moveTo>
                  <a:pt x="1546226" y="231046"/>
                </a:moveTo>
                <a:lnTo>
                  <a:pt x="1528675" y="248139"/>
                </a:lnTo>
                <a:cubicBezTo>
                  <a:pt x="1433595" y="342957"/>
                  <a:pt x="1295523" y="494880"/>
                  <a:pt x="1168773" y="685478"/>
                </a:cubicBezTo>
                <a:lnTo>
                  <a:pt x="1098769" y="802845"/>
                </a:lnTo>
                <a:lnTo>
                  <a:pt x="1152046" y="818106"/>
                </a:lnTo>
                <a:cubicBezTo>
                  <a:pt x="1224940" y="835846"/>
                  <a:pt x="1299755" y="849411"/>
                  <a:pt x="1375851" y="858541"/>
                </a:cubicBezTo>
                <a:lnTo>
                  <a:pt x="1546226" y="868716"/>
                </a:lnTo>
                <a:close/>
                <a:moveTo>
                  <a:pt x="1668463" y="230823"/>
                </a:moveTo>
                <a:lnTo>
                  <a:pt x="1668463" y="868716"/>
                </a:lnTo>
                <a:lnTo>
                  <a:pt x="1838838" y="858541"/>
                </a:lnTo>
                <a:cubicBezTo>
                  <a:pt x="1914935" y="849411"/>
                  <a:pt x="1989750" y="835846"/>
                  <a:pt x="2062644" y="818106"/>
                </a:cubicBezTo>
                <a:lnTo>
                  <a:pt x="2117610" y="802362"/>
                </a:lnTo>
                <a:lnTo>
                  <a:pt x="2047573" y="685478"/>
                </a:lnTo>
                <a:cubicBezTo>
                  <a:pt x="1920253" y="494880"/>
                  <a:pt x="1781612" y="342957"/>
                  <a:pt x="1686282" y="248139"/>
                </a:cubicBezTo>
                <a:close/>
                <a:moveTo>
                  <a:pt x="1739116" y="128896"/>
                </a:moveTo>
                <a:lnTo>
                  <a:pt x="1754615" y="143696"/>
                </a:lnTo>
                <a:cubicBezTo>
                  <a:pt x="1834903" y="221959"/>
                  <a:pt x="1950245" y="344552"/>
                  <a:pt x="2066550" y="501745"/>
                </a:cubicBezTo>
                <a:cubicBezTo>
                  <a:pt x="2101138" y="547688"/>
                  <a:pt x="2133682" y="593868"/>
                  <a:pt x="2164154" y="640209"/>
                </a:cubicBezTo>
                <a:lnTo>
                  <a:pt x="2239903" y="764214"/>
                </a:lnTo>
                <a:lnTo>
                  <a:pt x="2342448" y="725496"/>
                </a:lnTo>
                <a:cubicBezTo>
                  <a:pt x="2409077" y="697086"/>
                  <a:pt x="2472930" y="664847"/>
                  <a:pt x="2533366" y="629040"/>
                </a:cubicBezTo>
                <a:lnTo>
                  <a:pt x="2648575" y="549358"/>
                </a:lnTo>
                <a:lnTo>
                  <a:pt x="2552008" y="461545"/>
                </a:lnTo>
                <a:cubicBezTo>
                  <a:pt x="2331968" y="279855"/>
                  <a:pt x="2058736" y="160347"/>
                  <a:pt x="1759187" y="129910"/>
                </a:cubicBezTo>
                <a:close/>
                <a:moveTo>
                  <a:pt x="1475715" y="128888"/>
                </a:moveTo>
                <a:lnTo>
                  <a:pt x="1455500" y="129910"/>
                </a:lnTo>
                <a:cubicBezTo>
                  <a:pt x="1155951" y="160347"/>
                  <a:pt x="882719" y="279855"/>
                  <a:pt x="662678" y="461545"/>
                </a:cubicBezTo>
                <a:lnTo>
                  <a:pt x="566113" y="549357"/>
                </a:lnTo>
                <a:lnTo>
                  <a:pt x="681324" y="629040"/>
                </a:lnTo>
                <a:cubicBezTo>
                  <a:pt x="741760" y="664847"/>
                  <a:pt x="805613" y="697086"/>
                  <a:pt x="872242" y="725496"/>
                </a:cubicBezTo>
                <a:lnTo>
                  <a:pt x="975251" y="764389"/>
                </a:lnTo>
                <a:lnTo>
                  <a:pt x="1050800" y="640209"/>
                </a:lnTo>
                <a:cubicBezTo>
                  <a:pt x="1081189" y="593868"/>
                  <a:pt x="1113686" y="547688"/>
                  <a:pt x="1148273" y="501745"/>
                </a:cubicBezTo>
                <a:cubicBezTo>
                  <a:pt x="1264578" y="344552"/>
                  <a:pt x="1379921" y="221959"/>
                  <a:pt x="1460208" y="143696"/>
                </a:cubicBezTo>
                <a:close/>
                <a:moveTo>
                  <a:pt x="1607344" y="0"/>
                </a:moveTo>
                <a:cubicBezTo>
                  <a:pt x="2495056" y="0"/>
                  <a:pt x="3214688" y="719632"/>
                  <a:pt x="3214688" y="1607344"/>
                </a:cubicBezTo>
                <a:cubicBezTo>
                  <a:pt x="3214688" y="2495056"/>
                  <a:pt x="2495056" y="3214688"/>
                  <a:pt x="1607344" y="3214688"/>
                </a:cubicBezTo>
                <a:cubicBezTo>
                  <a:pt x="719632" y="3214688"/>
                  <a:pt x="0" y="2495056"/>
                  <a:pt x="0" y="1607344"/>
                </a:cubicBezTo>
                <a:cubicBezTo>
                  <a:pt x="0" y="719632"/>
                  <a:pt x="719632" y="0"/>
                  <a:pt x="1607344" y="0"/>
                </a:cubicBezTo>
                <a:close/>
              </a:path>
            </a:pathLst>
          </a:custGeom>
          <a:solidFill>
            <a:srgbClr val="36A4D7"/>
          </a:solidFill>
          <a:ln>
            <a:noFill/>
          </a:ln>
        </p:spPr>
        <p:txBody>
          <a:bodyPr vert="horz" wrap="square" lIns="91440" tIns="45720" rIns="91440" bIns="45720" numCol="1" anchor="t" anchorCtr="0" compatLnSpc="1">
            <a:prstTxWarp prst="textNoShape">
              <a:avLst/>
            </a:prstTxWarp>
            <a:noAutofit/>
          </a:bodyPr>
          <a:lstStyle/>
          <a:p>
            <a:pPr defTabSz="1219170">
              <a:defRPr/>
            </a:pPr>
            <a:endParaRPr lang="en-US" sz="1333" kern="0" dirty="0">
              <a:solidFill>
                <a:sysClr val="windowText" lastClr="000000"/>
              </a:solidFill>
            </a:endParaRPr>
          </a:p>
        </p:txBody>
      </p:sp>
      <p:sp>
        <p:nvSpPr>
          <p:cNvPr id="241" name="Oval 240"/>
          <p:cNvSpPr/>
          <p:nvPr/>
        </p:nvSpPr>
        <p:spPr>
          <a:xfrm flipH="1">
            <a:off x="8140121" y="2774824"/>
            <a:ext cx="604167" cy="604165"/>
          </a:xfrm>
          <a:prstGeom prst="ellipse">
            <a:avLst/>
          </a:prstGeom>
          <a:solidFill>
            <a:srgbClr val="F5F4EF"/>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067" kern="0" dirty="0">
              <a:solidFill>
                <a:sysClr val="windowText" lastClr="000000"/>
              </a:solidFill>
            </a:endParaRPr>
          </a:p>
        </p:txBody>
      </p:sp>
      <p:grpSp>
        <p:nvGrpSpPr>
          <p:cNvPr id="34" name="Group 33"/>
          <p:cNvGrpSpPr/>
          <p:nvPr/>
        </p:nvGrpSpPr>
        <p:grpSpPr>
          <a:xfrm>
            <a:off x="8192355" y="2871384"/>
            <a:ext cx="507260" cy="411049"/>
            <a:chOff x="7834313" y="4905375"/>
            <a:chExt cx="4117974" cy="3336925"/>
          </a:xfrm>
          <a:solidFill>
            <a:srgbClr val="36A4D7"/>
          </a:solidFill>
        </p:grpSpPr>
        <p:sp>
          <p:nvSpPr>
            <p:cNvPr id="35" name="Freeform 44"/>
            <p:cNvSpPr>
              <a:spLocks noEditPoints="1"/>
            </p:cNvSpPr>
            <p:nvPr/>
          </p:nvSpPr>
          <p:spPr bwMode="auto">
            <a:xfrm>
              <a:off x="9566275" y="6411913"/>
              <a:ext cx="914400" cy="919163"/>
            </a:xfrm>
            <a:custGeom>
              <a:avLst/>
              <a:gdLst>
                <a:gd name="T0" fmla="*/ 151 w 302"/>
                <a:gd name="T1" fmla="*/ 0 h 302"/>
                <a:gd name="T2" fmla="*/ 0 w 302"/>
                <a:gd name="T3" fmla="*/ 151 h 302"/>
                <a:gd name="T4" fmla="*/ 151 w 302"/>
                <a:gd name="T5" fmla="*/ 302 h 302"/>
                <a:gd name="T6" fmla="*/ 302 w 302"/>
                <a:gd name="T7" fmla="*/ 151 h 302"/>
                <a:gd name="T8" fmla="*/ 151 w 302"/>
                <a:gd name="T9" fmla="*/ 0 h 302"/>
                <a:gd name="T10" fmla="*/ 151 w 302"/>
                <a:gd name="T11" fmla="*/ 266 h 302"/>
                <a:gd name="T12" fmla="*/ 36 w 302"/>
                <a:gd name="T13" fmla="*/ 151 h 302"/>
                <a:gd name="T14" fmla="*/ 151 w 302"/>
                <a:gd name="T15" fmla="*/ 36 h 302"/>
                <a:gd name="T16" fmla="*/ 266 w 302"/>
                <a:gd name="T17" fmla="*/ 151 h 302"/>
                <a:gd name="T18" fmla="*/ 151 w 302"/>
                <a:gd name="T19" fmla="*/ 2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151" y="0"/>
                  </a:moveTo>
                  <a:cubicBezTo>
                    <a:pt x="68" y="0"/>
                    <a:pt x="0" y="68"/>
                    <a:pt x="0" y="151"/>
                  </a:cubicBezTo>
                  <a:cubicBezTo>
                    <a:pt x="0" y="234"/>
                    <a:pt x="68" y="302"/>
                    <a:pt x="151" y="302"/>
                  </a:cubicBezTo>
                  <a:cubicBezTo>
                    <a:pt x="234" y="302"/>
                    <a:pt x="302" y="234"/>
                    <a:pt x="302" y="151"/>
                  </a:cubicBezTo>
                  <a:cubicBezTo>
                    <a:pt x="302" y="68"/>
                    <a:pt x="234" y="0"/>
                    <a:pt x="151" y="0"/>
                  </a:cubicBezTo>
                  <a:close/>
                  <a:moveTo>
                    <a:pt x="151" y="266"/>
                  </a:moveTo>
                  <a:cubicBezTo>
                    <a:pt x="88" y="266"/>
                    <a:pt x="36" y="214"/>
                    <a:pt x="36" y="151"/>
                  </a:cubicBezTo>
                  <a:cubicBezTo>
                    <a:pt x="36" y="88"/>
                    <a:pt x="88" y="36"/>
                    <a:pt x="151" y="36"/>
                  </a:cubicBezTo>
                  <a:cubicBezTo>
                    <a:pt x="214" y="36"/>
                    <a:pt x="266" y="88"/>
                    <a:pt x="266" y="151"/>
                  </a:cubicBezTo>
                  <a:cubicBezTo>
                    <a:pt x="266" y="214"/>
                    <a:pt x="214" y="266"/>
                    <a:pt x="151"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36" name="Freeform 45"/>
            <p:cNvSpPr>
              <a:spLocks noEditPoints="1"/>
            </p:cNvSpPr>
            <p:nvPr/>
          </p:nvSpPr>
          <p:spPr bwMode="auto">
            <a:xfrm>
              <a:off x="7834313" y="7245350"/>
              <a:ext cx="544512" cy="546100"/>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44 h 180"/>
                <a:gd name="T12" fmla="*/ 36 w 180"/>
                <a:gd name="T13" fmla="*/ 90 h 180"/>
                <a:gd name="T14" fmla="*/ 90 w 180"/>
                <a:gd name="T15" fmla="*/ 36 h 180"/>
                <a:gd name="T16" fmla="*/ 144 w 180"/>
                <a:gd name="T17" fmla="*/ 90 h 180"/>
                <a:gd name="T18" fmla="*/ 90 w 180"/>
                <a:gd name="T19"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0"/>
                  </a:moveTo>
                  <a:cubicBezTo>
                    <a:pt x="40" y="0"/>
                    <a:pt x="0" y="40"/>
                    <a:pt x="0" y="90"/>
                  </a:cubicBezTo>
                  <a:cubicBezTo>
                    <a:pt x="0" y="140"/>
                    <a:pt x="40" y="180"/>
                    <a:pt x="90" y="180"/>
                  </a:cubicBezTo>
                  <a:cubicBezTo>
                    <a:pt x="140" y="180"/>
                    <a:pt x="180" y="140"/>
                    <a:pt x="180" y="90"/>
                  </a:cubicBezTo>
                  <a:cubicBezTo>
                    <a:pt x="180" y="40"/>
                    <a:pt x="140" y="0"/>
                    <a:pt x="90" y="0"/>
                  </a:cubicBezTo>
                  <a:close/>
                  <a:moveTo>
                    <a:pt x="90" y="144"/>
                  </a:moveTo>
                  <a:cubicBezTo>
                    <a:pt x="60" y="144"/>
                    <a:pt x="36" y="120"/>
                    <a:pt x="36" y="90"/>
                  </a:cubicBezTo>
                  <a:cubicBezTo>
                    <a:pt x="36" y="60"/>
                    <a:pt x="60" y="36"/>
                    <a:pt x="90" y="36"/>
                  </a:cubicBezTo>
                  <a:cubicBezTo>
                    <a:pt x="120" y="36"/>
                    <a:pt x="144" y="60"/>
                    <a:pt x="144" y="90"/>
                  </a:cubicBezTo>
                  <a:cubicBezTo>
                    <a:pt x="144" y="120"/>
                    <a:pt x="120" y="144"/>
                    <a:pt x="90"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37" name="Freeform 46"/>
            <p:cNvSpPr>
              <a:spLocks noEditPoints="1"/>
            </p:cNvSpPr>
            <p:nvPr/>
          </p:nvSpPr>
          <p:spPr bwMode="auto">
            <a:xfrm>
              <a:off x="8191500" y="5580063"/>
              <a:ext cx="436562" cy="4381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08 h 144"/>
                <a:gd name="T12" fmla="*/ 36 w 144"/>
                <a:gd name="T13" fmla="*/ 72 h 144"/>
                <a:gd name="T14" fmla="*/ 72 w 144"/>
                <a:gd name="T15" fmla="*/ 36 h 144"/>
                <a:gd name="T16" fmla="*/ 108 w 144"/>
                <a:gd name="T17" fmla="*/ 72 h 144"/>
                <a:gd name="T18" fmla="*/ 72 w 144"/>
                <a:gd name="T1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2" y="108"/>
                  </a:moveTo>
                  <a:cubicBezTo>
                    <a:pt x="52" y="108"/>
                    <a:pt x="36" y="92"/>
                    <a:pt x="36" y="72"/>
                  </a:cubicBezTo>
                  <a:cubicBezTo>
                    <a:pt x="36" y="52"/>
                    <a:pt x="52" y="36"/>
                    <a:pt x="72" y="36"/>
                  </a:cubicBezTo>
                  <a:cubicBezTo>
                    <a:pt x="92" y="36"/>
                    <a:pt x="108" y="52"/>
                    <a:pt x="108" y="72"/>
                  </a:cubicBezTo>
                  <a:cubicBezTo>
                    <a:pt x="108" y="92"/>
                    <a:pt x="92" y="108"/>
                    <a:pt x="72" y="10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38" name="Freeform 47"/>
            <p:cNvSpPr>
              <a:spLocks noEditPoints="1"/>
            </p:cNvSpPr>
            <p:nvPr/>
          </p:nvSpPr>
          <p:spPr bwMode="auto">
            <a:xfrm>
              <a:off x="9686925" y="4905375"/>
              <a:ext cx="436562" cy="4381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08 h 144"/>
                <a:gd name="T12" fmla="*/ 36 w 144"/>
                <a:gd name="T13" fmla="*/ 72 h 144"/>
                <a:gd name="T14" fmla="*/ 72 w 144"/>
                <a:gd name="T15" fmla="*/ 36 h 144"/>
                <a:gd name="T16" fmla="*/ 108 w 144"/>
                <a:gd name="T17" fmla="*/ 72 h 144"/>
                <a:gd name="T18" fmla="*/ 72 w 144"/>
                <a:gd name="T1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2" y="108"/>
                  </a:moveTo>
                  <a:cubicBezTo>
                    <a:pt x="52" y="108"/>
                    <a:pt x="36" y="92"/>
                    <a:pt x="36" y="72"/>
                  </a:cubicBezTo>
                  <a:cubicBezTo>
                    <a:pt x="36" y="52"/>
                    <a:pt x="52" y="36"/>
                    <a:pt x="72" y="36"/>
                  </a:cubicBezTo>
                  <a:cubicBezTo>
                    <a:pt x="92" y="36"/>
                    <a:pt x="108" y="52"/>
                    <a:pt x="108" y="72"/>
                  </a:cubicBezTo>
                  <a:cubicBezTo>
                    <a:pt x="108" y="92"/>
                    <a:pt x="92" y="108"/>
                    <a:pt x="72" y="10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39" name="Freeform 48"/>
            <p:cNvSpPr>
              <a:spLocks noEditPoints="1"/>
            </p:cNvSpPr>
            <p:nvPr/>
          </p:nvSpPr>
          <p:spPr bwMode="auto">
            <a:xfrm>
              <a:off x="11231563" y="5154613"/>
              <a:ext cx="582612" cy="582613"/>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56 h 192"/>
                <a:gd name="T12" fmla="*/ 36 w 192"/>
                <a:gd name="T13" fmla="*/ 96 h 192"/>
                <a:gd name="T14" fmla="*/ 96 w 192"/>
                <a:gd name="T15" fmla="*/ 36 h 192"/>
                <a:gd name="T16" fmla="*/ 156 w 192"/>
                <a:gd name="T17" fmla="*/ 96 h 192"/>
                <a:gd name="T18" fmla="*/ 96 w 192"/>
                <a:gd name="T19"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56"/>
                  </a:moveTo>
                  <a:cubicBezTo>
                    <a:pt x="63" y="156"/>
                    <a:pt x="36" y="129"/>
                    <a:pt x="36" y="96"/>
                  </a:cubicBezTo>
                  <a:cubicBezTo>
                    <a:pt x="36" y="63"/>
                    <a:pt x="63" y="36"/>
                    <a:pt x="96" y="36"/>
                  </a:cubicBezTo>
                  <a:cubicBezTo>
                    <a:pt x="129" y="36"/>
                    <a:pt x="156" y="63"/>
                    <a:pt x="156" y="96"/>
                  </a:cubicBezTo>
                  <a:cubicBezTo>
                    <a:pt x="156" y="129"/>
                    <a:pt x="129" y="156"/>
                    <a:pt x="96" y="1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0" name="Freeform 49"/>
            <p:cNvSpPr>
              <a:spLocks noEditPoints="1"/>
            </p:cNvSpPr>
            <p:nvPr/>
          </p:nvSpPr>
          <p:spPr bwMode="auto">
            <a:xfrm>
              <a:off x="10142538" y="5689600"/>
              <a:ext cx="460375" cy="461963"/>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16 h 152"/>
                <a:gd name="T12" fmla="*/ 36 w 152"/>
                <a:gd name="T13" fmla="*/ 76 h 152"/>
                <a:gd name="T14" fmla="*/ 76 w 152"/>
                <a:gd name="T15" fmla="*/ 36 h 152"/>
                <a:gd name="T16" fmla="*/ 116 w 152"/>
                <a:gd name="T17" fmla="*/ 76 h 152"/>
                <a:gd name="T18" fmla="*/ 76 w 152"/>
                <a:gd name="T1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16"/>
                  </a:moveTo>
                  <a:cubicBezTo>
                    <a:pt x="54" y="116"/>
                    <a:pt x="36" y="98"/>
                    <a:pt x="36" y="76"/>
                  </a:cubicBezTo>
                  <a:cubicBezTo>
                    <a:pt x="36" y="54"/>
                    <a:pt x="54" y="36"/>
                    <a:pt x="76" y="36"/>
                  </a:cubicBezTo>
                  <a:cubicBezTo>
                    <a:pt x="98" y="36"/>
                    <a:pt x="116" y="54"/>
                    <a:pt x="116" y="76"/>
                  </a:cubicBezTo>
                  <a:cubicBezTo>
                    <a:pt x="116" y="98"/>
                    <a:pt x="98" y="116"/>
                    <a:pt x="76" y="1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1" name="Freeform 50"/>
            <p:cNvSpPr>
              <a:spLocks noEditPoints="1"/>
            </p:cNvSpPr>
            <p:nvPr/>
          </p:nvSpPr>
          <p:spPr bwMode="auto">
            <a:xfrm>
              <a:off x="8948738" y="7402513"/>
              <a:ext cx="460375" cy="461963"/>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16 h 152"/>
                <a:gd name="T12" fmla="*/ 36 w 152"/>
                <a:gd name="T13" fmla="*/ 76 h 152"/>
                <a:gd name="T14" fmla="*/ 76 w 152"/>
                <a:gd name="T15" fmla="*/ 36 h 152"/>
                <a:gd name="T16" fmla="*/ 116 w 152"/>
                <a:gd name="T17" fmla="*/ 76 h 152"/>
                <a:gd name="T18" fmla="*/ 76 w 152"/>
                <a:gd name="T1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16"/>
                  </a:moveTo>
                  <a:cubicBezTo>
                    <a:pt x="54" y="116"/>
                    <a:pt x="36" y="98"/>
                    <a:pt x="36" y="76"/>
                  </a:cubicBezTo>
                  <a:cubicBezTo>
                    <a:pt x="36" y="54"/>
                    <a:pt x="54" y="36"/>
                    <a:pt x="76" y="36"/>
                  </a:cubicBezTo>
                  <a:cubicBezTo>
                    <a:pt x="98" y="36"/>
                    <a:pt x="116" y="54"/>
                    <a:pt x="116" y="76"/>
                  </a:cubicBezTo>
                  <a:cubicBezTo>
                    <a:pt x="116" y="98"/>
                    <a:pt x="98" y="116"/>
                    <a:pt x="76" y="1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2" name="Freeform 51"/>
            <p:cNvSpPr>
              <a:spLocks noEditPoints="1"/>
            </p:cNvSpPr>
            <p:nvPr/>
          </p:nvSpPr>
          <p:spPr bwMode="auto">
            <a:xfrm>
              <a:off x="10372725" y="7664450"/>
              <a:ext cx="574675" cy="57785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54 h 190"/>
                <a:gd name="T12" fmla="*/ 36 w 190"/>
                <a:gd name="T13" fmla="*/ 95 h 190"/>
                <a:gd name="T14" fmla="*/ 95 w 190"/>
                <a:gd name="T15" fmla="*/ 36 h 190"/>
                <a:gd name="T16" fmla="*/ 154 w 190"/>
                <a:gd name="T17" fmla="*/ 95 h 190"/>
                <a:gd name="T18" fmla="*/ 95 w 190"/>
                <a:gd name="T19" fmla="*/ 1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3" y="0"/>
                    <a:pt x="0" y="43"/>
                    <a:pt x="0" y="95"/>
                  </a:cubicBezTo>
                  <a:cubicBezTo>
                    <a:pt x="0" y="147"/>
                    <a:pt x="43" y="190"/>
                    <a:pt x="95" y="190"/>
                  </a:cubicBezTo>
                  <a:cubicBezTo>
                    <a:pt x="147" y="190"/>
                    <a:pt x="190" y="147"/>
                    <a:pt x="190" y="95"/>
                  </a:cubicBezTo>
                  <a:cubicBezTo>
                    <a:pt x="190" y="43"/>
                    <a:pt x="147" y="0"/>
                    <a:pt x="95" y="0"/>
                  </a:cubicBezTo>
                  <a:close/>
                  <a:moveTo>
                    <a:pt x="95" y="154"/>
                  </a:moveTo>
                  <a:cubicBezTo>
                    <a:pt x="62" y="154"/>
                    <a:pt x="36" y="128"/>
                    <a:pt x="36" y="95"/>
                  </a:cubicBezTo>
                  <a:cubicBezTo>
                    <a:pt x="36" y="62"/>
                    <a:pt x="62" y="36"/>
                    <a:pt x="95" y="36"/>
                  </a:cubicBezTo>
                  <a:cubicBezTo>
                    <a:pt x="128" y="36"/>
                    <a:pt x="154" y="62"/>
                    <a:pt x="154" y="95"/>
                  </a:cubicBezTo>
                  <a:cubicBezTo>
                    <a:pt x="154" y="128"/>
                    <a:pt x="128" y="154"/>
                    <a:pt x="95"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3" name="Freeform 52"/>
            <p:cNvSpPr>
              <a:spLocks noEditPoints="1"/>
            </p:cNvSpPr>
            <p:nvPr/>
          </p:nvSpPr>
          <p:spPr bwMode="auto">
            <a:xfrm>
              <a:off x="11541125" y="6935788"/>
              <a:ext cx="411162" cy="412750"/>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00 h 136"/>
                <a:gd name="T12" fmla="*/ 36 w 136"/>
                <a:gd name="T13" fmla="*/ 68 h 136"/>
                <a:gd name="T14" fmla="*/ 68 w 136"/>
                <a:gd name="T15" fmla="*/ 36 h 136"/>
                <a:gd name="T16" fmla="*/ 100 w 136"/>
                <a:gd name="T17" fmla="*/ 68 h 136"/>
                <a:gd name="T18" fmla="*/ 68 w 136"/>
                <a:gd name="T19"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1" y="0"/>
                    <a:pt x="0" y="31"/>
                    <a:pt x="0" y="68"/>
                  </a:cubicBezTo>
                  <a:cubicBezTo>
                    <a:pt x="0" y="105"/>
                    <a:pt x="31" y="136"/>
                    <a:pt x="68" y="136"/>
                  </a:cubicBezTo>
                  <a:cubicBezTo>
                    <a:pt x="105" y="136"/>
                    <a:pt x="136" y="105"/>
                    <a:pt x="136" y="68"/>
                  </a:cubicBezTo>
                  <a:cubicBezTo>
                    <a:pt x="136" y="31"/>
                    <a:pt x="105" y="0"/>
                    <a:pt x="68" y="0"/>
                  </a:cubicBezTo>
                  <a:close/>
                  <a:moveTo>
                    <a:pt x="68" y="100"/>
                  </a:moveTo>
                  <a:cubicBezTo>
                    <a:pt x="50" y="100"/>
                    <a:pt x="36" y="86"/>
                    <a:pt x="36" y="68"/>
                  </a:cubicBezTo>
                  <a:cubicBezTo>
                    <a:pt x="36" y="50"/>
                    <a:pt x="50" y="36"/>
                    <a:pt x="68" y="36"/>
                  </a:cubicBezTo>
                  <a:cubicBezTo>
                    <a:pt x="86" y="36"/>
                    <a:pt x="100" y="50"/>
                    <a:pt x="100" y="68"/>
                  </a:cubicBezTo>
                  <a:cubicBezTo>
                    <a:pt x="100" y="86"/>
                    <a:pt x="86" y="100"/>
                    <a:pt x="68" y="10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4" name="Freeform 53"/>
            <p:cNvSpPr>
              <a:spLocks/>
            </p:cNvSpPr>
            <p:nvPr/>
          </p:nvSpPr>
          <p:spPr bwMode="auto">
            <a:xfrm>
              <a:off x="8439150" y="5938838"/>
              <a:ext cx="673100" cy="1604963"/>
            </a:xfrm>
            <a:custGeom>
              <a:avLst/>
              <a:gdLst>
                <a:gd name="T0" fmla="*/ 202 w 222"/>
                <a:gd name="T1" fmla="*/ 528 h 528"/>
                <a:gd name="T2" fmla="*/ 185 w 222"/>
                <a:gd name="T3" fmla="*/ 516 h 528"/>
                <a:gd name="T4" fmla="*/ 3 w 222"/>
                <a:gd name="T5" fmla="*/ 26 h 528"/>
                <a:gd name="T6" fmla="*/ 14 w 222"/>
                <a:gd name="T7" fmla="*/ 3 h 528"/>
                <a:gd name="T8" fmla="*/ 37 w 222"/>
                <a:gd name="T9" fmla="*/ 14 h 528"/>
                <a:gd name="T10" fmla="*/ 219 w 222"/>
                <a:gd name="T11" fmla="*/ 504 h 528"/>
                <a:gd name="T12" fmla="*/ 208 w 222"/>
                <a:gd name="T13" fmla="*/ 527 h 528"/>
                <a:gd name="T14" fmla="*/ 202 w 222"/>
                <a:gd name="T15" fmla="*/ 528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528">
                  <a:moveTo>
                    <a:pt x="202" y="528"/>
                  </a:moveTo>
                  <a:cubicBezTo>
                    <a:pt x="195" y="528"/>
                    <a:pt x="188" y="524"/>
                    <a:pt x="185" y="516"/>
                  </a:cubicBezTo>
                  <a:cubicBezTo>
                    <a:pt x="3" y="26"/>
                    <a:pt x="3" y="26"/>
                    <a:pt x="3" y="26"/>
                  </a:cubicBezTo>
                  <a:cubicBezTo>
                    <a:pt x="0" y="17"/>
                    <a:pt x="4" y="7"/>
                    <a:pt x="14" y="3"/>
                  </a:cubicBezTo>
                  <a:cubicBezTo>
                    <a:pt x="23" y="0"/>
                    <a:pt x="33" y="4"/>
                    <a:pt x="37" y="14"/>
                  </a:cubicBezTo>
                  <a:cubicBezTo>
                    <a:pt x="219" y="504"/>
                    <a:pt x="219" y="504"/>
                    <a:pt x="219" y="504"/>
                  </a:cubicBezTo>
                  <a:cubicBezTo>
                    <a:pt x="222" y="513"/>
                    <a:pt x="218" y="523"/>
                    <a:pt x="208" y="527"/>
                  </a:cubicBezTo>
                  <a:cubicBezTo>
                    <a:pt x="206" y="528"/>
                    <a:pt x="204" y="528"/>
                    <a:pt x="202" y="5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5" name="Freeform 54"/>
            <p:cNvSpPr>
              <a:spLocks/>
            </p:cNvSpPr>
            <p:nvPr/>
          </p:nvSpPr>
          <p:spPr bwMode="auto">
            <a:xfrm>
              <a:off x="8191500" y="5227638"/>
              <a:ext cx="1677987" cy="2181225"/>
            </a:xfrm>
            <a:custGeom>
              <a:avLst/>
              <a:gdLst>
                <a:gd name="T0" fmla="*/ 20 w 554"/>
                <a:gd name="T1" fmla="*/ 718 h 718"/>
                <a:gd name="T2" fmla="*/ 9 w 554"/>
                <a:gd name="T3" fmla="*/ 714 h 718"/>
                <a:gd name="T4" fmla="*/ 6 w 554"/>
                <a:gd name="T5" fmla="*/ 689 h 718"/>
                <a:gd name="T6" fmla="*/ 520 w 554"/>
                <a:gd name="T7" fmla="*/ 9 h 718"/>
                <a:gd name="T8" fmla="*/ 545 w 554"/>
                <a:gd name="T9" fmla="*/ 6 h 718"/>
                <a:gd name="T10" fmla="*/ 548 w 554"/>
                <a:gd name="T11" fmla="*/ 31 h 718"/>
                <a:gd name="T12" fmla="*/ 34 w 554"/>
                <a:gd name="T13" fmla="*/ 711 h 718"/>
                <a:gd name="T14" fmla="*/ 20 w 554"/>
                <a:gd name="T15" fmla="*/ 718 h 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718">
                  <a:moveTo>
                    <a:pt x="20" y="718"/>
                  </a:moveTo>
                  <a:cubicBezTo>
                    <a:pt x="16" y="718"/>
                    <a:pt x="12" y="717"/>
                    <a:pt x="9" y="714"/>
                  </a:cubicBezTo>
                  <a:cubicBezTo>
                    <a:pt x="1" y="708"/>
                    <a:pt x="0" y="697"/>
                    <a:pt x="6" y="689"/>
                  </a:cubicBezTo>
                  <a:cubicBezTo>
                    <a:pt x="520" y="9"/>
                    <a:pt x="520" y="9"/>
                    <a:pt x="520" y="9"/>
                  </a:cubicBezTo>
                  <a:cubicBezTo>
                    <a:pt x="526" y="1"/>
                    <a:pt x="537" y="0"/>
                    <a:pt x="545" y="6"/>
                  </a:cubicBezTo>
                  <a:cubicBezTo>
                    <a:pt x="553" y="12"/>
                    <a:pt x="554" y="23"/>
                    <a:pt x="548" y="31"/>
                  </a:cubicBezTo>
                  <a:cubicBezTo>
                    <a:pt x="34" y="711"/>
                    <a:pt x="34" y="711"/>
                    <a:pt x="34" y="711"/>
                  </a:cubicBezTo>
                  <a:cubicBezTo>
                    <a:pt x="31" y="716"/>
                    <a:pt x="25" y="718"/>
                    <a:pt x="20" y="7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6" name="Freeform 55"/>
            <p:cNvSpPr>
              <a:spLocks/>
            </p:cNvSpPr>
            <p:nvPr/>
          </p:nvSpPr>
          <p:spPr bwMode="auto">
            <a:xfrm>
              <a:off x="8270875" y="6929438"/>
              <a:ext cx="1385887" cy="601663"/>
            </a:xfrm>
            <a:custGeom>
              <a:avLst/>
              <a:gdLst>
                <a:gd name="T0" fmla="*/ 20 w 458"/>
                <a:gd name="T1" fmla="*/ 198 h 198"/>
                <a:gd name="T2" fmla="*/ 3 w 458"/>
                <a:gd name="T3" fmla="*/ 186 h 198"/>
                <a:gd name="T4" fmla="*/ 14 w 458"/>
                <a:gd name="T5" fmla="*/ 163 h 198"/>
                <a:gd name="T6" fmla="*/ 432 w 458"/>
                <a:gd name="T7" fmla="*/ 3 h 198"/>
                <a:gd name="T8" fmla="*/ 455 w 458"/>
                <a:gd name="T9" fmla="*/ 14 h 198"/>
                <a:gd name="T10" fmla="*/ 444 w 458"/>
                <a:gd name="T11" fmla="*/ 37 h 198"/>
                <a:gd name="T12" fmla="*/ 26 w 458"/>
                <a:gd name="T13" fmla="*/ 197 h 198"/>
                <a:gd name="T14" fmla="*/ 20 w 458"/>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198">
                  <a:moveTo>
                    <a:pt x="20" y="198"/>
                  </a:moveTo>
                  <a:cubicBezTo>
                    <a:pt x="13" y="198"/>
                    <a:pt x="6" y="194"/>
                    <a:pt x="3" y="186"/>
                  </a:cubicBezTo>
                  <a:cubicBezTo>
                    <a:pt x="0" y="177"/>
                    <a:pt x="4" y="167"/>
                    <a:pt x="14" y="163"/>
                  </a:cubicBezTo>
                  <a:cubicBezTo>
                    <a:pt x="432" y="3"/>
                    <a:pt x="432" y="3"/>
                    <a:pt x="432" y="3"/>
                  </a:cubicBezTo>
                  <a:cubicBezTo>
                    <a:pt x="441" y="0"/>
                    <a:pt x="451" y="4"/>
                    <a:pt x="455" y="14"/>
                  </a:cubicBezTo>
                  <a:cubicBezTo>
                    <a:pt x="458" y="23"/>
                    <a:pt x="454" y="33"/>
                    <a:pt x="444" y="37"/>
                  </a:cubicBezTo>
                  <a:cubicBezTo>
                    <a:pt x="26" y="197"/>
                    <a:pt x="26" y="197"/>
                    <a:pt x="26" y="197"/>
                  </a:cubicBezTo>
                  <a:cubicBezTo>
                    <a:pt x="24" y="198"/>
                    <a:pt x="22" y="198"/>
                    <a:pt x="2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7" name="Freeform 56"/>
            <p:cNvSpPr>
              <a:spLocks/>
            </p:cNvSpPr>
            <p:nvPr/>
          </p:nvSpPr>
          <p:spPr bwMode="auto">
            <a:xfrm>
              <a:off x="10166350" y="7185025"/>
              <a:ext cx="460375" cy="588963"/>
            </a:xfrm>
            <a:custGeom>
              <a:avLst/>
              <a:gdLst>
                <a:gd name="T0" fmla="*/ 132 w 152"/>
                <a:gd name="T1" fmla="*/ 194 h 194"/>
                <a:gd name="T2" fmla="*/ 117 w 152"/>
                <a:gd name="T3" fmla="*/ 186 h 194"/>
                <a:gd name="T4" fmla="*/ 5 w 152"/>
                <a:gd name="T5" fmla="*/ 30 h 194"/>
                <a:gd name="T6" fmla="*/ 10 w 152"/>
                <a:gd name="T7" fmla="*/ 5 h 194"/>
                <a:gd name="T8" fmla="*/ 35 w 152"/>
                <a:gd name="T9" fmla="*/ 10 h 194"/>
                <a:gd name="T10" fmla="*/ 147 w 152"/>
                <a:gd name="T11" fmla="*/ 166 h 194"/>
                <a:gd name="T12" fmla="*/ 142 w 152"/>
                <a:gd name="T13" fmla="*/ 191 h 194"/>
                <a:gd name="T14" fmla="*/ 132 w 152"/>
                <a:gd name="T15" fmla="*/ 194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94">
                  <a:moveTo>
                    <a:pt x="132" y="194"/>
                  </a:moveTo>
                  <a:cubicBezTo>
                    <a:pt x="126" y="194"/>
                    <a:pt x="121" y="191"/>
                    <a:pt x="117" y="186"/>
                  </a:cubicBezTo>
                  <a:cubicBezTo>
                    <a:pt x="5" y="30"/>
                    <a:pt x="5" y="30"/>
                    <a:pt x="5" y="30"/>
                  </a:cubicBezTo>
                  <a:cubicBezTo>
                    <a:pt x="0" y="22"/>
                    <a:pt x="1" y="11"/>
                    <a:pt x="10" y="5"/>
                  </a:cubicBezTo>
                  <a:cubicBezTo>
                    <a:pt x="18" y="0"/>
                    <a:pt x="29" y="1"/>
                    <a:pt x="35" y="10"/>
                  </a:cubicBezTo>
                  <a:cubicBezTo>
                    <a:pt x="147" y="166"/>
                    <a:pt x="147" y="166"/>
                    <a:pt x="147" y="166"/>
                  </a:cubicBezTo>
                  <a:cubicBezTo>
                    <a:pt x="152" y="174"/>
                    <a:pt x="151" y="185"/>
                    <a:pt x="142" y="191"/>
                  </a:cubicBezTo>
                  <a:cubicBezTo>
                    <a:pt x="139" y="193"/>
                    <a:pt x="136" y="194"/>
                    <a:pt x="132" y="19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8" name="Freeform 57"/>
            <p:cNvSpPr>
              <a:spLocks/>
            </p:cNvSpPr>
            <p:nvPr/>
          </p:nvSpPr>
          <p:spPr bwMode="auto">
            <a:xfrm>
              <a:off x="9263063" y="7062788"/>
              <a:ext cx="496887" cy="504825"/>
            </a:xfrm>
            <a:custGeom>
              <a:avLst/>
              <a:gdLst>
                <a:gd name="T0" fmla="*/ 20 w 164"/>
                <a:gd name="T1" fmla="*/ 166 h 166"/>
                <a:gd name="T2" fmla="*/ 7 w 164"/>
                <a:gd name="T3" fmla="*/ 161 h 166"/>
                <a:gd name="T4" fmla="*/ 7 w 164"/>
                <a:gd name="T5" fmla="*/ 135 h 166"/>
                <a:gd name="T6" fmla="*/ 131 w 164"/>
                <a:gd name="T7" fmla="*/ 7 h 166"/>
                <a:gd name="T8" fmla="*/ 157 w 164"/>
                <a:gd name="T9" fmla="*/ 7 h 166"/>
                <a:gd name="T10" fmla="*/ 157 w 164"/>
                <a:gd name="T11" fmla="*/ 33 h 166"/>
                <a:gd name="T12" fmla="*/ 33 w 164"/>
                <a:gd name="T13" fmla="*/ 161 h 166"/>
                <a:gd name="T14" fmla="*/ 20 w 164"/>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66">
                  <a:moveTo>
                    <a:pt x="20" y="166"/>
                  </a:moveTo>
                  <a:cubicBezTo>
                    <a:pt x="15" y="166"/>
                    <a:pt x="11" y="164"/>
                    <a:pt x="7" y="161"/>
                  </a:cubicBezTo>
                  <a:cubicBezTo>
                    <a:pt x="0" y="154"/>
                    <a:pt x="0" y="143"/>
                    <a:pt x="7" y="135"/>
                  </a:cubicBezTo>
                  <a:cubicBezTo>
                    <a:pt x="131" y="7"/>
                    <a:pt x="131" y="7"/>
                    <a:pt x="131" y="7"/>
                  </a:cubicBezTo>
                  <a:cubicBezTo>
                    <a:pt x="138" y="0"/>
                    <a:pt x="149" y="0"/>
                    <a:pt x="157" y="7"/>
                  </a:cubicBezTo>
                  <a:cubicBezTo>
                    <a:pt x="164" y="14"/>
                    <a:pt x="164" y="25"/>
                    <a:pt x="157" y="33"/>
                  </a:cubicBezTo>
                  <a:cubicBezTo>
                    <a:pt x="33" y="161"/>
                    <a:pt x="33" y="161"/>
                    <a:pt x="33" y="161"/>
                  </a:cubicBezTo>
                  <a:cubicBezTo>
                    <a:pt x="29" y="164"/>
                    <a:pt x="25" y="166"/>
                    <a:pt x="20" y="1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49" name="Freeform 58"/>
            <p:cNvSpPr>
              <a:spLocks/>
            </p:cNvSpPr>
            <p:nvPr/>
          </p:nvSpPr>
          <p:spPr bwMode="auto">
            <a:xfrm>
              <a:off x="10244138" y="5537200"/>
              <a:ext cx="1150937" cy="1069975"/>
            </a:xfrm>
            <a:custGeom>
              <a:avLst/>
              <a:gdLst>
                <a:gd name="T0" fmla="*/ 20 w 380"/>
                <a:gd name="T1" fmla="*/ 352 h 352"/>
                <a:gd name="T2" fmla="*/ 7 w 380"/>
                <a:gd name="T3" fmla="*/ 346 h 352"/>
                <a:gd name="T4" fmla="*/ 8 w 380"/>
                <a:gd name="T5" fmla="*/ 321 h 352"/>
                <a:gd name="T6" fmla="*/ 348 w 380"/>
                <a:gd name="T7" fmla="*/ 7 h 352"/>
                <a:gd name="T8" fmla="*/ 373 w 380"/>
                <a:gd name="T9" fmla="*/ 8 h 352"/>
                <a:gd name="T10" fmla="*/ 372 w 380"/>
                <a:gd name="T11" fmla="*/ 33 h 352"/>
                <a:gd name="T12" fmla="*/ 32 w 380"/>
                <a:gd name="T13" fmla="*/ 347 h 352"/>
                <a:gd name="T14" fmla="*/ 20 w 380"/>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52">
                  <a:moveTo>
                    <a:pt x="20" y="352"/>
                  </a:moveTo>
                  <a:cubicBezTo>
                    <a:pt x="15" y="352"/>
                    <a:pt x="10" y="350"/>
                    <a:pt x="7" y="346"/>
                  </a:cubicBezTo>
                  <a:cubicBezTo>
                    <a:pt x="0" y="339"/>
                    <a:pt x="0" y="328"/>
                    <a:pt x="8" y="321"/>
                  </a:cubicBezTo>
                  <a:cubicBezTo>
                    <a:pt x="348" y="7"/>
                    <a:pt x="348" y="7"/>
                    <a:pt x="348" y="7"/>
                  </a:cubicBezTo>
                  <a:cubicBezTo>
                    <a:pt x="355" y="0"/>
                    <a:pt x="366" y="0"/>
                    <a:pt x="373" y="8"/>
                  </a:cubicBezTo>
                  <a:cubicBezTo>
                    <a:pt x="380" y="15"/>
                    <a:pt x="380" y="26"/>
                    <a:pt x="372" y="33"/>
                  </a:cubicBezTo>
                  <a:cubicBezTo>
                    <a:pt x="32" y="347"/>
                    <a:pt x="32" y="347"/>
                    <a:pt x="32" y="347"/>
                  </a:cubicBezTo>
                  <a:cubicBezTo>
                    <a:pt x="29" y="350"/>
                    <a:pt x="24" y="352"/>
                    <a:pt x="20" y="3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0" name="Freeform 59"/>
            <p:cNvSpPr>
              <a:spLocks/>
            </p:cNvSpPr>
            <p:nvPr/>
          </p:nvSpPr>
          <p:spPr bwMode="auto">
            <a:xfrm>
              <a:off x="10668000" y="5634038"/>
              <a:ext cx="830262" cy="2152650"/>
            </a:xfrm>
            <a:custGeom>
              <a:avLst/>
              <a:gdLst>
                <a:gd name="T0" fmla="*/ 20 w 274"/>
                <a:gd name="T1" fmla="*/ 708 h 708"/>
                <a:gd name="T2" fmla="*/ 14 w 274"/>
                <a:gd name="T3" fmla="*/ 707 h 708"/>
                <a:gd name="T4" fmla="*/ 3 w 274"/>
                <a:gd name="T5" fmla="*/ 684 h 708"/>
                <a:gd name="T6" fmla="*/ 237 w 274"/>
                <a:gd name="T7" fmla="*/ 14 h 708"/>
                <a:gd name="T8" fmla="*/ 260 w 274"/>
                <a:gd name="T9" fmla="*/ 3 h 708"/>
                <a:gd name="T10" fmla="*/ 271 w 274"/>
                <a:gd name="T11" fmla="*/ 26 h 708"/>
                <a:gd name="T12" fmla="*/ 37 w 274"/>
                <a:gd name="T13" fmla="*/ 696 h 708"/>
                <a:gd name="T14" fmla="*/ 20 w 274"/>
                <a:gd name="T15" fmla="*/ 70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08">
                  <a:moveTo>
                    <a:pt x="20" y="708"/>
                  </a:moveTo>
                  <a:cubicBezTo>
                    <a:pt x="18" y="708"/>
                    <a:pt x="16" y="708"/>
                    <a:pt x="14" y="707"/>
                  </a:cubicBezTo>
                  <a:cubicBezTo>
                    <a:pt x="5" y="704"/>
                    <a:pt x="0" y="693"/>
                    <a:pt x="3" y="684"/>
                  </a:cubicBezTo>
                  <a:cubicBezTo>
                    <a:pt x="237" y="14"/>
                    <a:pt x="237" y="14"/>
                    <a:pt x="237" y="14"/>
                  </a:cubicBezTo>
                  <a:cubicBezTo>
                    <a:pt x="240" y="5"/>
                    <a:pt x="251" y="0"/>
                    <a:pt x="260" y="3"/>
                  </a:cubicBezTo>
                  <a:cubicBezTo>
                    <a:pt x="269" y="6"/>
                    <a:pt x="274" y="17"/>
                    <a:pt x="271" y="26"/>
                  </a:cubicBezTo>
                  <a:cubicBezTo>
                    <a:pt x="37" y="696"/>
                    <a:pt x="37" y="696"/>
                    <a:pt x="37" y="696"/>
                  </a:cubicBezTo>
                  <a:cubicBezTo>
                    <a:pt x="34" y="703"/>
                    <a:pt x="27" y="708"/>
                    <a:pt x="20" y="70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1" name="Freeform 60"/>
            <p:cNvSpPr>
              <a:spLocks/>
            </p:cNvSpPr>
            <p:nvPr/>
          </p:nvSpPr>
          <p:spPr bwMode="auto">
            <a:xfrm>
              <a:off x="10790238" y="7172325"/>
              <a:ext cx="854075" cy="681038"/>
            </a:xfrm>
            <a:custGeom>
              <a:avLst/>
              <a:gdLst>
                <a:gd name="T0" fmla="*/ 20 w 282"/>
                <a:gd name="T1" fmla="*/ 224 h 224"/>
                <a:gd name="T2" fmla="*/ 6 w 282"/>
                <a:gd name="T3" fmla="*/ 217 h 224"/>
                <a:gd name="T4" fmla="*/ 9 w 282"/>
                <a:gd name="T5" fmla="*/ 192 h 224"/>
                <a:gd name="T6" fmla="*/ 251 w 282"/>
                <a:gd name="T7" fmla="*/ 6 h 224"/>
                <a:gd name="T8" fmla="*/ 276 w 282"/>
                <a:gd name="T9" fmla="*/ 9 h 224"/>
                <a:gd name="T10" fmla="*/ 273 w 282"/>
                <a:gd name="T11" fmla="*/ 34 h 224"/>
                <a:gd name="T12" fmla="*/ 31 w 282"/>
                <a:gd name="T13" fmla="*/ 220 h 224"/>
                <a:gd name="T14" fmla="*/ 20 w 282"/>
                <a:gd name="T15" fmla="*/ 2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224">
                  <a:moveTo>
                    <a:pt x="20" y="224"/>
                  </a:moveTo>
                  <a:cubicBezTo>
                    <a:pt x="15" y="224"/>
                    <a:pt x="9" y="222"/>
                    <a:pt x="6" y="217"/>
                  </a:cubicBezTo>
                  <a:cubicBezTo>
                    <a:pt x="0" y="209"/>
                    <a:pt x="1" y="198"/>
                    <a:pt x="9" y="192"/>
                  </a:cubicBezTo>
                  <a:cubicBezTo>
                    <a:pt x="251" y="6"/>
                    <a:pt x="251" y="6"/>
                    <a:pt x="251" y="6"/>
                  </a:cubicBezTo>
                  <a:cubicBezTo>
                    <a:pt x="259" y="0"/>
                    <a:pt x="270" y="1"/>
                    <a:pt x="276" y="9"/>
                  </a:cubicBezTo>
                  <a:cubicBezTo>
                    <a:pt x="282" y="17"/>
                    <a:pt x="281" y="28"/>
                    <a:pt x="273" y="34"/>
                  </a:cubicBezTo>
                  <a:cubicBezTo>
                    <a:pt x="31" y="220"/>
                    <a:pt x="31" y="220"/>
                    <a:pt x="31" y="220"/>
                  </a:cubicBezTo>
                  <a:cubicBezTo>
                    <a:pt x="28" y="223"/>
                    <a:pt x="24" y="224"/>
                    <a:pt x="20" y="2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2" name="Freeform 61"/>
            <p:cNvSpPr>
              <a:spLocks/>
            </p:cNvSpPr>
            <p:nvPr/>
          </p:nvSpPr>
          <p:spPr bwMode="auto">
            <a:xfrm>
              <a:off x="10450513" y="6011863"/>
              <a:ext cx="1211262" cy="1081088"/>
            </a:xfrm>
            <a:custGeom>
              <a:avLst/>
              <a:gdLst>
                <a:gd name="T0" fmla="*/ 380 w 400"/>
                <a:gd name="T1" fmla="*/ 356 h 356"/>
                <a:gd name="T2" fmla="*/ 368 w 400"/>
                <a:gd name="T3" fmla="*/ 351 h 356"/>
                <a:gd name="T4" fmla="*/ 8 w 400"/>
                <a:gd name="T5" fmla="*/ 33 h 356"/>
                <a:gd name="T6" fmla="*/ 7 w 400"/>
                <a:gd name="T7" fmla="*/ 8 h 356"/>
                <a:gd name="T8" fmla="*/ 32 w 400"/>
                <a:gd name="T9" fmla="*/ 7 h 356"/>
                <a:gd name="T10" fmla="*/ 392 w 400"/>
                <a:gd name="T11" fmla="*/ 325 h 356"/>
                <a:gd name="T12" fmla="*/ 393 w 400"/>
                <a:gd name="T13" fmla="*/ 350 h 356"/>
                <a:gd name="T14" fmla="*/ 380 w 400"/>
                <a:gd name="T15" fmla="*/ 356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356">
                  <a:moveTo>
                    <a:pt x="380" y="356"/>
                  </a:moveTo>
                  <a:cubicBezTo>
                    <a:pt x="376" y="356"/>
                    <a:pt x="372" y="355"/>
                    <a:pt x="368" y="351"/>
                  </a:cubicBezTo>
                  <a:cubicBezTo>
                    <a:pt x="8" y="33"/>
                    <a:pt x="8" y="33"/>
                    <a:pt x="8" y="33"/>
                  </a:cubicBezTo>
                  <a:cubicBezTo>
                    <a:pt x="1" y="27"/>
                    <a:pt x="0" y="16"/>
                    <a:pt x="7" y="8"/>
                  </a:cubicBezTo>
                  <a:cubicBezTo>
                    <a:pt x="13" y="1"/>
                    <a:pt x="24" y="0"/>
                    <a:pt x="32" y="7"/>
                  </a:cubicBezTo>
                  <a:cubicBezTo>
                    <a:pt x="392" y="325"/>
                    <a:pt x="392" y="325"/>
                    <a:pt x="392" y="325"/>
                  </a:cubicBezTo>
                  <a:cubicBezTo>
                    <a:pt x="399" y="331"/>
                    <a:pt x="400" y="342"/>
                    <a:pt x="393" y="350"/>
                  </a:cubicBezTo>
                  <a:cubicBezTo>
                    <a:pt x="390" y="354"/>
                    <a:pt x="385" y="356"/>
                    <a:pt x="380" y="3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3" name="Freeform 62"/>
            <p:cNvSpPr>
              <a:spLocks/>
            </p:cNvSpPr>
            <p:nvPr/>
          </p:nvSpPr>
          <p:spPr bwMode="auto">
            <a:xfrm>
              <a:off x="10387013" y="6919913"/>
              <a:ext cx="1254125" cy="265113"/>
            </a:xfrm>
            <a:custGeom>
              <a:avLst/>
              <a:gdLst>
                <a:gd name="T0" fmla="*/ 395 w 414"/>
                <a:gd name="T1" fmla="*/ 87 h 87"/>
                <a:gd name="T2" fmla="*/ 393 w 414"/>
                <a:gd name="T3" fmla="*/ 87 h 87"/>
                <a:gd name="T4" fmla="*/ 17 w 414"/>
                <a:gd name="T5" fmla="*/ 37 h 87"/>
                <a:gd name="T6" fmla="*/ 1 w 414"/>
                <a:gd name="T7" fmla="*/ 17 h 87"/>
                <a:gd name="T8" fmla="*/ 21 w 414"/>
                <a:gd name="T9" fmla="*/ 1 h 87"/>
                <a:gd name="T10" fmla="*/ 397 w 414"/>
                <a:gd name="T11" fmla="*/ 51 h 87"/>
                <a:gd name="T12" fmla="*/ 413 w 414"/>
                <a:gd name="T13" fmla="*/ 71 h 87"/>
                <a:gd name="T14" fmla="*/ 395 w 414"/>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87">
                  <a:moveTo>
                    <a:pt x="395" y="87"/>
                  </a:moveTo>
                  <a:cubicBezTo>
                    <a:pt x="394" y="87"/>
                    <a:pt x="393" y="87"/>
                    <a:pt x="393" y="87"/>
                  </a:cubicBezTo>
                  <a:cubicBezTo>
                    <a:pt x="17" y="37"/>
                    <a:pt x="17" y="37"/>
                    <a:pt x="17" y="37"/>
                  </a:cubicBezTo>
                  <a:cubicBezTo>
                    <a:pt x="7" y="36"/>
                    <a:pt x="0" y="26"/>
                    <a:pt x="1" y="17"/>
                  </a:cubicBezTo>
                  <a:cubicBezTo>
                    <a:pt x="2" y="7"/>
                    <a:pt x="12" y="0"/>
                    <a:pt x="21" y="1"/>
                  </a:cubicBezTo>
                  <a:cubicBezTo>
                    <a:pt x="397" y="51"/>
                    <a:pt x="397" y="51"/>
                    <a:pt x="397" y="51"/>
                  </a:cubicBezTo>
                  <a:cubicBezTo>
                    <a:pt x="407" y="52"/>
                    <a:pt x="414" y="62"/>
                    <a:pt x="413" y="71"/>
                  </a:cubicBezTo>
                  <a:cubicBezTo>
                    <a:pt x="412" y="80"/>
                    <a:pt x="404" y="87"/>
                    <a:pt x="395"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4" name="Freeform 63"/>
            <p:cNvSpPr>
              <a:spLocks/>
            </p:cNvSpPr>
            <p:nvPr/>
          </p:nvSpPr>
          <p:spPr bwMode="auto">
            <a:xfrm>
              <a:off x="8497888" y="5826125"/>
              <a:ext cx="1258887" cy="860425"/>
            </a:xfrm>
            <a:custGeom>
              <a:avLst/>
              <a:gdLst>
                <a:gd name="T0" fmla="*/ 395 w 416"/>
                <a:gd name="T1" fmla="*/ 283 h 283"/>
                <a:gd name="T2" fmla="*/ 385 w 416"/>
                <a:gd name="T3" fmla="*/ 280 h 283"/>
                <a:gd name="T4" fmla="*/ 11 w 416"/>
                <a:gd name="T5" fmla="*/ 36 h 283"/>
                <a:gd name="T6" fmla="*/ 6 w 416"/>
                <a:gd name="T7" fmla="*/ 11 h 283"/>
                <a:gd name="T8" fmla="*/ 31 w 416"/>
                <a:gd name="T9" fmla="*/ 6 h 283"/>
                <a:gd name="T10" fmla="*/ 405 w 416"/>
                <a:gd name="T11" fmla="*/ 250 h 283"/>
                <a:gd name="T12" fmla="*/ 410 w 416"/>
                <a:gd name="T13" fmla="*/ 275 h 283"/>
                <a:gd name="T14" fmla="*/ 395 w 416"/>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283">
                  <a:moveTo>
                    <a:pt x="395" y="283"/>
                  </a:moveTo>
                  <a:cubicBezTo>
                    <a:pt x="392" y="283"/>
                    <a:pt x="388" y="282"/>
                    <a:pt x="385" y="280"/>
                  </a:cubicBezTo>
                  <a:cubicBezTo>
                    <a:pt x="11" y="36"/>
                    <a:pt x="11" y="36"/>
                    <a:pt x="11" y="36"/>
                  </a:cubicBezTo>
                  <a:cubicBezTo>
                    <a:pt x="3" y="31"/>
                    <a:pt x="0" y="19"/>
                    <a:pt x="6" y="11"/>
                  </a:cubicBezTo>
                  <a:cubicBezTo>
                    <a:pt x="11" y="3"/>
                    <a:pt x="23" y="0"/>
                    <a:pt x="31" y="6"/>
                  </a:cubicBezTo>
                  <a:cubicBezTo>
                    <a:pt x="405" y="250"/>
                    <a:pt x="405" y="250"/>
                    <a:pt x="405" y="250"/>
                  </a:cubicBezTo>
                  <a:cubicBezTo>
                    <a:pt x="413" y="255"/>
                    <a:pt x="416" y="267"/>
                    <a:pt x="410" y="275"/>
                  </a:cubicBezTo>
                  <a:cubicBezTo>
                    <a:pt x="407" y="280"/>
                    <a:pt x="401" y="283"/>
                    <a:pt x="395" y="28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5" name="Freeform 64"/>
            <p:cNvSpPr>
              <a:spLocks/>
            </p:cNvSpPr>
            <p:nvPr/>
          </p:nvSpPr>
          <p:spPr bwMode="auto">
            <a:xfrm>
              <a:off x="9853613" y="5260975"/>
              <a:ext cx="182562" cy="1260475"/>
            </a:xfrm>
            <a:custGeom>
              <a:avLst/>
              <a:gdLst>
                <a:gd name="T0" fmla="*/ 41 w 60"/>
                <a:gd name="T1" fmla="*/ 415 h 415"/>
                <a:gd name="T2" fmla="*/ 23 w 60"/>
                <a:gd name="T3" fmla="*/ 398 h 415"/>
                <a:gd name="T4" fmla="*/ 1 w 60"/>
                <a:gd name="T5" fmla="*/ 20 h 415"/>
                <a:gd name="T6" fmla="*/ 18 w 60"/>
                <a:gd name="T7" fmla="*/ 1 h 415"/>
                <a:gd name="T8" fmla="*/ 37 w 60"/>
                <a:gd name="T9" fmla="*/ 18 h 415"/>
                <a:gd name="T10" fmla="*/ 59 w 60"/>
                <a:gd name="T11" fmla="*/ 396 h 415"/>
                <a:gd name="T12" fmla="*/ 42 w 60"/>
                <a:gd name="T13" fmla="*/ 415 h 415"/>
                <a:gd name="T14" fmla="*/ 41 w 60"/>
                <a:gd name="T15" fmla="*/ 415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15">
                  <a:moveTo>
                    <a:pt x="41" y="415"/>
                  </a:moveTo>
                  <a:cubicBezTo>
                    <a:pt x="32" y="415"/>
                    <a:pt x="24" y="408"/>
                    <a:pt x="23" y="398"/>
                  </a:cubicBezTo>
                  <a:cubicBezTo>
                    <a:pt x="1" y="20"/>
                    <a:pt x="1" y="20"/>
                    <a:pt x="1" y="20"/>
                  </a:cubicBezTo>
                  <a:cubicBezTo>
                    <a:pt x="0" y="10"/>
                    <a:pt x="8" y="2"/>
                    <a:pt x="18" y="1"/>
                  </a:cubicBezTo>
                  <a:cubicBezTo>
                    <a:pt x="28" y="0"/>
                    <a:pt x="36" y="8"/>
                    <a:pt x="37" y="18"/>
                  </a:cubicBezTo>
                  <a:cubicBezTo>
                    <a:pt x="59" y="396"/>
                    <a:pt x="59" y="396"/>
                    <a:pt x="59" y="396"/>
                  </a:cubicBezTo>
                  <a:cubicBezTo>
                    <a:pt x="60" y="406"/>
                    <a:pt x="52" y="414"/>
                    <a:pt x="42" y="415"/>
                  </a:cubicBezTo>
                  <a:cubicBezTo>
                    <a:pt x="42" y="415"/>
                    <a:pt x="41" y="415"/>
                    <a:pt x="41" y="4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6" name="Freeform 65"/>
            <p:cNvSpPr>
              <a:spLocks/>
            </p:cNvSpPr>
            <p:nvPr/>
          </p:nvSpPr>
          <p:spPr bwMode="auto">
            <a:xfrm>
              <a:off x="10166350" y="6096000"/>
              <a:ext cx="150812" cy="352425"/>
            </a:xfrm>
            <a:custGeom>
              <a:avLst/>
              <a:gdLst>
                <a:gd name="T0" fmla="*/ 95 w 95"/>
                <a:gd name="T1" fmla="*/ 0 h 222"/>
                <a:gd name="T2" fmla="*/ 0 w 95"/>
                <a:gd name="T3" fmla="*/ 222 h 222"/>
                <a:gd name="T4" fmla="*/ 95 w 95"/>
                <a:gd name="T5" fmla="*/ 0 h 222"/>
              </a:gdLst>
              <a:ahLst/>
              <a:cxnLst>
                <a:cxn ang="0">
                  <a:pos x="T0" y="T1"/>
                </a:cxn>
                <a:cxn ang="0">
                  <a:pos x="T2" y="T3"/>
                </a:cxn>
                <a:cxn ang="0">
                  <a:pos x="T4" y="T5"/>
                </a:cxn>
              </a:cxnLst>
              <a:rect l="0" t="0" r="r" b="b"/>
              <a:pathLst>
                <a:path w="95" h="222">
                  <a:moveTo>
                    <a:pt x="95" y="0"/>
                  </a:moveTo>
                  <a:lnTo>
                    <a:pt x="0" y="222"/>
                  </a:lnTo>
                  <a:lnTo>
                    <a:pt x="9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7" name="Line 66"/>
            <p:cNvSpPr>
              <a:spLocks noChangeShapeType="1"/>
            </p:cNvSpPr>
            <p:nvPr/>
          </p:nvSpPr>
          <p:spPr bwMode="auto">
            <a:xfrm flipH="1">
              <a:off x="10166350" y="6096000"/>
              <a:ext cx="150812" cy="352425"/>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58" name="Freeform 67"/>
            <p:cNvSpPr>
              <a:spLocks/>
            </p:cNvSpPr>
            <p:nvPr/>
          </p:nvSpPr>
          <p:spPr bwMode="auto">
            <a:xfrm>
              <a:off x="10113963" y="6075363"/>
              <a:ext cx="255587" cy="395288"/>
            </a:xfrm>
            <a:custGeom>
              <a:avLst/>
              <a:gdLst>
                <a:gd name="T0" fmla="*/ 65 w 161"/>
                <a:gd name="T1" fmla="*/ 249 h 249"/>
                <a:gd name="T2" fmla="*/ 0 w 161"/>
                <a:gd name="T3" fmla="*/ 222 h 249"/>
                <a:gd name="T4" fmla="*/ 96 w 161"/>
                <a:gd name="T5" fmla="*/ 0 h 249"/>
                <a:gd name="T6" fmla="*/ 161 w 161"/>
                <a:gd name="T7" fmla="*/ 27 h 249"/>
                <a:gd name="T8" fmla="*/ 65 w 161"/>
                <a:gd name="T9" fmla="*/ 249 h 249"/>
              </a:gdLst>
              <a:ahLst/>
              <a:cxnLst>
                <a:cxn ang="0">
                  <a:pos x="T0" y="T1"/>
                </a:cxn>
                <a:cxn ang="0">
                  <a:pos x="T2" y="T3"/>
                </a:cxn>
                <a:cxn ang="0">
                  <a:pos x="T4" y="T5"/>
                </a:cxn>
                <a:cxn ang="0">
                  <a:pos x="T6" y="T7"/>
                </a:cxn>
                <a:cxn ang="0">
                  <a:pos x="T8" y="T9"/>
                </a:cxn>
              </a:cxnLst>
              <a:rect l="0" t="0" r="r" b="b"/>
              <a:pathLst>
                <a:path w="161" h="249">
                  <a:moveTo>
                    <a:pt x="65" y="249"/>
                  </a:moveTo>
                  <a:lnTo>
                    <a:pt x="0" y="222"/>
                  </a:lnTo>
                  <a:lnTo>
                    <a:pt x="96" y="0"/>
                  </a:lnTo>
                  <a:lnTo>
                    <a:pt x="161" y="27"/>
                  </a:lnTo>
                  <a:lnTo>
                    <a:pt x="65" y="2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grpSp>
      <p:sp>
        <p:nvSpPr>
          <p:cNvPr id="263" name="TextBox 262"/>
          <p:cNvSpPr txBox="1"/>
          <p:nvPr/>
        </p:nvSpPr>
        <p:spPr>
          <a:xfrm flipH="1">
            <a:off x="8863983" y="2830687"/>
            <a:ext cx="2170267" cy="523220"/>
          </a:xfrm>
          <a:prstGeom prst="rect">
            <a:avLst/>
          </a:prstGeom>
          <a:noFill/>
        </p:spPr>
        <p:txBody>
          <a:bodyPr wrap="square" rtlCol="0">
            <a:spAutoFit/>
          </a:bodyPr>
          <a:lstStyle/>
          <a:p>
            <a:pPr defTabSz="1219170">
              <a:defRPr/>
            </a:pPr>
            <a:r>
              <a:rPr lang="en-US" sz="1467" b="1" kern="0" dirty="0">
                <a:solidFill>
                  <a:sysClr val="windowText" lastClr="000000"/>
                </a:solidFill>
                <a:cs typeface="Exo 2"/>
              </a:rPr>
              <a:t>MILLIONS</a:t>
            </a:r>
          </a:p>
          <a:p>
            <a:pPr defTabSz="1219170">
              <a:defRPr/>
            </a:pPr>
            <a:r>
              <a:rPr lang="en-US" sz="1333" kern="0" dirty="0">
                <a:solidFill>
                  <a:sysClr val="windowText" lastClr="000000"/>
                </a:solidFill>
                <a:cs typeface="Exo 2"/>
              </a:rPr>
              <a:t>Of Telemetry Agents</a:t>
            </a:r>
          </a:p>
        </p:txBody>
      </p:sp>
      <p:sp>
        <p:nvSpPr>
          <p:cNvPr id="243" name="Oval 242"/>
          <p:cNvSpPr/>
          <p:nvPr/>
        </p:nvSpPr>
        <p:spPr>
          <a:xfrm flipH="1">
            <a:off x="8147667" y="3751915"/>
            <a:ext cx="604167" cy="604165"/>
          </a:xfrm>
          <a:prstGeom prst="ellipse">
            <a:avLst/>
          </a:prstGeom>
          <a:solidFill>
            <a:srgbClr val="F5F4EF"/>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067" kern="0" dirty="0">
              <a:solidFill>
                <a:sysClr val="windowText" lastClr="000000"/>
              </a:solidFill>
            </a:endParaRPr>
          </a:p>
        </p:txBody>
      </p:sp>
      <p:grpSp>
        <p:nvGrpSpPr>
          <p:cNvPr id="30" name="Group 29"/>
          <p:cNvGrpSpPr/>
          <p:nvPr/>
        </p:nvGrpSpPr>
        <p:grpSpPr>
          <a:xfrm>
            <a:off x="8313273" y="3797260"/>
            <a:ext cx="272955" cy="501097"/>
            <a:chOff x="8932296" y="4136195"/>
            <a:chExt cx="272954" cy="501098"/>
          </a:xfrm>
          <a:solidFill>
            <a:srgbClr val="36A4D7"/>
          </a:solidFill>
        </p:grpSpPr>
        <p:sp>
          <p:nvSpPr>
            <p:cNvPr id="91" name="Freeform 5"/>
            <p:cNvSpPr>
              <a:spLocks noEditPoints="1"/>
            </p:cNvSpPr>
            <p:nvPr/>
          </p:nvSpPr>
          <p:spPr bwMode="auto">
            <a:xfrm>
              <a:off x="8932296" y="4364337"/>
              <a:ext cx="272954" cy="272956"/>
            </a:xfrm>
            <a:custGeom>
              <a:avLst/>
              <a:gdLst>
                <a:gd name="T0" fmla="*/ 1569 w 4320"/>
                <a:gd name="T1" fmla="*/ 82 h 4320"/>
                <a:gd name="T2" fmla="*/ 953 w 4320"/>
                <a:gd name="T3" fmla="*/ 368 h 4320"/>
                <a:gd name="T4" fmla="*/ 460 w 4320"/>
                <a:gd name="T5" fmla="*/ 827 h 4320"/>
                <a:gd name="T6" fmla="*/ 131 w 4320"/>
                <a:gd name="T7" fmla="*/ 1417 h 4320"/>
                <a:gd name="T8" fmla="*/ 0 w 4320"/>
                <a:gd name="T9" fmla="*/ 2103 h 4320"/>
                <a:gd name="T10" fmla="*/ 82 w 4320"/>
                <a:gd name="T11" fmla="*/ 2751 h 4320"/>
                <a:gd name="T12" fmla="*/ 368 w 4320"/>
                <a:gd name="T13" fmla="*/ 3367 h 4320"/>
                <a:gd name="T14" fmla="*/ 827 w 4320"/>
                <a:gd name="T15" fmla="*/ 3860 h 4320"/>
                <a:gd name="T16" fmla="*/ 1417 w 4320"/>
                <a:gd name="T17" fmla="*/ 4189 h 4320"/>
                <a:gd name="T18" fmla="*/ 2103 w 4320"/>
                <a:gd name="T19" fmla="*/ 4320 h 4320"/>
                <a:gd name="T20" fmla="*/ 2751 w 4320"/>
                <a:gd name="T21" fmla="*/ 4238 h 4320"/>
                <a:gd name="T22" fmla="*/ 3367 w 4320"/>
                <a:gd name="T23" fmla="*/ 3952 h 4320"/>
                <a:gd name="T24" fmla="*/ 3860 w 4320"/>
                <a:gd name="T25" fmla="*/ 3493 h 4320"/>
                <a:gd name="T26" fmla="*/ 4189 w 4320"/>
                <a:gd name="T27" fmla="*/ 2903 h 4320"/>
                <a:gd name="T28" fmla="*/ 4320 w 4320"/>
                <a:gd name="T29" fmla="*/ 2217 h 4320"/>
                <a:gd name="T30" fmla="*/ 4238 w 4320"/>
                <a:gd name="T31" fmla="*/ 1569 h 4320"/>
                <a:gd name="T32" fmla="*/ 3952 w 4320"/>
                <a:gd name="T33" fmla="*/ 953 h 4320"/>
                <a:gd name="T34" fmla="*/ 3493 w 4320"/>
                <a:gd name="T35" fmla="*/ 460 h 4320"/>
                <a:gd name="T36" fmla="*/ 2903 w 4320"/>
                <a:gd name="T37" fmla="*/ 131 h 4320"/>
                <a:gd name="T38" fmla="*/ 2217 w 4320"/>
                <a:gd name="T39" fmla="*/ 0 h 4320"/>
                <a:gd name="T40" fmla="*/ 3043 w 4320"/>
                <a:gd name="T41" fmla="*/ 1216 h 4320"/>
                <a:gd name="T42" fmla="*/ 3710 w 4320"/>
                <a:gd name="T43" fmla="*/ 1098 h 4320"/>
                <a:gd name="T44" fmla="*/ 4037 w 4320"/>
                <a:gd name="T45" fmla="*/ 2090 h 4320"/>
                <a:gd name="T46" fmla="*/ 1696 w 4320"/>
                <a:gd name="T47" fmla="*/ 3612 h 4320"/>
                <a:gd name="T48" fmla="*/ 1942 w 4320"/>
                <a:gd name="T49" fmla="*/ 3219 h 4320"/>
                <a:gd name="T50" fmla="*/ 2468 w 4320"/>
                <a:gd name="T51" fmla="*/ 509 h 4320"/>
                <a:gd name="T52" fmla="*/ 2784 w 4320"/>
                <a:gd name="T53" fmla="*/ 1160 h 4320"/>
                <a:gd name="T54" fmla="*/ 2468 w 4320"/>
                <a:gd name="T55" fmla="*/ 306 h 4320"/>
                <a:gd name="T56" fmla="*/ 3308 w 4320"/>
                <a:gd name="T57" fmla="*/ 673 h 4320"/>
                <a:gd name="T58" fmla="*/ 2990 w 4320"/>
                <a:gd name="T59" fmla="*/ 1088 h 4320"/>
                <a:gd name="T60" fmla="*/ 2587 w 4320"/>
                <a:gd name="T61" fmla="*/ 433 h 4320"/>
                <a:gd name="T62" fmla="*/ 1612 w 4320"/>
                <a:gd name="T63" fmla="*/ 1181 h 4320"/>
                <a:gd name="T64" fmla="*/ 1809 w 4320"/>
                <a:gd name="T65" fmla="*/ 559 h 4320"/>
                <a:gd name="T66" fmla="*/ 1203 w 4320"/>
                <a:gd name="T67" fmla="*/ 1031 h 4320"/>
                <a:gd name="T68" fmla="*/ 1185 w 4320"/>
                <a:gd name="T69" fmla="*/ 554 h 4320"/>
                <a:gd name="T70" fmla="*/ 1772 w 4320"/>
                <a:gd name="T71" fmla="*/ 390 h 4320"/>
                <a:gd name="T72" fmla="*/ 1355 w 4320"/>
                <a:gd name="T73" fmla="*/ 1033 h 4320"/>
                <a:gd name="T74" fmla="*/ 2090 w 4320"/>
                <a:gd name="T75" fmla="*/ 2090 h 4320"/>
                <a:gd name="T76" fmla="*/ 2090 w 4320"/>
                <a:gd name="T77" fmla="*/ 3068 h 4320"/>
                <a:gd name="T78" fmla="*/ 1396 w 4320"/>
                <a:gd name="T79" fmla="*/ 3012 h 4320"/>
                <a:gd name="T80" fmla="*/ 1257 w 4320"/>
                <a:gd name="T81" fmla="*/ 2230 h 4320"/>
                <a:gd name="T82" fmla="*/ 1248 w 4320"/>
                <a:gd name="T83" fmla="*/ 3803 h 4320"/>
                <a:gd name="T84" fmla="*/ 1267 w 4320"/>
                <a:gd name="T85" fmla="*/ 3402 h 4320"/>
                <a:gd name="T86" fmla="*/ 2230 w 4320"/>
                <a:gd name="T87" fmla="*/ 4037 h 4320"/>
                <a:gd name="T88" fmla="*/ 2749 w 4320"/>
                <a:gd name="T89" fmla="*/ 3410 h 4320"/>
                <a:gd name="T90" fmla="*/ 2281 w 4320"/>
                <a:gd name="T91" fmla="*/ 4000 h 4320"/>
                <a:gd name="T92" fmla="*/ 3330 w 4320"/>
                <a:gd name="T93" fmla="*/ 3554 h 4320"/>
                <a:gd name="T94" fmla="*/ 2782 w 4320"/>
                <a:gd name="T95" fmla="*/ 3934 h 4320"/>
                <a:gd name="T96" fmla="*/ 2889 w 4320"/>
                <a:gd name="T97" fmla="*/ 3445 h 4320"/>
                <a:gd name="T98" fmla="*/ 2230 w 4320"/>
                <a:gd name="T99" fmla="*/ 2230 h 4320"/>
                <a:gd name="T100" fmla="*/ 2961 w 4320"/>
                <a:gd name="T101" fmla="*/ 2899 h 4320"/>
                <a:gd name="T102" fmla="*/ 2579 w 4320"/>
                <a:gd name="T103" fmla="*/ 1353 h 4320"/>
                <a:gd name="T104" fmla="*/ 3063 w 4320"/>
                <a:gd name="T105" fmla="*/ 2090 h 4320"/>
                <a:gd name="T106" fmla="*/ 1277 w 4320"/>
                <a:gd name="T107" fmla="*/ 1216 h 4320"/>
                <a:gd name="T108" fmla="*/ 308 w 4320"/>
                <a:gd name="T109" fmla="*/ 1840 h 4320"/>
                <a:gd name="T110" fmla="*/ 756 w 4320"/>
                <a:gd name="T111" fmla="*/ 910 h 4320"/>
                <a:gd name="T112" fmla="*/ 1193 w 4320"/>
                <a:gd name="T113" fmla="*/ 2809 h 4320"/>
                <a:gd name="T114" fmla="*/ 1010 w 4320"/>
                <a:gd name="T115" fmla="*/ 3378 h 4320"/>
                <a:gd name="T116" fmla="*/ 409 w 4320"/>
                <a:gd name="T117" fmla="*/ 2842 h 4320"/>
                <a:gd name="T118" fmla="*/ 3310 w 4320"/>
                <a:gd name="T119" fmla="*/ 3378 h 4320"/>
                <a:gd name="T120" fmla="*/ 3127 w 4320"/>
                <a:gd name="T121" fmla="*/ 2809 h 4320"/>
                <a:gd name="T122" fmla="*/ 4022 w 4320"/>
                <a:gd name="T123" fmla="*/ 2411 h 4320"/>
                <a:gd name="T124" fmla="*/ 3546 w 4320"/>
                <a:gd name="T125" fmla="*/ 3431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20" h="4320">
                  <a:moveTo>
                    <a:pt x="2160" y="0"/>
                  </a:moveTo>
                  <a:lnTo>
                    <a:pt x="2160" y="0"/>
                  </a:lnTo>
                  <a:lnTo>
                    <a:pt x="2103" y="0"/>
                  </a:lnTo>
                  <a:lnTo>
                    <a:pt x="2049" y="4"/>
                  </a:lnTo>
                  <a:lnTo>
                    <a:pt x="1994" y="6"/>
                  </a:lnTo>
                  <a:lnTo>
                    <a:pt x="1940" y="12"/>
                  </a:lnTo>
                  <a:lnTo>
                    <a:pt x="1885" y="18"/>
                  </a:lnTo>
                  <a:lnTo>
                    <a:pt x="1831" y="25"/>
                  </a:lnTo>
                  <a:lnTo>
                    <a:pt x="1778" y="33"/>
                  </a:lnTo>
                  <a:lnTo>
                    <a:pt x="1725" y="45"/>
                  </a:lnTo>
                  <a:lnTo>
                    <a:pt x="1673" y="55"/>
                  </a:lnTo>
                  <a:lnTo>
                    <a:pt x="1620" y="68"/>
                  </a:lnTo>
                  <a:lnTo>
                    <a:pt x="1569" y="82"/>
                  </a:lnTo>
                  <a:lnTo>
                    <a:pt x="1519" y="97"/>
                  </a:lnTo>
                  <a:lnTo>
                    <a:pt x="1468" y="113"/>
                  </a:lnTo>
                  <a:lnTo>
                    <a:pt x="1417" y="131"/>
                  </a:lnTo>
                  <a:lnTo>
                    <a:pt x="1369" y="150"/>
                  </a:lnTo>
                  <a:lnTo>
                    <a:pt x="1320" y="170"/>
                  </a:lnTo>
                  <a:lnTo>
                    <a:pt x="1271" y="191"/>
                  </a:lnTo>
                  <a:lnTo>
                    <a:pt x="1224" y="212"/>
                  </a:lnTo>
                  <a:lnTo>
                    <a:pt x="1177" y="236"/>
                  </a:lnTo>
                  <a:lnTo>
                    <a:pt x="1131" y="261"/>
                  </a:lnTo>
                  <a:lnTo>
                    <a:pt x="1086" y="287"/>
                  </a:lnTo>
                  <a:lnTo>
                    <a:pt x="1039" y="312"/>
                  </a:lnTo>
                  <a:lnTo>
                    <a:pt x="996" y="341"/>
                  </a:lnTo>
                  <a:lnTo>
                    <a:pt x="953" y="368"/>
                  </a:lnTo>
                  <a:lnTo>
                    <a:pt x="910" y="398"/>
                  </a:lnTo>
                  <a:lnTo>
                    <a:pt x="868" y="429"/>
                  </a:lnTo>
                  <a:lnTo>
                    <a:pt x="827" y="460"/>
                  </a:lnTo>
                  <a:lnTo>
                    <a:pt x="786" y="493"/>
                  </a:lnTo>
                  <a:lnTo>
                    <a:pt x="747" y="526"/>
                  </a:lnTo>
                  <a:lnTo>
                    <a:pt x="708" y="561"/>
                  </a:lnTo>
                  <a:lnTo>
                    <a:pt x="671" y="597"/>
                  </a:lnTo>
                  <a:lnTo>
                    <a:pt x="634" y="634"/>
                  </a:lnTo>
                  <a:lnTo>
                    <a:pt x="597" y="671"/>
                  </a:lnTo>
                  <a:lnTo>
                    <a:pt x="561" y="708"/>
                  </a:lnTo>
                  <a:lnTo>
                    <a:pt x="526" y="747"/>
                  </a:lnTo>
                  <a:lnTo>
                    <a:pt x="493" y="786"/>
                  </a:lnTo>
                  <a:lnTo>
                    <a:pt x="460" y="827"/>
                  </a:lnTo>
                  <a:lnTo>
                    <a:pt x="429" y="868"/>
                  </a:lnTo>
                  <a:lnTo>
                    <a:pt x="398" y="910"/>
                  </a:lnTo>
                  <a:lnTo>
                    <a:pt x="368" y="953"/>
                  </a:lnTo>
                  <a:lnTo>
                    <a:pt x="341" y="996"/>
                  </a:lnTo>
                  <a:lnTo>
                    <a:pt x="312" y="1039"/>
                  </a:lnTo>
                  <a:lnTo>
                    <a:pt x="287" y="1086"/>
                  </a:lnTo>
                  <a:lnTo>
                    <a:pt x="261" y="1131"/>
                  </a:lnTo>
                  <a:lnTo>
                    <a:pt x="236" y="1177"/>
                  </a:lnTo>
                  <a:lnTo>
                    <a:pt x="212" y="1224"/>
                  </a:lnTo>
                  <a:lnTo>
                    <a:pt x="191" y="1271"/>
                  </a:lnTo>
                  <a:lnTo>
                    <a:pt x="170" y="1320"/>
                  </a:lnTo>
                  <a:lnTo>
                    <a:pt x="150" y="1369"/>
                  </a:lnTo>
                  <a:lnTo>
                    <a:pt x="131" y="1417"/>
                  </a:lnTo>
                  <a:lnTo>
                    <a:pt x="113" y="1468"/>
                  </a:lnTo>
                  <a:lnTo>
                    <a:pt x="97" y="1519"/>
                  </a:lnTo>
                  <a:lnTo>
                    <a:pt x="82" y="1569"/>
                  </a:lnTo>
                  <a:lnTo>
                    <a:pt x="68" y="1620"/>
                  </a:lnTo>
                  <a:lnTo>
                    <a:pt x="55" y="1673"/>
                  </a:lnTo>
                  <a:lnTo>
                    <a:pt x="45" y="1725"/>
                  </a:lnTo>
                  <a:lnTo>
                    <a:pt x="33" y="1778"/>
                  </a:lnTo>
                  <a:lnTo>
                    <a:pt x="25" y="1831"/>
                  </a:lnTo>
                  <a:lnTo>
                    <a:pt x="18" y="1885"/>
                  </a:lnTo>
                  <a:lnTo>
                    <a:pt x="12" y="1940"/>
                  </a:lnTo>
                  <a:lnTo>
                    <a:pt x="6" y="1994"/>
                  </a:lnTo>
                  <a:lnTo>
                    <a:pt x="4" y="2049"/>
                  </a:lnTo>
                  <a:lnTo>
                    <a:pt x="0" y="2103"/>
                  </a:lnTo>
                  <a:lnTo>
                    <a:pt x="0" y="2160"/>
                  </a:lnTo>
                  <a:lnTo>
                    <a:pt x="0" y="2160"/>
                  </a:lnTo>
                  <a:lnTo>
                    <a:pt x="0" y="2217"/>
                  </a:lnTo>
                  <a:lnTo>
                    <a:pt x="4" y="2271"/>
                  </a:lnTo>
                  <a:lnTo>
                    <a:pt x="6" y="2326"/>
                  </a:lnTo>
                  <a:lnTo>
                    <a:pt x="12" y="2380"/>
                  </a:lnTo>
                  <a:lnTo>
                    <a:pt x="18" y="2435"/>
                  </a:lnTo>
                  <a:lnTo>
                    <a:pt x="25" y="2489"/>
                  </a:lnTo>
                  <a:lnTo>
                    <a:pt x="33" y="2542"/>
                  </a:lnTo>
                  <a:lnTo>
                    <a:pt x="45" y="2595"/>
                  </a:lnTo>
                  <a:lnTo>
                    <a:pt x="55" y="2647"/>
                  </a:lnTo>
                  <a:lnTo>
                    <a:pt x="68" y="2700"/>
                  </a:lnTo>
                  <a:lnTo>
                    <a:pt x="82" y="2751"/>
                  </a:lnTo>
                  <a:lnTo>
                    <a:pt x="97" y="2801"/>
                  </a:lnTo>
                  <a:lnTo>
                    <a:pt x="113" y="2852"/>
                  </a:lnTo>
                  <a:lnTo>
                    <a:pt x="131" y="2903"/>
                  </a:lnTo>
                  <a:lnTo>
                    <a:pt x="150" y="2951"/>
                  </a:lnTo>
                  <a:lnTo>
                    <a:pt x="170" y="3000"/>
                  </a:lnTo>
                  <a:lnTo>
                    <a:pt x="191" y="3049"/>
                  </a:lnTo>
                  <a:lnTo>
                    <a:pt x="212" y="3096"/>
                  </a:lnTo>
                  <a:lnTo>
                    <a:pt x="236" y="3143"/>
                  </a:lnTo>
                  <a:lnTo>
                    <a:pt x="261" y="3189"/>
                  </a:lnTo>
                  <a:lnTo>
                    <a:pt x="287" y="3234"/>
                  </a:lnTo>
                  <a:lnTo>
                    <a:pt x="312" y="3281"/>
                  </a:lnTo>
                  <a:lnTo>
                    <a:pt x="341" y="3324"/>
                  </a:lnTo>
                  <a:lnTo>
                    <a:pt x="368" y="3367"/>
                  </a:lnTo>
                  <a:lnTo>
                    <a:pt x="398" y="3410"/>
                  </a:lnTo>
                  <a:lnTo>
                    <a:pt x="429" y="3452"/>
                  </a:lnTo>
                  <a:lnTo>
                    <a:pt x="460" y="3493"/>
                  </a:lnTo>
                  <a:lnTo>
                    <a:pt x="493" y="3534"/>
                  </a:lnTo>
                  <a:lnTo>
                    <a:pt x="526" y="3573"/>
                  </a:lnTo>
                  <a:lnTo>
                    <a:pt x="561" y="3612"/>
                  </a:lnTo>
                  <a:lnTo>
                    <a:pt x="597" y="3649"/>
                  </a:lnTo>
                  <a:lnTo>
                    <a:pt x="634" y="3686"/>
                  </a:lnTo>
                  <a:lnTo>
                    <a:pt x="671" y="3723"/>
                  </a:lnTo>
                  <a:lnTo>
                    <a:pt x="708" y="3759"/>
                  </a:lnTo>
                  <a:lnTo>
                    <a:pt x="747" y="3794"/>
                  </a:lnTo>
                  <a:lnTo>
                    <a:pt x="786" y="3827"/>
                  </a:lnTo>
                  <a:lnTo>
                    <a:pt x="827" y="3860"/>
                  </a:lnTo>
                  <a:lnTo>
                    <a:pt x="868" y="3891"/>
                  </a:lnTo>
                  <a:lnTo>
                    <a:pt x="910" y="3922"/>
                  </a:lnTo>
                  <a:lnTo>
                    <a:pt x="953" y="3952"/>
                  </a:lnTo>
                  <a:lnTo>
                    <a:pt x="996" y="3979"/>
                  </a:lnTo>
                  <a:lnTo>
                    <a:pt x="1039" y="4008"/>
                  </a:lnTo>
                  <a:lnTo>
                    <a:pt x="1086" y="4033"/>
                  </a:lnTo>
                  <a:lnTo>
                    <a:pt x="1131" y="4059"/>
                  </a:lnTo>
                  <a:lnTo>
                    <a:pt x="1177" y="4084"/>
                  </a:lnTo>
                  <a:lnTo>
                    <a:pt x="1224" y="4108"/>
                  </a:lnTo>
                  <a:lnTo>
                    <a:pt x="1271" y="4129"/>
                  </a:lnTo>
                  <a:lnTo>
                    <a:pt x="1320" y="4150"/>
                  </a:lnTo>
                  <a:lnTo>
                    <a:pt x="1369" y="4170"/>
                  </a:lnTo>
                  <a:lnTo>
                    <a:pt x="1417" y="4189"/>
                  </a:lnTo>
                  <a:lnTo>
                    <a:pt x="1468" y="4207"/>
                  </a:lnTo>
                  <a:lnTo>
                    <a:pt x="1519" y="4223"/>
                  </a:lnTo>
                  <a:lnTo>
                    <a:pt x="1569" y="4238"/>
                  </a:lnTo>
                  <a:lnTo>
                    <a:pt x="1620" y="4252"/>
                  </a:lnTo>
                  <a:lnTo>
                    <a:pt x="1673" y="4265"/>
                  </a:lnTo>
                  <a:lnTo>
                    <a:pt x="1725" y="4275"/>
                  </a:lnTo>
                  <a:lnTo>
                    <a:pt x="1778" y="4287"/>
                  </a:lnTo>
                  <a:lnTo>
                    <a:pt x="1831" y="4295"/>
                  </a:lnTo>
                  <a:lnTo>
                    <a:pt x="1885" y="4302"/>
                  </a:lnTo>
                  <a:lnTo>
                    <a:pt x="1940" y="4308"/>
                  </a:lnTo>
                  <a:lnTo>
                    <a:pt x="1994" y="4314"/>
                  </a:lnTo>
                  <a:lnTo>
                    <a:pt x="2049" y="4316"/>
                  </a:lnTo>
                  <a:lnTo>
                    <a:pt x="2103" y="4320"/>
                  </a:lnTo>
                  <a:lnTo>
                    <a:pt x="2160" y="4320"/>
                  </a:lnTo>
                  <a:lnTo>
                    <a:pt x="2160" y="4320"/>
                  </a:lnTo>
                  <a:lnTo>
                    <a:pt x="2217" y="4320"/>
                  </a:lnTo>
                  <a:lnTo>
                    <a:pt x="2271" y="4316"/>
                  </a:lnTo>
                  <a:lnTo>
                    <a:pt x="2326" y="4314"/>
                  </a:lnTo>
                  <a:lnTo>
                    <a:pt x="2380" y="4308"/>
                  </a:lnTo>
                  <a:lnTo>
                    <a:pt x="2435" y="4302"/>
                  </a:lnTo>
                  <a:lnTo>
                    <a:pt x="2489" y="4295"/>
                  </a:lnTo>
                  <a:lnTo>
                    <a:pt x="2542" y="4287"/>
                  </a:lnTo>
                  <a:lnTo>
                    <a:pt x="2595" y="4275"/>
                  </a:lnTo>
                  <a:lnTo>
                    <a:pt x="2647" y="4265"/>
                  </a:lnTo>
                  <a:lnTo>
                    <a:pt x="2700" y="4252"/>
                  </a:lnTo>
                  <a:lnTo>
                    <a:pt x="2751" y="4238"/>
                  </a:lnTo>
                  <a:lnTo>
                    <a:pt x="2801" y="4223"/>
                  </a:lnTo>
                  <a:lnTo>
                    <a:pt x="2852" y="4207"/>
                  </a:lnTo>
                  <a:lnTo>
                    <a:pt x="2903" y="4189"/>
                  </a:lnTo>
                  <a:lnTo>
                    <a:pt x="2951" y="4170"/>
                  </a:lnTo>
                  <a:lnTo>
                    <a:pt x="3000" y="4150"/>
                  </a:lnTo>
                  <a:lnTo>
                    <a:pt x="3049" y="4129"/>
                  </a:lnTo>
                  <a:lnTo>
                    <a:pt x="3096" y="4108"/>
                  </a:lnTo>
                  <a:lnTo>
                    <a:pt x="3143" y="4084"/>
                  </a:lnTo>
                  <a:lnTo>
                    <a:pt x="3189" y="4059"/>
                  </a:lnTo>
                  <a:lnTo>
                    <a:pt x="3234" y="4033"/>
                  </a:lnTo>
                  <a:lnTo>
                    <a:pt x="3281" y="4008"/>
                  </a:lnTo>
                  <a:lnTo>
                    <a:pt x="3324" y="3979"/>
                  </a:lnTo>
                  <a:lnTo>
                    <a:pt x="3367" y="3952"/>
                  </a:lnTo>
                  <a:lnTo>
                    <a:pt x="3410" y="3922"/>
                  </a:lnTo>
                  <a:lnTo>
                    <a:pt x="3452" y="3891"/>
                  </a:lnTo>
                  <a:lnTo>
                    <a:pt x="3493" y="3860"/>
                  </a:lnTo>
                  <a:lnTo>
                    <a:pt x="3534" y="3827"/>
                  </a:lnTo>
                  <a:lnTo>
                    <a:pt x="3573" y="3794"/>
                  </a:lnTo>
                  <a:lnTo>
                    <a:pt x="3612" y="3759"/>
                  </a:lnTo>
                  <a:lnTo>
                    <a:pt x="3649" y="3723"/>
                  </a:lnTo>
                  <a:lnTo>
                    <a:pt x="3686" y="3686"/>
                  </a:lnTo>
                  <a:lnTo>
                    <a:pt x="3723" y="3649"/>
                  </a:lnTo>
                  <a:lnTo>
                    <a:pt x="3759" y="3612"/>
                  </a:lnTo>
                  <a:lnTo>
                    <a:pt x="3794" y="3573"/>
                  </a:lnTo>
                  <a:lnTo>
                    <a:pt x="3827" y="3534"/>
                  </a:lnTo>
                  <a:lnTo>
                    <a:pt x="3860" y="3493"/>
                  </a:lnTo>
                  <a:lnTo>
                    <a:pt x="3891" y="3452"/>
                  </a:lnTo>
                  <a:lnTo>
                    <a:pt x="3922" y="3410"/>
                  </a:lnTo>
                  <a:lnTo>
                    <a:pt x="3952" y="3367"/>
                  </a:lnTo>
                  <a:lnTo>
                    <a:pt x="3979" y="3324"/>
                  </a:lnTo>
                  <a:lnTo>
                    <a:pt x="4008" y="3281"/>
                  </a:lnTo>
                  <a:lnTo>
                    <a:pt x="4033" y="3234"/>
                  </a:lnTo>
                  <a:lnTo>
                    <a:pt x="4059" y="3189"/>
                  </a:lnTo>
                  <a:lnTo>
                    <a:pt x="4084" y="3143"/>
                  </a:lnTo>
                  <a:lnTo>
                    <a:pt x="4108" y="3096"/>
                  </a:lnTo>
                  <a:lnTo>
                    <a:pt x="4129" y="3049"/>
                  </a:lnTo>
                  <a:lnTo>
                    <a:pt x="4150" y="3000"/>
                  </a:lnTo>
                  <a:lnTo>
                    <a:pt x="4170" y="2951"/>
                  </a:lnTo>
                  <a:lnTo>
                    <a:pt x="4189" y="2903"/>
                  </a:lnTo>
                  <a:lnTo>
                    <a:pt x="4207" y="2852"/>
                  </a:lnTo>
                  <a:lnTo>
                    <a:pt x="4223" y="2801"/>
                  </a:lnTo>
                  <a:lnTo>
                    <a:pt x="4238" y="2751"/>
                  </a:lnTo>
                  <a:lnTo>
                    <a:pt x="4252" y="2700"/>
                  </a:lnTo>
                  <a:lnTo>
                    <a:pt x="4265" y="2647"/>
                  </a:lnTo>
                  <a:lnTo>
                    <a:pt x="4275" y="2595"/>
                  </a:lnTo>
                  <a:lnTo>
                    <a:pt x="4287" y="2542"/>
                  </a:lnTo>
                  <a:lnTo>
                    <a:pt x="4295" y="2489"/>
                  </a:lnTo>
                  <a:lnTo>
                    <a:pt x="4302" y="2435"/>
                  </a:lnTo>
                  <a:lnTo>
                    <a:pt x="4308" y="2380"/>
                  </a:lnTo>
                  <a:lnTo>
                    <a:pt x="4314" y="2326"/>
                  </a:lnTo>
                  <a:lnTo>
                    <a:pt x="4316" y="2271"/>
                  </a:lnTo>
                  <a:lnTo>
                    <a:pt x="4320" y="2217"/>
                  </a:lnTo>
                  <a:lnTo>
                    <a:pt x="4320" y="2160"/>
                  </a:lnTo>
                  <a:lnTo>
                    <a:pt x="4320" y="2160"/>
                  </a:lnTo>
                  <a:lnTo>
                    <a:pt x="4320" y="2103"/>
                  </a:lnTo>
                  <a:lnTo>
                    <a:pt x="4316" y="2049"/>
                  </a:lnTo>
                  <a:lnTo>
                    <a:pt x="4314" y="1994"/>
                  </a:lnTo>
                  <a:lnTo>
                    <a:pt x="4308" y="1940"/>
                  </a:lnTo>
                  <a:lnTo>
                    <a:pt x="4302" y="1885"/>
                  </a:lnTo>
                  <a:lnTo>
                    <a:pt x="4295" y="1831"/>
                  </a:lnTo>
                  <a:lnTo>
                    <a:pt x="4287" y="1778"/>
                  </a:lnTo>
                  <a:lnTo>
                    <a:pt x="4275" y="1725"/>
                  </a:lnTo>
                  <a:lnTo>
                    <a:pt x="4265" y="1673"/>
                  </a:lnTo>
                  <a:lnTo>
                    <a:pt x="4252" y="1620"/>
                  </a:lnTo>
                  <a:lnTo>
                    <a:pt x="4238" y="1569"/>
                  </a:lnTo>
                  <a:lnTo>
                    <a:pt x="4223" y="1519"/>
                  </a:lnTo>
                  <a:lnTo>
                    <a:pt x="4207" y="1468"/>
                  </a:lnTo>
                  <a:lnTo>
                    <a:pt x="4189" y="1417"/>
                  </a:lnTo>
                  <a:lnTo>
                    <a:pt x="4170" y="1369"/>
                  </a:lnTo>
                  <a:lnTo>
                    <a:pt x="4150" y="1320"/>
                  </a:lnTo>
                  <a:lnTo>
                    <a:pt x="4129" y="1271"/>
                  </a:lnTo>
                  <a:lnTo>
                    <a:pt x="4108" y="1224"/>
                  </a:lnTo>
                  <a:lnTo>
                    <a:pt x="4084" y="1177"/>
                  </a:lnTo>
                  <a:lnTo>
                    <a:pt x="4059" y="1131"/>
                  </a:lnTo>
                  <a:lnTo>
                    <a:pt x="4033" y="1086"/>
                  </a:lnTo>
                  <a:lnTo>
                    <a:pt x="4008" y="1039"/>
                  </a:lnTo>
                  <a:lnTo>
                    <a:pt x="3979" y="996"/>
                  </a:lnTo>
                  <a:lnTo>
                    <a:pt x="3952" y="953"/>
                  </a:lnTo>
                  <a:lnTo>
                    <a:pt x="3922" y="910"/>
                  </a:lnTo>
                  <a:lnTo>
                    <a:pt x="3891" y="868"/>
                  </a:lnTo>
                  <a:lnTo>
                    <a:pt x="3860" y="827"/>
                  </a:lnTo>
                  <a:lnTo>
                    <a:pt x="3827" y="786"/>
                  </a:lnTo>
                  <a:lnTo>
                    <a:pt x="3794" y="747"/>
                  </a:lnTo>
                  <a:lnTo>
                    <a:pt x="3759" y="708"/>
                  </a:lnTo>
                  <a:lnTo>
                    <a:pt x="3723" y="671"/>
                  </a:lnTo>
                  <a:lnTo>
                    <a:pt x="3686" y="634"/>
                  </a:lnTo>
                  <a:lnTo>
                    <a:pt x="3649" y="597"/>
                  </a:lnTo>
                  <a:lnTo>
                    <a:pt x="3612" y="561"/>
                  </a:lnTo>
                  <a:lnTo>
                    <a:pt x="3573" y="526"/>
                  </a:lnTo>
                  <a:lnTo>
                    <a:pt x="3534" y="493"/>
                  </a:lnTo>
                  <a:lnTo>
                    <a:pt x="3493" y="460"/>
                  </a:lnTo>
                  <a:lnTo>
                    <a:pt x="3452" y="429"/>
                  </a:lnTo>
                  <a:lnTo>
                    <a:pt x="3410" y="398"/>
                  </a:lnTo>
                  <a:lnTo>
                    <a:pt x="3367" y="368"/>
                  </a:lnTo>
                  <a:lnTo>
                    <a:pt x="3324" y="341"/>
                  </a:lnTo>
                  <a:lnTo>
                    <a:pt x="3281" y="312"/>
                  </a:lnTo>
                  <a:lnTo>
                    <a:pt x="3234" y="287"/>
                  </a:lnTo>
                  <a:lnTo>
                    <a:pt x="3189" y="261"/>
                  </a:lnTo>
                  <a:lnTo>
                    <a:pt x="3143" y="236"/>
                  </a:lnTo>
                  <a:lnTo>
                    <a:pt x="3096" y="212"/>
                  </a:lnTo>
                  <a:lnTo>
                    <a:pt x="3049" y="191"/>
                  </a:lnTo>
                  <a:lnTo>
                    <a:pt x="3000" y="170"/>
                  </a:lnTo>
                  <a:lnTo>
                    <a:pt x="2951" y="150"/>
                  </a:lnTo>
                  <a:lnTo>
                    <a:pt x="2903" y="131"/>
                  </a:lnTo>
                  <a:lnTo>
                    <a:pt x="2852" y="113"/>
                  </a:lnTo>
                  <a:lnTo>
                    <a:pt x="2801" y="97"/>
                  </a:lnTo>
                  <a:lnTo>
                    <a:pt x="2751" y="82"/>
                  </a:lnTo>
                  <a:lnTo>
                    <a:pt x="2700" y="68"/>
                  </a:lnTo>
                  <a:lnTo>
                    <a:pt x="2647" y="55"/>
                  </a:lnTo>
                  <a:lnTo>
                    <a:pt x="2595" y="45"/>
                  </a:lnTo>
                  <a:lnTo>
                    <a:pt x="2542" y="33"/>
                  </a:lnTo>
                  <a:lnTo>
                    <a:pt x="2489" y="25"/>
                  </a:lnTo>
                  <a:lnTo>
                    <a:pt x="2435" y="18"/>
                  </a:lnTo>
                  <a:lnTo>
                    <a:pt x="2380" y="12"/>
                  </a:lnTo>
                  <a:lnTo>
                    <a:pt x="2326" y="6"/>
                  </a:lnTo>
                  <a:lnTo>
                    <a:pt x="2271" y="4"/>
                  </a:lnTo>
                  <a:lnTo>
                    <a:pt x="2217" y="0"/>
                  </a:lnTo>
                  <a:lnTo>
                    <a:pt x="2160" y="0"/>
                  </a:lnTo>
                  <a:lnTo>
                    <a:pt x="2160" y="0"/>
                  </a:lnTo>
                  <a:close/>
                  <a:moveTo>
                    <a:pt x="4037" y="2090"/>
                  </a:moveTo>
                  <a:lnTo>
                    <a:pt x="3203" y="2090"/>
                  </a:lnTo>
                  <a:lnTo>
                    <a:pt x="3203" y="2090"/>
                  </a:lnTo>
                  <a:lnTo>
                    <a:pt x="3197" y="1975"/>
                  </a:lnTo>
                  <a:lnTo>
                    <a:pt x="3187" y="1862"/>
                  </a:lnTo>
                  <a:lnTo>
                    <a:pt x="3174" y="1749"/>
                  </a:lnTo>
                  <a:lnTo>
                    <a:pt x="3156" y="1639"/>
                  </a:lnTo>
                  <a:lnTo>
                    <a:pt x="3133" y="1530"/>
                  </a:lnTo>
                  <a:lnTo>
                    <a:pt x="3107" y="1423"/>
                  </a:lnTo>
                  <a:lnTo>
                    <a:pt x="3076" y="1320"/>
                  </a:lnTo>
                  <a:lnTo>
                    <a:pt x="3043" y="1216"/>
                  </a:lnTo>
                  <a:lnTo>
                    <a:pt x="3043" y="1216"/>
                  </a:lnTo>
                  <a:lnTo>
                    <a:pt x="3111" y="1187"/>
                  </a:lnTo>
                  <a:lnTo>
                    <a:pt x="3182" y="1154"/>
                  </a:lnTo>
                  <a:lnTo>
                    <a:pt x="3248" y="1119"/>
                  </a:lnTo>
                  <a:lnTo>
                    <a:pt x="3314" y="1080"/>
                  </a:lnTo>
                  <a:lnTo>
                    <a:pt x="3378" y="1041"/>
                  </a:lnTo>
                  <a:lnTo>
                    <a:pt x="3441" y="1000"/>
                  </a:lnTo>
                  <a:lnTo>
                    <a:pt x="3503" y="955"/>
                  </a:lnTo>
                  <a:lnTo>
                    <a:pt x="3564" y="910"/>
                  </a:lnTo>
                  <a:lnTo>
                    <a:pt x="3564" y="910"/>
                  </a:lnTo>
                  <a:lnTo>
                    <a:pt x="3614" y="971"/>
                  </a:lnTo>
                  <a:lnTo>
                    <a:pt x="3663" y="1033"/>
                  </a:lnTo>
                  <a:lnTo>
                    <a:pt x="3710" y="1098"/>
                  </a:lnTo>
                  <a:lnTo>
                    <a:pt x="3753" y="1166"/>
                  </a:lnTo>
                  <a:lnTo>
                    <a:pt x="3794" y="1234"/>
                  </a:lnTo>
                  <a:lnTo>
                    <a:pt x="3833" y="1304"/>
                  </a:lnTo>
                  <a:lnTo>
                    <a:pt x="3868" y="1376"/>
                  </a:lnTo>
                  <a:lnTo>
                    <a:pt x="3899" y="1450"/>
                  </a:lnTo>
                  <a:lnTo>
                    <a:pt x="3928" y="1524"/>
                  </a:lnTo>
                  <a:lnTo>
                    <a:pt x="3954" y="1602"/>
                  </a:lnTo>
                  <a:lnTo>
                    <a:pt x="3977" y="1680"/>
                  </a:lnTo>
                  <a:lnTo>
                    <a:pt x="3996" y="1760"/>
                  </a:lnTo>
                  <a:lnTo>
                    <a:pt x="4012" y="1840"/>
                  </a:lnTo>
                  <a:lnTo>
                    <a:pt x="4024" y="1922"/>
                  </a:lnTo>
                  <a:lnTo>
                    <a:pt x="4033" y="2006"/>
                  </a:lnTo>
                  <a:lnTo>
                    <a:pt x="4037" y="2090"/>
                  </a:lnTo>
                  <a:lnTo>
                    <a:pt x="4037" y="2090"/>
                  </a:lnTo>
                  <a:close/>
                  <a:moveTo>
                    <a:pt x="2082" y="4037"/>
                  </a:moveTo>
                  <a:lnTo>
                    <a:pt x="2082" y="4037"/>
                  </a:lnTo>
                  <a:lnTo>
                    <a:pt x="2039" y="4000"/>
                  </a:lnTo>
                  <a:lnTo>
                    <a:pt x="1998" y="3963"/>
                  </a:lnTo>
                  <a:lnTo>
                    <a:pt x="1957" y="3922"/>
                  </a:lnTo>
                  <a:lnTo>
                    <a:pt x="1916" y="3881"/>
                  </a:lnTo>
                  <a:lnTo>
                    <a:pt x="1877" y="3840"/>
                  </a:lnTo>
                  <a:lnTo>
                    <a:pt x="1838" y="3798"/>
                  </a:lnTo>
                  <a:lnTo>
                    <a:pt x="1801" y="3753"/>
                  </a:lnTo>
                  <a:lnTo>
                    <a:pt x="1766" y="3708"/>
                  </a:lnTo>
                  <a:lnTo>
                    <a:pt x="1731" y="3661"/>
                  </a:lnTo>
                  <a:lnTo>
                    <a:pt x="1696" y="3612"/>
                  </a:lnTo>
                  <a:lnTo>
                    <a:pt x="1663" y="3564"/>
                  </a:lnTo>
                  <a:lnTo>
                    <a:pt x="1632" y="3513"/>
                  </a:lnTo>
                  <a:lnTo>
                    <a:pt x="1601" y="3462"/>
                  </a:lnTo>
                  <a:lnTo>
                    <a:pt x="1571" y="3410"/>
                  </a:lnTo>
                  <a:lnTo>
                    <a:pt x="1542" y="3357"/>
                  </a:lnTo>
                  <a:lnTo>
                    <a:pt x="1515" y="3302"/>
                  </a:lnTo>
                  <a:lnTo>
                    <a:pt x="1515" y="3302"/>
                  </a:lnTo>
                  <a:lnTo>
                    <a:pt x="1583" y="3283"/>
                  </a:lnTo>
                  <a:lnTo>
                    <a:pt x="1653" y="3265"/>
                  </a:lnTo>
                  <a:lnTo>
                    <a:pt x="1725" y="3250"/>
                  </a:lnTo>
                  <a:lnTo>
                    <a:pt x="1795" y="3236"/>
                  </a:lnTo>
                  <a:lnTo>
                    <a:pt x="1870" y="3226"/>
                  </a:lnTo>
                  <a:lnTo>
                    <a:pt x="1942" y="3219"/>
                  </a:lnTo>
                  <a:lnTo>
                    <a:pt x="2016" y="3213"/>
                  </a:lnTo>
                  <a:lnTo>
                    <a:pt x="2090" y="3209"/>
                  </a:lnTo>
                  <a:lnTo>
                    <a:pt x="2090" y="4037"/>
                  </a:lnTo>
                  <a:lnTo>
                    <a:pt x="2090" y="4037"/>
                  </a:lnTo>
                  <a:lnTo>
                    <a:pt x="2082" y="4037"/>
                  </a:lnTo>
                  <a:lnTo>
                    <a:pt x="2082" y="4037"/>
                  </a:lnTo>
                  <a:close/>
                  <a:moveTo>
                    <a:pt x="2236" y="283"/>
                  </a:moveTo>
                  <a:lnTo>
                    <a:pt x="2236" y="283"/>
                  </a:lnTo>
                  <a:lnTo>
                    <a:pt x="2285" y="326"/>
                  </a:lnTo>
                  <a:lnTo>
                    <a:pt x="2334" y="368"/>
                  </a:lnTo>
                  <a:lnTo>
                    <a:pt x="2380" y="413"/>
                  </a:lnTo>
                  <a:lnTo>
                    <a:pt x="2425" y="460"/>
                  </a:lnTo>
                  <a:lnTo>
                    <a:pt x="2468" y="509"/>
                  </a:lnTo>
                  <a:lnTo>
                    <a:pt x="2511" y="559"/>
                  </a:lnTo>
                  <a:lnTo>
                    <a:pt x="2552" y="610"/>
                  </a:lnTo>
                  <a:lnTo>
                    <a:pt x="2593" y="663"/>
                  </a:lnTo>
                  <a:lnTo>
                    <a:pt x="2630" y="717"/>
                  </a:lnTo>
                  <a:lnTo>
                    <a:pt x="2667" y="774"/>
                  </a:lnTo>
                  <a:lnTo>
                    <a:pt x="2704" y="830"/>
                  </a:lnTo>
                  <a:lnTo>
                    <a:pt x="2737" y="889"/>
                  </a:lnTo>
                  <a:lnTo>
                    <a:pt x="2770" y="949"/>
                  </a:lnTo>
                  <a:lnTo>
                    <a:pt x="2801" y="1010"/>
                  </a:lnTo>
                  <a:lnTo>
                    <a:pt x="2831" y="1072"/>
                  </a:lnTo>
                  <a:lnTo>
                    <a:pt x="2860" y="1137"/>
                  </a:lnTo>
                  <a:lnTo>
                    <a:pt x="2860" y="1137"/>
                  </a:lnTo>
                  <a:lnTo>
                    <a:pt x="2784" y="1160"/>
                  </a:lnTo>
                  <a:lnTo>
                    <a:pt x="2708" y="1181"/>
                  </a:lnTo>
                  <a:lnTo>
                    <a:pt x="2630" y="1201"/>
                  </a:lnTo>
                  <a:lnTo>
                    <a:pt x="2552" y="1216"/>
                  </a:lnTo>
                  <a:lnTo>
                    <a:pt x="2474" y="1230"/>
                  </a:lnTo>
                  <a:lnTo>
                    <a:pt x="2392" y="1240"/>
                  </a:lnTo>
                  <a:lnTo>
                    <a:pt x="2312" y="1246"/>
                  </a:lnTo>
                  <a:lnTo>
                    <a:pt x="2230" y="1252"/>
                  </a:lnTo>
                  <a:lnTo>
                    <a:pt x="2230" y="283"/>
                  </a:lnTo>
                  <a:lnTo>
                    <a:pt x="2230" y="283"/>
                  </a:lnTo>
                  <a:lnTo>
                    <a:pt x="2236" y="283"/>
                  </a:lnTo>
                  <a:lnTo>
                    <a:pt x="2236" y="283"/>
                  </a:lnTo>
                  <a:close/>
                  <a:moveTo>
                    <a:pt x="2468" y="306"/>
                  </a:moveTo>
                  <a:lnTo>
                    <a:pt x="2468" y="306"/>
                  </a:lnTo>
                  <a:lnTo>
                    <a:pt x="2540" y="320"/>
                  </a:lnTo>
                  <a:lnTo>
                    <a:pt x="2610" y="335"/>
                  </a:lnTo>
                  <a:lnTo>
                    <a:pt x="2681" y="355"/>
                  </a:lnTo>
                  <a:lnTo>
                    <a:pt x="2749" y="376"/>
                  </a:lnTo>
                  <a:lnTo>
                    <a:pt x="2817" y="400"/>
                  </a:lnTo>
                  <a:lnTo>
                    <a:pt x="2883" y="425"/>
                  </a:lnTo>
                  <a:lnTo>
                    <a:pt x="2948" y="454"/>
                  </a:lnTo>
                  <a:lnTo>
                    <a:pt x="3012" y="485"/>
                  </a:lnTo>
                  <a:lnTo>
                    <a:pt x="3074" y="519"/>
                  </a:lnTo>
                  <a:lnTo>
                    <a:pt x="3135" y="554"/>
                  </a:lnTo>
                  <a:lnTo>
                    <a:pt x="3193" y="591"/>
                  </a:lnTo>
                  <a:lnTo>
                    <a:pt x="3252" y="630"/>
                  </a:lnTo>
                  <a:lnTo>
                    <a:pt x="3308" y="673"/>
                  </a:lnTo>
                  <a:lnTo>
                    <a:pt x="3363" y="715"/>
                  </a:lnTo>
                  <a:lnTo>
                    <a:pt x="3415" y="762"/>
                  </a:lnTo>
                  <a:lnTo>
                    <a:pt x="3468" y="811"/>
                  </a:lnTo>
                  <a:lnTo>
                    <a:pt x="3468" y="811"/>
                  </a:lnTo>
                  <a:lnTo>
                    <a:pt x="3412" y="852"/>
                  </a:lnTo>
                  <a:lnTo>
                    <a:pt x="3355" y="891"/>
                  </a:lnTo>
                  <a:lnTo>
                    <a:pt x="3297" y="928"/>
                  </a:lnTo>
                  <a:lnTo>
                    <a:pt x="3238" y="965"/>
                  </a:lnTo>
                  <a:lnTo>
                    <a:pt x="3178" y="998"/>
                  </a:lnTo>
                  <a:lnTo>
                    <a:pt x="3117" y="1031"/>
                  </a:lnTo>
                  <a:lnTo>
                    <a:pt x="3053" y="1061"/>
                  </a:lnTo>
                  <a:lnTo>
                    <a:pt x="2990" y="1088"/>
                  </a:lnTo>
                  <a:lnTo>
                    <a:pt x="2990" y="1088"/>
                  </a:lnTo>
                  <a:lnTo>
                    <a:pt x="2965" y="1033"/>
                  </a:lnTo>
                  <a:lnTo>
                    <a:pt x="2940" y="977"/>
                  </a:lnTo>
                  <a:lnTo>
                    <a:pt x="2912" y="924"/>
                  </a:lnTo>
                  <a:lnTo>
                    <a:pt x="2885" y="869"/>
                  </a:lnTo>
                  <a:lnTo>
                    <a:pt x="2856" y="817"/>
                  </a:lnTo>
                  <a:lnTo>
                    <a:pt x="2827" y="766"/>
                  </a:lnTo>
                  <a:lnTo>
                    <a:pt x="2796" y="715"/>
                  </a:lnTo>
                  <a:lnTo>
                    <a:pt x="2762" y="665"/>
                  </a:lnTo>
                  <a:lnTo>
                    <a:pt x="2729" y="616"/>
                  </a:lnTo>
                  <a:lnTo>
                    <a:pt x="2694" y="569"/>
                  </a:lnTo>
                  <a:lnTo>
                    <a:pt x="2659" y="522"/>
                  </a:lnTo>
                  <a:lnTo>
                    <a:pt x="2624" y="478"/>
                  </a:lnTo>
                  <a:lnTo>
                    <a:pt x="2587" y="433"/>
                  </a:lnTo>
                  <a:lnTo>
                    <a:pt x="2548" y="390"/>
                  </a:lnTo>
                  <a:lnTo>
                    <a:pt x="2509" y="347"/>
                  </a:lnTo>
                  <a:lnTo>
                    <a:pt x="2468" y="306"/>
                  </a:lnTo>
                  <a:lnTo>
                    <a:pt x="2468" y="306"/>
                  </a:lnTo>
                  <a:close/>
                  <a:moveTo>
                    <a:pt x="2090" y="283"/>
                  </a:moveTo>
                  <a:lnTo>
                    <a:pt x="2090" y="1252"/>
                  </a:lnTo>
                  <a:lnTo>
                    <a:pt x="2090" y="1252"/>
                  </a:lnTo>
                  <a:lnTo>
                    <a:pt x="2008" y="1246"/>
                  </a:lnTo>
                  <a:lnTo>
                    <a:pt x="1928" y="1240"/>
                  </a:lnTo>
                  <a:lnTo>
                    <a:pt x="1846" y="1230"/>
                  </a:lnTo>
                  <a:lnTo>
                    <a:pt x="1768" y="1216"/>
                  </a:lnTo>
                  <a:lnTo>
                    <a:pt x="1690" y="1201"/>
                  </a:lnTo>
                  <a:lnTo>
                    <a:pt x="1612" y="1181"/>
                  </a:lnTo>
                  <a:lnTo>
                    <a:pt x="1536" y="1160"/>
                  </a:lnTo>
                  <a:lnTo>
                    <a:pt x="1460" y="1137"/>
                  </a:lnTo>
                  <a:lnTo>
                    <a:pt x="1460" y="1137"/>
                  </a:lnTo>
                  <a:lnTo>
                    <a:pt x="1489" y="1072"/>
                  </a:lnTo>
                  <a:lnTo>
                    <a:pt x="1519" y="1010"/>
                  </a:lnTo>
                  <a:lnTo>
                    <a:pt x="1550" y="949"/>
                  </a:lnTo>
                  <a:lnTo>
                    <a:pt x="1583" y="889"/>
                  </a:lnTo>
                  <a:lnTo>
                    <a:pt x="1616" y="830"/>
                  </a:lnTo>
                  <a:lnTo>
                    <a:pt x="1651" y="774"/>
                  </a:lnTo>
                  <a:lnTo>
                    <a:pt x="1690" y="717"/>
                  </a:lnTo>
                  <a:lnTo>
                    <a:pt x="1727" y="663"/>
                  </a:lnTo>
                  <a:lnTo>
                    <a:pt x="1768" y="610"/>
                  </a:lnTo>
                  <a:lnTo>
                    <a:pt x="1809" y="559"/>
                  </a:lnTo>
                  <a:lnTo>
                    <a:pt x="1852" y="509"/>
                  </a:lnTo>
                  <a:lnTo>
                    <a:pt x="1895" y="460"/>
                  </a:lnTo>
                  <a:lnTo>
                    <a:pt x="1940" y="413"/>
                  </a:lnTo>
                  <a:lnTo>
                    <a:pt x="1986" y="368"/>
                  </a:lnTo>
                  <a:lnTo>
                    <a:pt x="2035" y="326"/>
                  </a:lnTo>
                  <a:lnTo>
                    <a:pt x="2084" y="283"/>
                  </a:lnTo>
                  <a:lnTo>
                    <a:pt x="2084" y="283"/>
                  </a:lnTo>
                  <a:lnTo>
                    <a:pt x="2090" y="283"/>
                  </a:lnTo>
                  <a:lnTo>
                    <a:pt x="2090" y="283"/>
                  </a:lnTo>
                  <a:close/>
                  <a:moveTo>
                    <a:pt x="1330" y="1088"/>
                  </a:moveTo>
                  <a:lnTo>
                    <a:pt x="1330" y="1088"/>
                  </a:lnTo>
                  <a:lnTo>
                    <a:pt x="1267" y="1061"/>
                  </a:lnTo>
                  <a:lnTo>
                    <a:pt x="1203" y="1031"/>
                  </a:lnTo>
                  <a:lnTo>
                    <a:pt x="1142" y="998"/>
                  </a:lnTo>
                  <a:lnTo>
                    <a:pt x="1082" y="965"/>
                  </a:lnTo>
                  <a:lnTo>
                    <a:pt x="1023" y="928"/>
                  </a:lnTo>
                  <a:lnTo>
                    <a:pt x="965" y="891"/>
                  </a:lnTo>
                  <a:lnTo>
                    <a:pt x="908" y="852"/>
                  </a:lnTo>
                  <a:lnTo>
                    <a:pt x="852" y="811"/>
                  </a:lnTo>
                  <a:lnTo>
                    <a:pt x="852" y="811"/>
                  </a:lnTo>
                  <a:lnTo>
                    <a:pt x="905" y="762"/>
                  </a:lnTo>
                  <a:lnTo>
                    <a:pt x="957" y="717"/>
                  </a:lnTo>
                  <a:lnTo>
                    <a:pt x="1012" y="673"/>
                  </a:lnTo>
                  <a:lnTo>
                    <a:pt x="1068" y="632"/>
                  </a:lnTo>
                  <a:lnTo>
                    <a:pt x="1127" y="591"/>
                  </a:lnTo>
                  <a:lnTo>
                    <a:pt x="1185" y="554"/>
                  </a:lnTo>
                  <a:lnTo>
                    <a:pt x="1246" y="519"/>
                  </a:lnTo>
                  <a:lnTo>
                    <a:pt x="1308" y="485"/>
                  </a:lnTo>
                  <a:lnTo>
                    <a:pt x="1372" y="454"/>
                  </a:lnTo>
                  <a:lnTo>
                    <a:pt x="1437" y="425"/>
                  </a:lnTo>
                  <a:lnTo>
                    <a:pt x="1503" y="400"/>
                  </a:lnTo>
                  <a:lnTo>
                    <a:pt x="1571" y="376"/>
                  </a:lnTo>
                  <a:lnTo>
                    <a:pt x="1639" y="355"/>
                  </a:lnTo>
                  <a:lnTo>
                    <a:pt x="1710" y="335"/>
                  </a:lnTo>
                  <a:lnTo>
                    <a:pt x="1780" y="320"/>
                  </a:lnTo>
                  <a:lnTo>
                    <a:pt x="1852" y="306"/>
                  </a:lnTo>
                  <a:lnTo>
                    <a:pt x="1852" y="306"/>
                  </a:lnTo>
                  <a:lnTo>
                    <a:pt x="1811" y="347"/>
                  </a:lnTo>
                  <a:lnTo>
                    <a:pt x="1772" y="390"/>
                  </a:lnTo>
                  <a:lnTo>
                    <a:pt x="1733" y="433"/>
                  </a:lnTo>
                  <a:lnTo>
                    <a:pt x="1696" y="478"/>
                  </a:lnTo>
                  <a:lnTo>
                    <a:pt x="1661" y="522"/>
                  </a:lnTo>
                  <a:lnTo>
                    <a:pt x="1624" y="569"/>
                  </a:lnTo>
                  <a:lnTo>
                    <a:pt x="1591" y="618"/>
                  </a:lnTo>
                  <a:lnTo>
                    <a:pt x="1558" y="665"/>
                  </a:lnTo>
                  <a:lnTo>
                    <a:pt x="1524" y="715"/>
                  </a:lnTo>
                  <a:lnTo>
                    <a:pt x="1493" y="766"/>
                  </a:lnTo>
                  <a:lnTo>
                    <a:pt x="1464" y="817"/>
                  </a:lnTo>
                  <a:lnTo>
                    <a:pt x="1435" y="869"/>
                  </a:lnTo>
                  <a:lnTo>
                    <a:pt x="1408" y="924"/>
                  </a:lnTo>
                  <a:lnTo>
                    <a:pt x="1380" y="977"/>
                  </a:lnTo>
                  <a:lnTo>
                    <a:pt x="1355" y="1033"/>
                  </a:lnTo>
                  <a:lnTo>
                    <a:pt x="1330" y="1088"/>
                  </a:lnTo>
                  <a:lnTo>
                    <a:pt x="1330" y="1088"/>
                  </a:lnTo>
                  <a:close/>
                  <a:moveTo>
                    <a:pt x="1408" y="1265"/>
                  </a:moveTo>
                  <a:lnTo>
                    <a:pt x="1408" y="1265"/>
                  </a:lnTo>
                  <a:lnTo>
                    <a:pt x="1489" y="1291"/>
                  </a:lnTo>
                  <a:lnTo>
                    <a:pt x="1571" y="1314"/>
                  </a:lnTo>
                  <a:lnTo>
                    <a:pt x="1655" y="1335"/>
                  </a:lnTo>
                  <a:lnTo>
                    <a:pt x="1741" y="1353"/>
                  </a:lnTo>
                  <a:lnTo>
                    <a:pt x="1827" y="1367"/>
                  </a:lnTo>
                  <a:lnTo>
                    <a:pt x="1914" y="1378"/>
                  </a:lnTo>
                  <a:lnTo>
                    <a:pt x="2002" y="1386"/>
                  </a:lnTo>
                  <a:lnTo>
                    <a:pt x="2090" y="1390"/>
                  </a:lnTo>
                  <a:lnTo>
                    <a:pt x="2090" y="2090"/>
                  </a:lnTo>
                  <a:lnTo>
                    <a:pt x="1257" y="2090"/>
                  </a:lnTo>
                  <a:lnTo>
                    <a:pt x="1257" y="2090"/>
                  </a:lnTo>
                  <a:lnTo>
                    <a:pt x="1261" y="1981"/>
                  </a:lnTo>
                  <a:lnTo>
                    <a:pt x="1271" y="1873"/>
                  </a:lnTo>
                  <a:lnTo>
                    <a:pt x="1285" y="1768"/>
                  </a:lnTo>
                  <a:lnTo>
                    <a:pt x="1300" y="1663"/>
                  </a:lnTo>
                  <a:lnTo>
                    <a:pt x="1322" y="1562"/>
                  </a:lnTo>
                  <a:lnTo>
                    <a:pt x="1347" y="1460"/>
                  </a:lnTo>
                  <a:lnTo>
                    <a:pt x="1376" y="1361"/>
                  </a:lnTo>
                  <a:lnTo>
                    <a:pt x="1408" y="1265"/>
                  </a:lnTo>
                  <a:lnTo>
                    <a:pt x="1408" y="1265"/>
                  </a:lnTo>
                  <a:close/>
                  <a:moveTo>
                    <a:pt x="2090" y="2230"/>
                  </a:moveTo>
                  <a:lnTo>
                    <a:pt x="2090" y="3068"/>
                  </a:lnTo>
                  <a:lnTo>
                    <a:pt x="2090" y="3068"/>
                  </a:lnTo>
                  <a:lnTo>
                    <a:pt x="2008" y="3072"/>
                  </a:lnTo>
                  <a:lnTo>
                    <a:pt x="1926" y="3080"/>
                  </a:lnTo>
                  <a:lnTo>
                    <a:pt x="1846" y="3090"/>
                  </a:lnTo>
                  <a:lnTo>
                    <a:pt x="1766" y="3102"/>
                  </a:lnTo>
                  <a:lnTo>
                    <a:pt x="1688" y="3115"/>
                  </a:lnTo>
                  <a:lnTo>
                    <a:pt x="1610" y="3133"/>
                  </a:lnTo>
                  <a:lnTo>
                    <a:pt x="1534" y="3154"/>
                  </a:lnTo>
                  <a:lnTo>
                    <a:pt x="1458" y="3176"/>
                  </a:lnTo>
                  <a:lnTo>
                    <a:pt x="1458" y="3176"/>
                  </a:lnTo>
                  <a:lnTo>
                    <a:pt x="1437" y="3123"/>
                  </a:lnTo>
                  <a:lnTo>
                    <a:pt x="1415" y="3066"/>
                  </a:lnTo>
                  <a:lnTo>
                    <a:pt x="1396" y="3012"/>
                  </a:lnTo>
                  <a:lnTo>
                    <a:pt x="1376" y="2955"/>
                  </a:lnTo>
                  <a:lnTo>
                    <a:pt x="1359" y="2899"/>
                  </a:lnTo>
                  <a:lnTo>
                    <a:pt x="1343" y="2840"/>
                  </a:lnTo>
                  <a:lnTo>
                    <a:pt x="1330" y="2782"/>
                  </a:lnTo>
                  <a:lnTo>
                    <a:pt x="1316" y="2723"/>
                  </a:lnTo>
                  <a:lnTo>
                    <a:pt x="1304" y="2663"/>
                  </a:lnTo>
                  <a:lnTo>
                    <a:pt x="1292" y="2603"/>
                  </a:lnTo>
                  <a:lnTo>
                    <a:pt x="1283" y="2542"/>
                  </a:lnTo>
                  <a:lnTo>
                    <a:pt x="1275" y="2480"/>
                  </a:lnTo>
                  <a:lnTo>
                    <a:pt x="1269" y="2419"/>
                  </a:lnTo>
                  <a:lnTo>
                    <a:pt x="1263" y="2357"/>
                  </a:lnTo>
                  <a:lnTo>
                    <a:pt x="1259" y="2293"/>
                  </a:lnTo>
                  <a:lnTo>
                    <a:pt x="1257" y="2230"/>
                  </a:lnTo>
                  <a:lnTo>
                    <a:pt x="2090" y="2230"/>
                  </a:lnTo>
                  <a:close/>
                  <a:moveTo>
                    <a:pt x="1852" y="4014"/>
                  </a:moveTo>
                  <a:lnTo>
                    <a:pt x="1852" y="4014"/>
                  </a:lnTo>
                  <a:lnTo>
                    <a:pt x="1788" y="4002"/>
                  </a:lnTo>
                  <a:lnTo>
                    <a:pt x="1723" y="3989"/>
                  </a:lnTo>
                  <a:lnTo>
                    <a:pt x="1661" y="3971"/>
                  </a:lnTo>
                  <a:lnTo>
                    <a:pt x="1599" y="3954"/>
                  </a:lnTo>
                  <a:lnTo>
                    <a:pt x="1538" y="3934"/>
                  </a:lnTo>
                  <a:lnTo>
                    <a:pt x="1478" y="3911"/>
                  </a:lnTo>
                  <a:lnTo>
                    <a:pt x="1419" y="3887"/>
                  </a:lnTo>
                  <a:lnTo>
                    <a:pt x="1361" y="3862"/>
                  </a:lnTo>
                  <a:lnTo>
                    <a:pt x="1304" y="3833"/>
                  </a:lnTo>
                  <a:lnTo>
                    <a:pt x="1248" y="3803"/>
                  </a:lnTo>
                  <a:lnTo>
                    <a:pt x="1193" y="3772"/>
                  </a:lnTo>
                  <a:lnTo>
                    <a:pt x="1140" y="3739"/>
                  </a:lnTo>
                  <a:lnTo>
                    <a:pt x="1088" y="3704"/>
                  </a:lnTo>
                  <a:lnTo>
                    <a:pt x="1037" y="3667"/>
                  </a:lnTo>
                  <a:lnTo>
                    <a:pt x="988" y="3628"/>
                  </a:lnTo>
                  <a:lnTo>
                    <a:pt x="940" y="3589"/>
                  </a:lnTo>
                  <a:lnTo>
                    <a:pt x="940" y="3589"/>
                  </a:lnTo>
                  <a:lnTo>
                    <a:pt x="990" y="3554"/>
                  </a:lnTo>
                  <a:lnTo>
                    <a:pt x="1045" y="3519"/>
                  </a:lnTo>
                  <a:lnTo>
                    <a:pt x="1098" y="3488"/>
                  </a:lnTo>
                  <a:lnTo>
                    <a:pt x="1154" y="3456"/>
                  </a:lnTo>
                  <a:lnTo>
                    <a:pt x="1209" y="3429"/>
                  </a:lnTo>
                  <a:lnTo>
                    <a:pt x="1267" y="3402"/>
                  </a:lnTo>
                  <a:lnTo>
                    <a:pt x="1324" y="3375"/>
                  </a:lnTo>
                  <a:lnTo>
                    <a:pt x="1384" y="3351"/>
                  </a:lnTo>
                  <a:lnTo>
                    <a:pt x="1384" y="3351"/>
                  </a:lnTo>
                  <a:lnTo>
                    <a:pt x="1431" y="3445"/>
                  </a:lnTo>
                  <a:lnTo>
                    <a:pt x="1482" y="3534"/>
                  </a:lnTo>
                  <a:lnTo>
                    <a:pt x="1536" y="3622"/>
                  </a:lnTo>
                  <a:lnTo>
                    <a:pt x="1593" y="3708"/>
                  </a:lnTo>
                  <a:lnTo>
                    <a:pt x="1653" y="3788"/>
                  </a:lnTo>
                  <a:lnTo>
                    <a:pt x="1716" y="3868"/>
                  </a:lnTo>
                  <a:lnTo>
                    <a:pt x="1782" y="3942"/>
                  </a:lnTo>
                  <a:lnTo>
                    <a:pt x="1852" y="4014"/>
                  </a:lnTo>
                  <a:lnTo>
                    <a:pt x="1852" y="4014"/>
                  </a:lnTo>
                  <a:close/>
                  <a:moveTo>
                    <a:pt x="2230" y="4037"/>
                  </a:moveTo>
                  <a:lnTo>
                    <a:pt x="2230" y="3209"/>
                  </a:lnTo>
                  <a:lnTo>
                    <a:pt x="2230" y="3209"/>
                  </a:lnTo>
                  <a:lnTo>
                    <a:pt x="2304" y="3213"/>
                  </a:lnTo>
                  <a:lnTo>
                    <a:pt x="2378" y="3219"/>
                  </a:lnTo>
                  <a:lnTo>
                    <a:pt x="2450" y="3226"/>
                  </a:lnTo>
                  <a:lnTo>
                    <a:pt x="2525" y="3236"/>
                  </a:lnTo>
                  <a:lnTo>
                    <a:pt x="2595" y="3250"/>
                  </a:lnTo>
                  <a:lnTo>
                    <a:pt x="2667" y="3265"/>
                  </a:lnTo>
                  <a:lnTo>
                    <a:pt x="2737" y="3283"/>
                  </a:lnTo>
                  <a:lnTo>
                    <a:pt x="2805" y="3302"/>
                  </a:lnTo>
                  <a:lnTo>
                    <a:pt x="2805" y="3302"/>
                  </a:lnTo>
                  <a:lnTo>
                    <a:pt x="2778" y="3357"/>
                  </a:lnTo>
                  <a:lnTo>
                    <a:pt x="2749" y="3410"/>
                  </a:lnTo>
                  <a:lnTo>
                    <a:pt x="2719" y="3462"/>
                  </a:lnTo>
                  <a:lnTo>
                    <a:pt x="2688" y="3513"/>
                  </a:lnTo>
                  <a:lnTo>
                    <a:pt x="2657" y="3564"/>
                  </a:lnTo>
                  <a:lnTo>
                    <a:pt x="2624" y="3612"/>
                  </a:lnTo>
                  <a:lnTo>
                    <a:pt x="2589" y="3661"/>
                  </a:lnTo>
                  <a:lnTo>
                    <a:pt x="2554" y="3708"/>
                  </a:lnTo>
                  <a:lnTo>
                    <a:pt x="2519" y="3753"/>
                  </a:lnTo>
                  <a:lnTo>
                    <a:pt x="2482" y="3798"/>
                  </a:lnTo>
                  <a:lnTo>
                    <a:pt x="2443" y="3840"/>
                  </a:lnTo>
                  <a:lnTo>
                    <a:pt x="2404" y="3881"/>
                  </a:lnTo>
                  <a:lnTo>
                    <a:pt x="2363" y="3922"/>
                  </a:lnTo>
                  <a:lnTo>
                    <a:pt x="2322" y="3963"/>
                  </a:lnTo>
                  <a:lnTo>
                    <a:pt x="2281" y="4000"/>
                  </a:lnTo>
                  <a:lnTo>
                    <a:pt x="2238" y="4037"/>
                  </a:lnTo>
                  <a:lnTo>
                    <a:pt x="2238" y="4037"/>
                  </a:lnTo>
                  <a:lnTo>
                    <a:pt x="2230" y="4037"/>
                  </a:lnTo>
                  <a:lnTo>
                    <a:pt x="2230" y="4037"/>
                  </a:lnTo>
                  <a:close/>
                  <a:moveTo>
                    <a:pt x="2936" y="3351"/>
                  </a:moveTo>
                  <a:lnTo>
                    <a:pt x="2936" y="3351"/>
                  </a:lnTo>
                  <a:lnTo>
                    <a:pt x="2996" y="3375"/>
                  </a:lnTo>
                  <a:lnTo>
                    <a:pt x="3053" y="3402"/>
                  </a:lnTo>
                  <a:lnTo>
                    <a:pt x="3111" y="3429"/>
                  </a:lnTo>
                  <a:lnTo>
                    <a:pt x="3166" y="3456"/>
                  </a:lnTo>
                  <a:lnTo>
                    <a:pt x="3222" y="3488"/>
                  </a:lnTo>
                  <a:lnTo>
                    <a:pt x="3275" y="3521"/>
                  </a:lnTo>
                  <a:lnTo>
                    <a:pt x="3330" y="3554"/>
                  </a:lnTo>
                  <a:lnTo>
                    <a:pt x="3380" y="3589"/>
                  </a:lnTo>
                  <a:lnTo>
                    <a:pt x="3380" y="3589"/>
                  </a:lnTo>
                  <a:lnTo>
                    <a:pt x="3332" y="3628"/>
                  </a:lnTo>
                  <a:lnTo>
                    <a:pt x="3283" y="3667"/>
                  </a:lnTo>
                  <a:lnTo>
                    <a:pt x="3232" y="3704"/>
                  </a:lnTo>
                  <a:lnTo>
                    <a:pt x="3180" y="3739"/>
                  </a:lnTo>
                  <a:lnTo>
                    <a:pt x="3127" y="3772"/>
                  </a:lnTo>
                  <a:lnTo>
                    <a:pt x="3070" y="3803"/>
                  </a:lnTo>
                  <a:lnTo>
                    <a:pt x="3016" y="3833"/>
                  </a:lnTo>
                  <a:lnTo>
                    <a:pt x="2959" y="3862"/>
                  </a:lnTo>
                  <a:lnTo>
                    <a:pt x="2901" y="3887"/>
                  </a:lnTo>
                  <a:lnTo>
                    <a:pt x="2842" y="3911"/>
                  </a:lnTo>
                  <a:lnTo>
                    <a:pt x="2782" y="3934"/>
                  </a:lnTo>
                  <a:lnTo>
                    <a:pt x="2721" y="3954"/>
                  </a:lnTo>
                  <a:lnTo>
                    <a:pt x="2659" y="3971"/>
                  </a:lnTo>
                  <a:lnTo>
                    <a:pt x="2597" y="3989"/>
                  </a:lnTo>
                  <a:lnTo>
                    <a:pt x="2532" y="4002"/>
                  </a:lnTo>
                  <a:lnTo>
                    <a:pt x="2468" y="4014"/>
                  </a:lnTo>
                  <a:lnTo>
                    <a:pt x="2468" y="4014"/>
                  </a:lnTo>
                  <a:lnTo>
                    <a:pt x="2538" y="3942"/>
                  </a:lnTo>
                  <a:lnTo>
                    <a:pt x="2604" y="3868"/>
                  </a:lnTo>
                  <a:lnTo>
                    <a:pt x="2667" y="3788"/>
                  </a:lnTo>
                  <a:lnTo>
                    <a:pt x="2727" y="3708"/>
                  </a:lnTo>
                  <a:lnTo>
                    <a:pt x="2784" y="3622"/>
                  </a:lnTo>
                  <a:lnTo>
                    <a:pt x="2838" y="3534"/>
                  </a:lnTo>
                  <a:lnTo>
                    <a:pt x="2889" y="3445"/>
                  </a:lnTo>
                  <a:lnTo>
                    <a:pt x="2936" y="3351"/>
                  </a:lnTo>
                  <a:lnTo>
                    <a:pt x="2936" y="3351"/>
                  </a:lnTo>
                  <a:close/>
                  <a:moveTo>
                    <a:pt x="2862" y="3176"/>
                  </a:moveTo>
                  <a:lnTo>
                    <a:pt x="2862" y="3176"/>
                  </a:lnTo>
                  <a:lnTo>
                    <a:pt x="2786" y="3154"/>
                  </a:lnTo>
                  <a:lnTo>
                    <a:pt x="2710" y="3133"/>
                  </a:lnTo>
                  <a:lnTo>
                    <a:pt x="2632" y="3115"/>
                  </a:lnTo>
                  <a:lnTo>
                    <a:pt x="2554" y="3102"/>
                  </a:lnTo>
                  <a:lnTo>
                    <a:pt x="2474" y="3090"/>
                  </a:lnTo>
                  <a:lnTo>
                    <a:pt x="2394" y="3080"/>
                  </a:lnTo>
                  <a:lnTo>
                    <a:pt x="2312" y="3072"/>
                  </a:lnTo>
                  <a:lnTo>
                    <a:pt x="2230" y="3068"/>
                  </a:lnTo>
                  <a:lnTo>
                    <a:pt x="2230" y="2230"/>
                  </a:lnTo>
                  <a:lnTo>
                    <a:pt x="3063" y="2230"/>
                  </a:lnTo>
                  <a:lnTo>
                    <a:pt x="3063" y="2230"/>
                  </a:lnTo>
                  <a:lnTo>
                    <a:pt x="3061" y="2293"/>
                  </a:lnTo>
                  <a:lnTo>
                    <a:pt x="3057" y="2357"/>
                  </a:lnTo>
                  <a:lnTo>
                    <a:pt x="3051" y="2419"/>
                  </a:lnTo>
                  <a:lnTo>
                    <a:pt x="3045" y="2480"/>
                  </a:lnTo>
                  <a:lnTo>
                    <a:pt x="3037" y="2542"/>
                  </a:lnTo>
                  <a:lnTo>
                    <a:pt x="3028" y="2603"/>
                  </a:lnTo>
                  <a:lnTo>
                    <a:pt x="3016" y="2663"/>
                  </a:lnTo>
                  <a:lnTo>
                    <a:pt x="3004" y="2723"/>
                  </a:lnTo>
                  <a:lnTo>
                    <a:pt x="2990" y="2782"/>
                  </a:lnTo>
                  <a:lnTo>
                    <a:pt x="2977" y="2840"/>
                  </a:lnTo>
                  <a:lnTo>
                    <a:pt x="2961" y="2899"/>
                  </a:lnTo>
                  <a:lnTo>
                    <a:pt x="2944" y="2955"/>
                  </a:lnTo>
                  <a:lnTo>
                    <a:pt x="2924" y="3012"/>
                  </a:lnTo>
                  <a:lnTo>
                    <a:pt x="2905" y="3066"/>
                  </a:lnTo>
                  <a:lnTo>
                    <a:pt x="2883" y="3123"/>
                  </a:lnTo>
                  <a:lnTo>
                    <a:pt x="2862" y="3176"/>
                  </a:lnTo>
                  <a:lnTo>
                    <a:pt x="2862" y="3176"/>
                  </a:lnTo>
                  <a:close/>
                  <a:moveTo>
                    <a:pt x="2230" y="2090"/>
                  </a:moveTo>
                  <a:lnTo>
                    <a:pt x="2230" y="1390"/>
                  </a:lnTo>
                  <a:lnTo>
                    <a:pt x="2230" y="1390"/>
                  </a:lnTo>
                  <a:lnTo>
                    <a:pt x="2318" y="1386"/>
                  </a:lnTo>
                  <a:lnTo>
                    <a:pt x="2406" y="1378"/>
                  </a:lnTo>
                  <a:lnTo>
                    <a:pt x="2493" y="1367"/>
                  </a:lnTo>
                  <a:lnTo>
                    <a:pt x="2579" y="1353"/>
                  </a:lnTo>
                  <a:lnTo>
                    <a:pt x="2665" y="1335"/>
                  </a:lnTo>
                  <a:lnTo>
                    <a:pt x="2749" y="1316"/>
                  </a:lnTo>
                  <a:lnTo>
                    <a:pt x="2831" y="1291"/>
                  </a:lnTo>
                  <a:lnTo>
                    <a:pt x="2912" y="1265"/>
                  </a:lnTo>
                  <a:lnTo>
                    <a:pt x="2912" y="1265"/>
                  </a:lnTo>
                  <a:lnTo>
                    <a:pt x="2944" y="1361"/>
                  </a:lnTo>
                  <a:lnTo>
                    <a:pt x="2973" y="1460"/>
                  </a:lnTo>
                  <a:lnTo>
                    <a:pt x="2998" y="1562"/>
                  </a:lnTo>
                  <a:lnTo>
                    <a:pt x="3020" y="1665"/>
                  </a:lnTo>
                  <a:lnTo>
                    <a:pt x="3035" y="1768"/>
                  </a:lnTo>
                  <a:lnTo>
                    <a:pt x="3049" y="1873"/>
                  </a:lnTo>
                  <a:lnTo>
                    <a:pt x="3059" y="1983"/>
                  </a:lnTo>
                  <a:lnTo>
                    <a:pt x="3063" y="2090"/>
                  </a:lnTo>
                  <a:lnTo>
                    <a:pt x="2230" y="2090"/>
                  </a:lnTo>
                  <a:lnTo>
                    <a:pt x="2230" y="2090"/>
                  </a:lnTo>
                  <a:close/>
                  <a:moveTo>
                    <a:pt x="756" y="910"/>
                  </a:moveTo>
                  <a:lnTo>
                    <a:pt x="756" y="910"/>
                  </a:lnTo>
                  <a:lnTo>
                    <a:pt x="817" y="955"/>
                  </a:lnTo>
                  <a:lnTo>
                    <a:pt x="879" y="1000"/>
                  </a:lnTo>
                  <a:lnTo>
                    <a:pt x="942" y="1041"/>
                  </a:lnTo>
                  <a:lnTo>
                    <a:pt x="1006" y="1080"/>
                  </a:lnTo>
                  <a:lnTo>
                    <a:pt x="1072" y="1119"/>
                  </a:lnTo>
                  <a:lnTo>
                    <a:pt x="1140" y="1154"/>
                  </a:lnTo>
                  <a:lnTo>
                    <a:pt x="1209" y="1187"/>
                  </a:lnTo>
                  <a:lnTo>
                    <a:pt x="1277" y="1216"/>
                  </a:lnTo>
                  <a:lnTo>
                    <a:pt x="1277" y="1216"/>
                  </a:lnTo>
                  <a:lnTo>
                    <a:pt x="1244" y="1320"/>
                  </a:lnTo>
                  <a:lnTo>
                    <a:pt x="1213" y="1423"/>
                  </a:lnTo>
                  <a:lnTo>
                    <a:pt x="1187" y="1530"/>
                  </a:lnTo>
                  <a:lnTo>
                    <a:pt x="1164" y="1639"/>
                  </a:lnTo>
                  <a:lnTo>
                    <a:pt x="1146" y="1749"/>
                  </a:lnTo>
                  <a:lnTo>
                    <a:pt x="1133" y="1862"/>
                  </a:lnTo>
                  <a:lnTo>
                    <a:pt x="1123" y="1975"/>
                  </a:lnTo>
                  <a:lnTo>
                    <a:pt x="1117" y="2090"/>
                  </a:lnTo>
                  <a:lnTo>
                    <a:pt x="283" y="2090"/>
                  </a:lnTo>
                  <a:lnTo>
                    <a:pt x="283" y="2090"/>
                  </a:lnTo>
                  <a:lnTo>
                    <a:pt x="287" y="2006"/>
                  </a:lnTo>
                  <a:lnTo>
                    <a:pt x="296" y="1922"/>
                  </a:lnTo>
                  <a:lnTo>
                    <a:pt x="308" y="1840"/>
                  </a:lnTo>
                  <a:lnTo>
                    <a:pt x="324" y="1760"/>
                  </a:lnTo>
                  <a:lnTo>
                    <a:pt x="343" y="1680"/>
                  </a:lnTo>
                  <a:lnTo>
                    <a:pt x="366" y="1602"/>
                  </a:lnTo>
                  <a:lnTo>
                    <a:pt x="392" y="1524"/>
                  </a:lnTo>
                  <a:lnTo>
                    <a:pt x="421" y="1450"/>
                  </a:lnTo>
                  <a:lnTo>
                    <a:pt x="452" y="1376"/>
                  </a:lnTo>
                  <a:lnTo>
                    <a:pt x="487" y="1304"/>
                  </a:lnTo>
                  <a:lnTo>
                    <a:pt x="526" y="1234"/>
                  </a:lnTo>
                  <a:lnTo>
                    <a:pt x="567" y="1166"/>
                  </a:lnTo>
                  <a:lnTo>
                    <a:pt x="610" y="1098"/>
                  </a:lnTo>
                  <a:lnTo>
                    <a:pt x="657" y="1033"/>
                  </a:lnTo>
                  <a:lnTo>
                    <a:pt x="706" y="971"/>
                  </a:lnTo>
                  <a:lnTo>
                    <a:pt x="756" y="910"/>
                  </a:lnTo>
                  <a:lnTo>
                    <a:pt x="756" y="910"/>
                  </a:lnTo>
                  <a:close/>
                  <a:moveTo>
                    <a:pt x="283" y="2230"/>
                  </a:moveTo>
                  <a:lnTo>
                    <a:pt x="1117" y="2230"/>
                  </a:lnTo>
                  <a:lnTo>
                    <a:pt x="1117" y="2230"/>
                  </a:lnTo>
                  <a:lnTo>
                    <a:pt x="1121" y="2296"/>
                  </a:lnTo>
                  <a:lnTo>
                    <a:pt x="1125" y="2363"/>
                  </a:lnTo>
                  <a:lnTo>
                    <a:pt x="1129" y="2427"/>
                  </a:lnTo>
                  <a:lnTo>
                    <a:pt x="1137" y="2493"/>
                  </a:lnTo>
                  <a:lnTo>
                    <a:pt x="1144" y="2558"/>
                  </a:lnTo>
                  <a:lnTo>
                    <a:pt x="1154" y="2622"/>
                  </a:lnTo>
                  <a:lnTo>
                    <a:pt x="1166" y="2684"/>
                  </a:lnTo>
                  <a:lnTo>
                    <a:pt x="1177" y="2747"/>
                  </a:lnTo>
                  <a:lnTo>
                    <a:pt x="1193" y="2809"/>
                  </a:lnTo>
                  <a:lnTo>
                    <a:pt x="1209" y="2870"/>
                  </a:lnTo>
                  <a:lnTo>
                    <a:pt x="1224" y="2932"/>
                  </a:lnTo>
                  <a:lnTo>
                    <a:pt x="1242" y="2990"/>
                  </a:lnTo>
                  <a:lnTo>
                    <a:pt x="1261" y="3051"/>
                  </a:lnTo>
                  <a:lnTo>
                    <a:pt x="1283" y="3109"/>
                  </a:lnTo>
                  <a:lnTo>
                    <a:pt x="1304" y="3168"/>
                  </a:lnTo>
                  <a:lnTo>
                    <a:pt x="1328" y="3224"/>
                  </a:lnTo>
                  <a:lnTo>
                    <a:pt x="1328" y="3224"/>
                  </a:lnTo>
                  <a:lnTo>
                    <a:pt x="1261" y="3252"/>
                  </a:lnTo>
                  <a:lnTo>
                    <a:pt x="1197" y="3281"/>
                  </a:lnTo>
                  <a:lnTo>
                    <a:pt x="1135" y="3310"/>
                  </a:lnTo>
                  <a:lnTo>
                    <a:pt x="1072" y="3343"/>
                  </a:lnTo>
                  <a:lnTo>
                    <a:pt x="1010" y="3378"/>
                  </a:lnTo>
                  <a:lnTo>
                    <a:pt x="951" y="3415"/>
                  </a:lnTo>
                  <a:lnTo>
                    <a:pt x="891" y="3452"/>
                  </a:lnTo>
                  <a:lnTo>
                    <a:pt x="834" y="3493"/>
                  </a:lnTo>
                  <a:lnTo>
                    <a:pt x="834" y="3493"/>
                  </a:lnTo>
                  <a:lnTo>
                    <a:pt x="774" y="3431"/>
                  </a:lnTo>
                  <a:lnTo>
                    <a:pt x="717" y="3365"/>
                  </a:lnTo>
                  <a:lnTo>
                    <a:pt x="663" y="3298"/>
                  </a:lnTo>
                  <a:lnTo>
                    <a:pt x="612" y="3228"/>
                  </a:lnTo>
                  <a:lnTo>
                    <a:pt x="565" y="3154"/>
                  </a:lnTo>
                  <a:lnTo>
                    <a:pt x="521" y="3080"/>
                  </a:lnTo>
                  <a:lnTo>
                    <a:pt x="480" y="3004"/>
                  </a:lnTo>
                  <a:lnTo>
                    <a:pt x="443" y="2924"/>
                  </a:lnTo>
                  <a:lnTo>
                    <a:pt x="409" y="2842"/>
                  </a:lnTo>
                  <a:lnTo>
                    <a:pt x="378" y="2760"/>
                  </a:lnTo>
                  <a:lnTo>
                    <a:pt x="353" y="2675"/>
                  </a:lnTo>
                  <a:lnTo>
                    <a:pt x="329" y="2589"/>
                  </a:lnTo>
                  <a:lnTo>
                    <a:pt x="312" y="2501"/>
                  </a:lnTo>
                  <a:lnTo>
                    <a:pt x="298" y="2411"/>
                  </a:lnTo>
                  <a:lnTo>
                    <a:pt x="289" y="2322"/>
                  </a:lnTo>
                  <a:lnTo>
                    <a:pt x="283" y="2230"/>
                  </a:lnTo>
                  <a:lnTo>
                    <a:pt x="283" y="2230"/>
                  </a:lnTo>
                  <a:close/>
                  <a:moveTo>
                    <a:pt x="3486" y="3493"/>
                  </a:moveTo>
                  <a:lnTo>
                    <a:pt x="3486" y="3493"/>
                  </a:lnTo>
                  <a:lnTo>
                    <a:pt x="3429" y="3452"/>
                  </a:lnTo>
                  <a:lnTo>
                    <a:pt x="3369" y="3415"/>
                  </a:lnTo>
                  <a:lnTo>
                    <a:pt x="3310" y="3378"/>
                  </a:lnTo>
                  <a:lnTo>
                    <a:pt x="3248" y="3343"/>
                  </a:lnTo>
                  <a:lnTo>
                    <a:pt x="3185" y="3310"/>
                  </a:lnTo>
                  <a:lnTo>
                    <a:pt x="3123" y="3279"/>
                  </a:lnTo>
                  <a:lnTo>
                    <a:pt x="3059" y="3252"/>
                  </a:lnTo>
                  <a:lnTo>
                    <a:pt x="2992" y="3224"/>
                  </a:lnTo>
                  <a:lnTo>
                    <a:pt x="2992" y="3224"/>
                  </a:lnTo>
                  <a:lnTo>
                    <a:pt x="3016" y="3168"/>
                  </a:lnTo>
                  <a:lnTo>
                    <a:pt x="3037" y="3109"/>
                  </a:lnTo>
                  <a:lnTo>
                    <a:pt x="3059" y="3051"/>
                  </a:lnTo>
                  <a:lnTo>
                    <a:pt x="3078" y="2990"/>
                  </a:lnTo>
                  <a:lnTo>
                    <a:pt x="3096" y="2932"/>
                  </a:lnTo>
                  <a:lnTo>
                    <a:pt x="3111" y="2870"/>
                  </a:lnTo>
                  <a:lnTo>
                    <a:pt x="3127" y="2809"/>
                  </a:lnTo>
                  <a:lnTo>
                    <a:pt x="3141" y="2747"/>
                  </a:lnTo>
                  <a:lnTo>
                    <a:pt x="3154" y="2684"/>
                  </a:lnTo>
                  <a:lnTo>
                    <a:pt x="3166" y="2620"/>
                  </a:lnTo>
                  <a:lnTo>
                    <a:pt x="3176" y="2558"/>
                  </a:lnTo>
                  <a:lnTo>
                    <a:pt x="3183" y="2493"/>
                  </a:lnTo>
                  <a:lnTo>
                    <a:pt x="3191" y="2427"/>
                  </a:lnTo>
                  <a:lnTo>
                    <a:pt x="3195" y="2363"/>
                  </a:lnTo>
                  <a:lnTo>
                    <a:pt x="3199" y="2296"/>
                  </a:lnTo>
                  <a:lnTo>
                    <a:pt x="3203" y="2230"/>
                  </a:lnTo>
                  <a:lnTo>
                    <a:pt x="4037" y="2230"/>
                  </a:lnTo>
                  <a:lnTo>
                    <a:pt x="4037" y="2230"/>
                  </a:lnTo>
                  <a:lnTo>
                    <a:pt x="4031" y="2322"/>
                  </a:lnTo>
                  <a:lnTo>
                    <a:pt x="4022" y="2411"/>
                  </a:lnTo>
                  <a:lnTo>
                    <a:pt x="4008" y="2501"/>
                  </a:lnTo>
                  <a:lnTo>
                    <a:pt x="3991" y="2589"/>
                  </a:lnTo>
                  <a:lnTo>
                    <a:pt x="3967" y="2675"/>
                  </a:lnTo>
                  <a:lnTo>
                    <a:pt x="3942" y="2760"/>
                  </a:lnTo>
                  <a:lnTo>
                    <a:pt x="3911" y="2842"/>
                  </a:lnTo>
                  <a:lnTo>
                    <a:pt x="3877" y="2924"/>
                  </a:lnTo>
                  <a:lnTo>
                    <a:pt x="3840" y="3004"/>
                  </a:lnTo>
                  <a:lnTo>
                    <a:pt x="3799" y="3080"/>
                  </a:lnTo>
                  <a:lnTo>
                    <a:pt x="3755" y="3154"/>
                  </a:lnTo>
                  <a:lnTo>
                    <a:pt x="3708" y="3228"/>
                  </a:lnTo>
                  <a:lnTo>
                    <a:pt x="3657" y="3298"/>
                  </a:lnTo>
                  <a:lnTo>
                    <a:pt x="3603" y="3365"/>
                  </a:lnTo>
                  <a:lnTo>
                    <a:pt x="3546" y="3431"/>
                  </a:lnTo>
                  <a:lnTo>
                    <a:pt x="3486" y="3493"/>
                  </a:lnTo>
                  <a:lnTo>
                    <a:pt x="3486" y="3493"/>
                  </a:lnTo>
                  <a:close/>
                </a:path>
              </a:pathLst>
            </a:custGeom>
            <a:grpFill/>
            <a:ln>
              <a:noFill/>
            </a:ln>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grpSp>
          <p:nvGrpSpPr>
            <p:cNvPr id="92" name="Group 91"/>
            <p:cNvGrpSpPr/>
            <p:nvPr/>
          </p:nvGrpSpPr>
          <p:grpSpPr>
            <a:xfrm>
              <a:off x="8996164" y="4136195"/>
              <a:ext cx="145218" cy="203438"/>
              <a:chOff x="3030538" y="2003425"/>
              <a:chExt cx="344488" cy="482600"/>
            </a:xfrm>
            <a:grpFill/>
          </p:grpSpPr>
          <p:sp>
            <p:nvSpPr>
              <p:cNvPr id="93" name="Freeform 143"/>
              <p:cNvSpPr>
                <a:spLocks noEditPoints="1"/>
              </p:cNvSpPr>
              <p:nvPr/>
            </p:nvSpPr>
            <p:spPr bwMode="auto">
              <a:xfrm>
                <a:off x="3092450" y="2249487"/>
                <a:ext cx="220663" cy="236538"/>
              </a:xfrm>
              <a:custGeom>
                <a:avLst/>
                <a:gdLst>
                  <a:gd name="T0" fmla="*/ 139 w 276"/>
                  <a:gd name="T1" fmla="*/ 6 h 298"/>
                  <a:gd name="T2" fmla="*/ 112 w 276"/>
                  <a:gd name="T3" fmla="*/ 0 h 298"/>
                  <a:gd name="T4" fmla="*/ 40 w 276"/>
                  <a:gd name="T5" fmla="*/ 298 h 298"/>
                  <a:gd name="T6" fmla="*/ 40 w 276"/>
                  <a:gd name="T7" fmla="*/ 294 h 298"/>
                  <a:gd name="T8" fmla="*/ 40 w 276"/>
                  <a:gd name="T9" fmla="*/ 288 h 298"/>
                  <a:gd name="T10" fmla="*/ 44 w 276"/>
                  <a:gd name="T11" fmla="*/ 274 h 298"/>
                  <a:gd name="T12" fmla="*/ 51 w 276"/>
                  <a:gd name="T13" fmla="*/ 262 h 298"/>
                  <a:gd name="T14" fmla="*/ 69 w 276"/>
                  <a:gd name="T15" fmla="*/ 246 h 298"/>
                  <a:gd name="T16" fmla="*/ 100 w 276"/>
                  <a:gd name="T17" fmla="*/ 231 h 298"/>
                  <a:gd name="T18" fmla="*/ 139 w 276"/>
                  <a:gd name="T19" fmla="*/ 226 h 298"/>
                  <a:gd name="T20" fmla="*/ 158 w 276"/>
                  <a:gd name="T21" fmla="*/ 227 h 298"/>
                  <a:gd name="T22" fmla="*/ 193 w 276"/>
                  <a:gd name="T23" fmla="*/ 236 h 298"/>
                  <a:gd name="T24" fmla="*/ 220 w 276"/>
                  <a:gd name="T25" fmla="*/ 255 h 298"/>
                  <a:gd name="T26" fmla="*/ 229 w 276"/>
                  <a:gd name="T27" fmla="*/ 267 h 298"/>
                  <a:gd name="T28" fmla="*/ 235 w 276"/>
                  <a:gd name="T29" fmla="*/ 281 h 298"/>
                  <a:gd name="T30" fmla="*/ 236 w 276"/>
                  <a:gd name="T31" fmla="*/ 294 h 298"/>
                  <a:gd name="T32" fmla="*/ 236 w 276"/>
                  <a:gd name="T33" fmla="*/ 298 h 298"/>
                  <a:gd name="T34" fmla="*/ 165 w 276"/>
                  <a:gd name="T35" fmla="*/ 0 h 298"/>
                  <a:gd name="T36" fmla="*/ 152 w 276"/>
                  <a:gd name="T37" fmla="*/ 4 h 298"/>
                  <a:gd name="T38" fmla="*/ 139 w 276"/>
                  <a:gd name="T39" fmla="*/ 6 h 298"/>
                  <a:gd name="T40" fmla="*/ 171 w 276"/>
                  <a:gd name="T41" fmla="*/ 128 h 298"/>
                  <a:gd name="T42" fmla="*/ 169 w 276"/>
                  <a:gd name="T43" fmla="*/ 142 h 298"/>
                  <a:gd name="T44" fmla="*/ 162 w 276"/>
                  <a:gd name="T45" fmla="*/ 151 h 298"/>
                  <a:gd name="T46" fmla="*/ 151 w 276"/>
                  <a:gd name="T47" fmla="*/ 159 h 298"/>
                  <a:gd name="T48" fmla="*/ 139 w 276"/>
                  <a:gd name="T49" fmla="*/ 162 h 298"/>
                  <a:gd name="T50" fmla="*/ 132 w 276"/>
                  <a:gd name="T51" fmla="*/ 161 h 298"/>
                  <a:gd name="T52" fmla="*/ 120 w 276"/>
                  <a:gd name="T53" fmla="*/ 155 h 298"/>
                  <a:gd name="T54" fmla="*/ 111 w 276"/>
                  <a:gd name="T55" fmla="*/ 147 h 298"/>
                  <a:gd name="T56" fmla="*/ 105 w 276"/>
                  <a:gd name="T57" fmla="*/ 135 h 298"/>
                  <a:gd name="T58" fmla="*/ 105 w 276"/>
                  <a:gd name="T59" fmla="*/ 128 h 298"/>
                  <a:gd name="T60" fmla="*/ 108 w 276"/>
                  <a:gd name="T61" fmla="*/ 115 h 298"/>
                  <a:gd name="T62" fmla="*/ 115 w 276"/>
                  <a:gd name="T63" fmla="*/ 106 h 298"/>
                  <a:gd name="T64" fmla="*/ 125 w 276"/>
                  <a:gd name="T65" fmla="*/ 97 h 298"/>
                  <a:gd name="T66" fmla="*/ 139 w 276"/>
                  <a:gd name="T67" fmla="*/ 95 h 298"/>
                  <a:gd name="T68" fmla="*/ 144 w 276"/>
                  <a:gd name="T69" fmla="*/ 96 h 298"/>
                  <a:gd name="T70" fmla="*/ 156 w 276"/>
                  <a:gd name="T71" fmla="*/ 101 h 298"/>
                  <a:gd name="T72" fmla="*/ 166 w 276"/>
                  <a:gd name="T73" fmla="*/ 110 h 298"/>
                  <a:gd name="T74" fmla="*/ 171 w 276"/>
                  <a:gd name="T75" fmla="*/ 122 h 298"/>
                  <a:gd name="T76" fmla="*/ 171 w 276"/>
                  <a:gd name="T77" fmla="*/ 12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298">
                    <a:moveTo>
                      <a:pt x="139" y="6"/>
                    </a:moveTo>
                    <a:lnTo>
                      <a:pt x="139" y="6"/>
                    </a:lnTo>
                    <a:lnTo>
                      <a:pt x="124" y="4"/>
                    </a:lnTo>
                    <a:lnTo>
                      <a:pt x="112" y="0"/>
                    </a:lnTo>
                    <a:lnTo>
                      <a:pt x="0" y="298"/>
                    </a:lnTo>
                    <a:lnTo>
                      <a:pt x="40" y="298"/>
                    </a:lnTo>
                    <a:lnTo>
                      <a:pt x="40" y="298"/>
                    </a:lnTo>
                    <a:lnTo>
                      <a:pt x="40" y="294"/>
                    </a:lnTo>
                    <a:lnTo>
                      <a:pt x="40" y="294"/>
                    </a:lnTo>
                    <a:lnTo>
                      <a:pt x="40" y="288"/>
                    </a:lnTo>
                    <a:lnTo>
                      <a:pt x="42" y="281"/>
                    </a:lnTo>
                    <a:lnTo>
                      <a:pt x="44" y="274"/>
                    </a:lnTo>
                    <a:lnTo>
                      <a:pt x="47" y="267"/>
                    </a:lnTo>
                    <a:lnTo>
                      <a:pt x="51" y="262"/>
                    </a:lnTo>
                    <a:lnTo>
                      <a:pt x="57" y="255"/>
                    </a:lnTo>
                    <a:lnTo>
                      <a:pt x="69" y="246"/>
                    </a:lnTo>
                    <a:lnTo>
                      <a:pt x="84" y="236"/>
                    </a:lnTo>
                    <a:lnTo>
                      <a:pt x="100" y="231"/>
                    </a:lnTo>
                    <a:lnTo>
                      <a:pt x="119" y="227"/>
                    </a:lnTo>
                    <a:lnTo>
                      <a:pt x="139" y="226"/>
                    </a:lnTo>
                    <a:lnTo>
                      <a:pt x="139" y="226"/>
                    </a:lnTo>
                    <a:lnTo>
                      <a:pt x="158" y="227"/>
                    </a:lnTo>
                    <a:lnTo>
                      <a:pt x="177" y="231"/>
                    </a:lnTo>
                    <a:lnTo>
                      <a:pt x="193" y="236"/>
                    </a:lnTo>
                    <a:lnTo>
                      <a:pt x="208" y="246"/>
                    </a:lnTo>
                    <a:lnTo>
                      <a:pt x="220" y="255"/>
                    </a:lnTo>
                    <a:lnTo>
                      <a:pt x="225" y="262"/>
                    </a:lnTo>
                    <a:lnTo>
                      <a:pt x="229" y="267"/>
                    </a:lnTo>
                    <a:lnTo>
                      <a:pt x="232" y="274"/>
                    </a:lnTo>
                    <a:lnTo>
                      <a:pt x="235" y="281"/>
                    </a:lnTo>
                    <a:lnTo>
                      <a:pt x="236" y="288"/>
                    </a:lnTo>
                    <a:lnTo>
                      <a:pt x="236" y="294"/>
                    </a:lnTo>
                    <a:lnTo>
                      <a:pt x="236" y="294"/>
                    </a:lnTo>
                    <a:lnTo>
                      <a:pt x="236" y="298"/>
                    </a:lnTo>
                    <a:lnTo>
                      <a:pt x="276" y="298"/>
                    </a:lnTo>
                    <a:lnTo>
                      <a:pt x="165" y="0"/>
                    </a:lnTo>
                    <a:lnTo>
                      <a:pt x="165" y="0"/>
                    </a:lnTo>
                    <a:lnTo>
                      <a:pt x="152" y="4"/>
                    </a:lnTo>
                    <a:lnTo>
                      <a:pt x="139" y="6"/>
                    </a:lnTo>
                    <a:lnTo>
                      <a:pt x="139" y="6"/>
                    </a:lnTo>
                    <a:close/>
                    <a:moveTo>
                      <a:pt x="171" y="128"/>
                    </a:moveTo>
                    <a:lnTo>
                      <a:pt x="171" y="128"/>
                    </a:lnTo>
                    <a:lnTo>
                      <a:pt x="171" y="135"/>
                    </a:lnTo>
                    <a:lnTo>
                      <a:pt x="169" y="142"/>
                    </a:lnTo>
                    <a:lnTo>
                      <a:pt x="166" y="147"/>
                    </a:lnTo>
                    <a:lnTo>
                      <a:pt x="162" y="151"/>
                    </a:lnTo>
                    <a:lnTo>
                      <a:pt x="156" y="155"/>
                    </a:lnTo>
                    <a:lnTo>
                      <a:pt x="151" y="159"/>
                    </a:lnTo>
                    <a:lnTo>
                      <a:pt x="144" y="161"/>
                    </a:lnTo>
                    <a:lnTo>
                      <a:pt x="139" y="162"/>
                    </a:lnTo>
                    <a:lnTo>
                      <a:pt x="139" y="162"/>
                    </a:lnTo>
                    <a:lnTo>
                      <a:pt x="132" y="161"/>
                    </a:lnTo>
                    <a:lnTo>
                      <a:pt x="125" y="159"/>
                    </a:lnTo>
                    <a:lnTo>
                      <a:pt x="120" y="155"/>
                    </a:lnTo>
                    <a:lnTo>
                      <a:pt x="115" y="151"/>
                    </a:lnTo>
                    <a:lnTo>
                      <a:pt x="111" y="147"/>
                    </a:lnTo>
                    <a:lnTo>
                      <a:pt x="108" y="142"/>
                    </a:lnTo>
                    <a:lnTo>
                      <a:pt x="105" y="135"/>
                    </a:lnTo>
                    <a:lnTo>
                      <a:pt x="105" y="128"/>
                    </a:lnTo>
                    <a:lnTo>
                      <a:pt x="105" y="128"/>
                    </a:lnTo>
                    <a:lnTo>
                      <a:pt x="105" y="122"/>
                    </a:lnTo>
                    <a:lnTo>
                      <a:pt x="108" y="115"/>
                    </a:lnTo>
                    <a:lnTo>
                      <a:pt x="111" y="110"/>
                    </a:lnTo>
                    <a:lnTo>
                      <a:pt x="115" y="106"/>
                    </a:lnTo>
                    <a:lnTo>
                      <a:pt x="120" y="101"/>
                    </a:lnTo>
                    <a:lnTo>
                      <a:pt x="125" y="97"/>
                    </a:lnTo>
                    <a:lnTo>
                      <a:pt x="132" y="96"/>
                    </a:lnTo>
                    <a:lnTo>
                      <a:pt x="139" y="95"/>
                    </a:lnTo>
                    <a:lnTo>
                      <a:pt x="139" y="95"/>
                    </a:lnTo>
                    <a:lnTo>
                      <a:pt x="144" y="96"/>
                    </a:lnTo>
                    <a:lnTo>
                      <a:pt x="151" y="97"/>
                    </a:lnTo>
                    <a:lnTo>
                      <a:pt x="156" y="101"/>
                    </a:lnTo>
                    <a:lnTo>
                      <a:pt x="162" y="106"/>
                    </a:lnTo>
                    <a:lnTo>
                      <a:pt x="166" y="110"/>
                    </a:lnTo>
                    <a:lnTo>
                      <a:pt x="169" y="115"/>
                    </a:lnTo>
                    <a:lnTo>
                      <a:pt x="171" y="122"/>
                    </a:lnTo>
                    <a:lnTo>
                      <a:pt x="171" y="128"/>
                    </a:lnTo>
                    <a:lnTo>
                      <a:pt x="171" y="1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94" name="Freeform 144"/>
              <p:cNvSpPr>
                <a:spLocks/>
              </p:cNvSpPr>
              <p:nvPr/>
            </p:nvSpPr>
            <p:spPr bwMode="auto">
              <a:xfrm>
                <a:off x="3168650" y="2141537"/>
                <a:ext cx="69850" cy="68263"/>
              </a:xfrm>
              <a:custGeom>
                <a:avLst/>
                <a:gdLst>
                  <a:gd name="T0" fmla="*/ 0 w 88"/>
                  <a:gd name="T1" fmla="*/ 43 h 86"/>
                  <a:gd name="T2" fmla="*/ 0 w 88"/>
                  <a:gd name="T3" fmla="*/ 43 h 86"/>
                  <a:gd name="T4" fmla="*/ 2 w 88"/>
                  <a:gd name="T5" fmla="*/ 51 h 86"/>
                  <a:gd name="T6" fmla="*/ 4 w 88"/>
                  <a:gd name="T7" fmla="*/ 60 h 86"/>
                  <a:gd name="T8" fmla="*/ 8 w 88"/>
                  <a:gd name="T9" fmla="*/ 68 h 86"/>
                  <a:gd name="T10" fmla="*/ 14 w 88"/>
                  <a:gd name="T11" fmla="*/ 74 h 86"/>
                  <a:gd name="T12" fmla="*/ 19 w 88"/>
                  <a:gd name="T13" fmla="*/ 80 h 86"/>
                  <a:gd name="T14" fmla="*/ 27 w 88"/>
                  <a:gd name="T15" fmla="*/ 84 h 86"/>
                  <a:gd name="T16" fmla="*/ 35 w 88"/>
                  <a:gd name="T17" fmla="*/ 85 h 86"/>
                  <a:gd name="T18" fmla="*/ 45 w 88"/>
                  <a:gd name="T19" fmla="*/ 86 h 86"/>
                  <a:gd name="T20" fmla="*/ 45 w 88"/>
                  <a:gd name="T21" fmla="*/ 86 h 86"/>
                  <a:gd name="T22" fmla="*/ 53 w 88"/>
                  <a:gd name="T23" fmla="*/ 85 h 86"/>
                  <a:gd name="T24" fmla="*/ 61 w 88"/>
                  <a:gd name="T25" fmla="*/ 84 h 86"/>
                  <a:gd name="T26" fmla="*/ 69 w 88"/>
                  <a:gd name="T27" fmla="*/ 80 h 86"/>
                  <a:gd name="T28" fmla="*/ 75 w 88"/>
                  <a:gd name="T29" fmla="*/ 74 h 86"/>
                  <a:gd name="T30" fmla="*/ 80 w 88"/>
                  <a:gd name="T31" fmla="*/ 68 h 86"/>
                  <a:gd name="T32" fmla="*/ 84 w 88"/>
                  <a:gd name="T33" fmla="*/ 60 h 86"/>
                  <a:gd name="T34" fmla="*/ 87 w 88"/>
                  <a:gd name="T35" fmla="*/ 51 h 86"/>
                  <a:gd name="T36" fmla="*/ 88 w 88"/>
                  <a:gd name="T37" fmla="*/ 43 h 86"/>
                  <a:gd name="T38" fmla="*/ 88 w 88"/>
                  <a:gd name="T39" fmla="*/ 43 h 86"/>
                  <a:gd name="T40" fmla="*/ 87 w 88"/>
                  <a:gd name="T41" fmla="*/ 34 h 86"/>
                  <a:gd name="T42" fmla="*/ 84 w 88"/>
                  <a:gd name="T43" fmla="*/ 26 h 86"/>
                  <a:gd name="T44" fmla="*/ 80 w 88"/>
                  <a:gd name="T45" fmla="*/ 19 h 86"/>
                  <a:gd name="T46" fmla="*/ 75 w 88"/>
                  <a:gd name="T47" fmla="*/ 12 h 86"/>
                  <a:gd name="T48" fmla="*/ 69 w 88"/>
                  <a:gd name="T49" fmla="*/ 7 h 86"/>
                  <a:gd name="T50" fmla="*/ 61 w 88"/>
                  <a:gd name="T51" fmla="*/ 3 h 86"/>
                  <a:gd name="T52" fmla="*/ 53 w 88"/>
                  <a:gd name="T53" fmla="*/ 0 h 86"/>
                  <a:gd name="T54" fmla="*/ 45 w 88"/>
                  <a:gd name="T55" fmla="*/ 0 h 86"/>
                  <a:gd name="T56" fmla="*/ 45 w 88"/>
                  <a:gd name="T57" fmla="*/ 0 h 86"/>
                  <a:gd name="T58" fmla="*/ 35 w 88"/>
                  <a:gd name="T59" fmla="*/ 0 h 86"/>
                  <a:gd name="T60" fmla="*/ 27 w 88"/>
                  <a:gd name="T61" fmla="*/ 3 h 86"/>
                  <a:gd name="T62" fmla="*/ 19 w 88"/>
                  <a:gd name="T63" fmla="*/ 7 h 86"/>
                  <a:gd name="T64" fmla="*/ 14 w 88"/>
                  <a:gd name="T65" fmla="*/ 12 h 86"/>
                  <a:gd name="T66" fmla="*/ 8 w 88"/>
                  <a:gd name="T67" fmla="*/ 19 h 86"/>
                  <a:gd name="T68" fmla="*/ 4 w 88"/>
                  <a:gd name="T69" fmla="*/ 26 h 86"/>
                  <a:gd name="T70" fmla="*/ 2 w 88"/>
                  <a:gd name="T71" fmla="*/ 34 h 86"/>
                  <a:gd name="T72" fmla="*/ 0 w 88"/>
                  <a:gd name="T73" fmla="*/ 43 h 86"/>
                  <a:gd name="T74" fmla="*/ 0 w 88"/>
                  <a:gd name="T75"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6">
                    <a:moveTo>
                      <a:pt x="0" y="43"/>
                    </a:moveTo>
                    <a:lnTo>
                      <a:pt x="0" y="43"/>
                    </a:lnTo>
                    <a:lnTo>
                      <a:pt x="2" y="51"/>
                    </a:lnTo>
                    <a:lnTo>
                      <a:pt x="4" y="60"/>
                    </a:lnTo>
                    <a:lnTo>
                      <a:pt x="8" y="68"/>
                    </a:lnTo>
                    <a:lnTo>
                      <a:pt x="14" y="74"/>
                    </a:lnTo>
                    <a:lnTo>
                      <a:pt x="19" y="80"/>
                    </a:lnTo>
                    <a:lnTo>
                      <a:pt x="27" y="84"/>
                    </a:lnTo>
                    <a:lnTo>
                      <a:pt x="35" y="85"/>
                    </a:lnTo>
                    <a:lnTo>
                      <a:pt x="45" y="86"/>
                    </a:lnTo>
                    <a:lnTo>
                      <a:pt x="45" y="86"/>
                    </a:lnTo>
                    <a:lnTo>
                      <a:pt x="53" y="85"/>
                    </a:lnTo>
                    <a:lnTo>
                      <a:pt x="61" y="84"/>
                    </a:lnTo>
                    <a:lnTo>
                      <a:pt x="69" y="80"/>
                    </a:lnTo>
                    <a:lnTo>
                      <a:pt x="75" y="74"/>
                    </a:lnTo>
                    <a:lnTo>
                      <a:pt x="80" y="68"/>
                    </a:lnTo>
                    <a:lnTo>
                      <a:pt x="84" y="60"/>
                    </a:lnTo>
                    <a:lnTo>
                      <a:pt x="87" y="51"/>
                    </a:lnTo>
                    <a:lnTo>
                      <a:pt x="88" y="43"/>
                    </a:lnTo>
                    <a:lnTo>
                      <a:pt x="88" y="43"/>
                    </a:lnTo>
                    <a:lnTo>
                      <a:pt x="87" y="34"/>
                    </a:lnTo>
                    <a:lnTo>
                      <a:pt x="84" y="26"/>
                    </a:lnTo>
                    <a:lnTo>
                      <a:pt x="80" y="19"/>
                    </a:lnTo>
                    <a:lnTo>
                      <a:pt x="75" y="12"/>
                    </a:lnTo>
                    <a:lnTo>
                      <a:pt x="69" y="7"/>
                    </a:lnTo>
                    <a:lnTo>
                      <a:pt x="61" y="3"/>
                    </a:lnTo>
                    <a:lnTo>
                      <a:pt x="53" y="0"/>
                    </a:lnTo>
                    <a:lnTo>
                      <a:pt x="45" y="0"/>
                    </a:lnTo>
                    <a:lnTo>
                      <a:pt x="45" y="0"/>
                    </a:lnTo>
                    <a:lnTo>
                      <a:pt x="35" y="0"/>
                    </a:lnTo>
                    <a:lnTo>
                      <a:pt x="27" y="3"/>
                    </a:lnTo>
                    <a:lnTo>
                      <a:pt x="19" y="7"/>
                    </a:lnTo>
                    <a:lnTo>
                      <a:pt x="14" y="12"/>
                    </a:lnTo>
                    <a:lnTo>
                      <a:pt x="8" y="19"/>
                    </a:lnTo>
                    <a:lnTo>
                      <a:pt x="4" y="26"/>
                    </a:lnTo>
                    <a:lnTo>
                      <a:pt x="2" y="34"/>
                    </a:lnTo>
                    <a:lnTo>
                      <a:pt x="0" y="43"/>
                    </a:lnTo>
                    <a:lnTo>
                      <a:pt x="0"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95" name="Freeform 145"/>
              <p:cNvSpPr>
                <a:spLocks/>
              </p:cNvSpPr>
              <p:nvPr/>
            </p:nvSpPr>
            <p:spPr bwMode="auto">
              <a:xfrm>
                <a:off x="3030538" y="2003425"/>
                <a:ext cx="344488" cy="315913"/>
              </a:xfrm>
              <a:custGeom>
                <a:avLst/>
                <a:gdLst>
                  <a:gd name="T0" fmla="*/ 219 w 436"/>
                  <a:gd name="T1" fmla="*/ 0 h 398"/>
                  <a:gd name="T2" fmla="*/ 218 w 436"/>
                  <a:gd name="T3" fmla="*/ 0 h 398"/>
                  <a:gd name="T4" fmla="*/ 174 w 436"/>
                  <a:gd name="T5" fmla="*/ 4 h 398"/>
                  <a:gd name="T6" fmla="*/ 115 w 436"/>
                  <a:gd name="T7" fmla="*/ 26 h 398"/>
                  <a:gd name="T8" fmla="*/ 65 w 436"/>
                  <a:gd name="T9" fmla="*/ 64 h 398"/>
                  <a:gd name="T10" fmla="*/ 27 w 436"/>
                  <a:gd name="T11" fmla="*/ 114 h 398"/>
                  <a:gd name="T12" fmla="*/ 6 w 436"/>
                  <a:gd name="T13" fmla="*/ 173 h 398"/>
                  <a:gd name="T14" fmla="*/ 0 w 436"/>
                  <a:gd name="T15" fmla="*/ 217 h 398"/>
                  <a:gd name="T16" fmla="*/ 3 w 436"/>
                  <a:gd name="T17" fmla="*/ 243 h 398"/>
                  <a:gd name="T18" fmla="*/ 25 w 436"/>
                  <a:gd name="T19" fmla="*/ 317 h 398"/>
                  <a:gd name="T20" fmla="*/ 71 w 436"/>
                  <a:gd name="T21" fmla="*/ 375 h 398"/>
                  <a:gd name="T22" fmla="*/ 98 w 436"/>
                  <a:gd name="T23" fmla="*/ 395 h 398"/>
                  <a:gd name="T24" fmla="*/ 118 w 436"/>
                  <a:gd name="T25" fmla="*/ 394 h 398"/>
                  <a:gd name="T26" fmla="*/ 123 w 436"/>
                  <a:gd name="T27" fmla="*/ 387 h 398"/>
                  <a:gd name="T28" fmla="*/ 127 w 436"/>
                  <a:gd name="T29" fmla="*/ 375 h 398"/>
                  <a:gd name="T30" fmla="*/ 123 w 436"/>
                  <a:gd name="T31" fmla="*/ 364 h 398"/>
                  <a:gd name="T32" fmla="*/ 104 w 436"/>
                  <a:gd name="T33" fmla="*/ 348 h 398"/>
                  <a:gd name="T34" fmla="*/ 65 w 436"/>
                  <a:gd name="T35" fmla="*/ 300 h 398"/>
                  <a:gd name="T36" fmla="*/ 46 w 436"/>
                  <a:gd name="T37" fmla="*/ 239 h 398"/>
                  <a:gd name="T38" fmla="*/ 45 w 436"/>
                  <a:gd name="T39" fmla="*/ 217 h 398"/>
                  <a:gd name="T40" fmla="*/ 52 w 436"/>
                  <a:gd name="T41" fmla="*/ 166 h 398"/>
                  <a:gd name="T42" fmla="*/ 75 w 436"/>
                  <a:gd name="T43" fmla="*/ 120 h 398"/>
                  <a:gd name="T44" fmla="*/ 108 w 436"/>
                  <a:gd name="T45" fmla="*/ 82 h 398"/>
                  <a:gd name="T46" fmla="*/ 150 w 436"/>
                  <a:gd name="T47" fmla="*/ 57 h 398"/>
                  <a:gd name="T48" fmla="*/ 200 w 436"/>
                  <a:gd name="T49" fmla="*/ 45 h 398"/>
                  <a:gd name="T50" fmla="*/ 236 w 436"/>
                  <a:gd name="T51" fmla="*/ 45 h 398"/>
                  <a:gd name="T52" fmla="*/ 286 w 436"/>
                  <a:gd name="T53" fmla="*/ 57 h 398"/>
                  <a:gd name="T54" fmla="*/ 328 w 436"/>
                  <a:gd name="T55" fmla="*/ 82 h 398"/>
                  <a:gd name="T56" fmla="*/ 362 w 436"/>
                  <a:gd name="T57" fmla="*/ 120 h 398"/>
                  <a:gd name="T58" fmla="*/ 385 w 436"/>
                  <a:gd name="T59" fmla="*/ 166 h 398"/>
                  <a:gd name="T60" fmla="*/ 391 w 436"/>
                  <a:gd name="T61" fmla="*/ 217 h 398"/>
                  <a:gd name="T62" fmla="*/ 390 w 436"/>
                  <a:gd name="T63" fmla="*/ 239 h 398"/>
                  <a:gd name="T64" fmla="*/ 371 w 436"/>
                  <a:gd name="T65" fmla="*/ 300 h 398"/>
                  <a:gd name="T66" fmla="*/ 332 w 436"/>
                  <a:gd name="T67" fmla="*/ 348 h 398"/>
                  <a:gd name="T68" fmla="*/ 316 w 436"/>
                  <a:gd name="T69" fmla="*/ 360 h 398"/>
                  <a:gd name="T70" fmla="*/ 309 w 436"/>
                  <a:gd name="T71" fmla="*/ 371 h 398"/>
                  <a:gd name="T72" fmla="*/ 311 w 436"/>
                  <a:gd name="T73" fmla="*/ 385 h 398"/>
                  <a:gd name="T74" fmla="*/ 316 w 436"/>
                  <a:gd name="T75" fmla="*/ 391 h 398"/>
                  <a:gd name="T76" fmla="*/ 331 w 436"/>
                  <a:gd name="T77" fmla="*/ 398 h 398"/>
                  <a:gd name="T78" fmla="*/ 347 w 436"/>
                  <a:gd name="T79" fmla="*/ 391 h 398"/>
                  <a:gd name="T80" fmla="*/ 367 w 436"/>
                  <a:gd name="T81" fmla="*/ 375 h 398"/>
                  <a:gd name="T82" fmla="*/ 412 w 436"/>
                  <a:gd name="T83" fmla="*/ 316 h 398"/>
                  <a:gd name="T84" fmla="*/ 433 w 436"/>
                  <a:gd name="T85" fmla="*/ 243 h 398"/>
                  <a:gd name="T86" fmla="*/ 436 w 436"/>
                  <a:gd name="T87" fmla="*/ 217 h 398"/>
                  <a:gd name="T88" fmla="*/ 425 w 436"/>
                  <a:gd name="T89" fmla="*/ 153 h 398"/>
                  <a:gd name="T90" fmla="*/ 398 w 436"/>
                  <a:gd name="T91" fmla="*/ 96 h 398"/>
                  <a:gd name="T92" fmla="*/ 356 w 436"/>
                  <a:gd name="T93" fmla="*/ 50 h 398"/>
                  <a:gd name="T94" fmla="*/ 302 w 436"/>
                  <a:gd name="T95" fmla="*/ 16 h 398"/>
                  <a:gd name="T96" fmla="*/ 240 w 436"/>
                  <a:gd name="T97" fmla="*/ 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6" h="398">
                    <a:moveTo>
                      <a:pt x="219" y="0"/>
                    </a:moveTo>
                    <a:lnTo>
                      <a:pt x="219" y="0"/>
                    </a:lnTo>
                    <a:lnTo>
                      <a:pt x="219" y="0"/>
                    </a:lnTo>
                    <a:lnTo>
                      <a:pt x="219" y="0"/>
                    </a:lnTo>
                    <a:lnTo>
                      <a:pt x="218" y="0"/>
                    </a:lnTo>
                    <a:lnTo>
                      <a:pt x="218" y="0"/>
                    </a:lnTo>
                    <a:lnTo>
                      <a:pt x="218" y="0"/>
                    </a:lnTo>
                    <a:lnTo>
                      <a:pt x="196" y="2"/>
                    </a:lnTo>
                    <a:lnTo>
                      <a:pt x="174" y="4"/>
                    </a:lnTo>
                    <a:lnTo>
                      <a:pt x="154" y="10"/>
                    </a:lnTo>
                    <a:lnTo>
                      <a:pt x="134" y="16"/>
                    </a:lnTo>
                    <a:lnTo>
                      <a:pt x="115" y="26"/>
                    </a:lnTo>
                    <a:lnTo>
                      <a:pt x="96" y="37"/>
                    </a:lnTo>
                    <a:lnTo>
                      <a:pt x="80" y="50"/>
                    </a:lnTo>
                    <a:lnTo>
                      <a:pt x="65" y="64"/>
                    </a:lnTo>
                    <a:lnTo>
                      <a:pt x="50" y="78"/>
                    </a:lnTo>
                    <a:lnTo>
                      <a:pt x="38" y="96"/>
                    </a:lnTo>
                    <a:lnTo>
                      <a:pt x="27" y="114"/>
                    </a:lnTo>
                    <a:lnTo>
                      <a:pt x="18" y="132"/>
                    </a:lnTo>
                    <a:lnTo>
                      <a:pt x="11" y="153"/>
                    </a:lnTo>
                    <a:lnTo>
                      <a:pt x="6" y="173"/>
                    </a:lnTo>
                    <a:lnTo>
                      <a:pt x="2" y="194"/>
                    </a:lnTo>
                    <a:lnTo>
                      <a:pt x="0" y="217"/>
                    </a:lnTo>
                    <a:lnTo>
                      <a:pt x="0" y="217"/>
                    </a:lnTo>
                    <a:lnTo>
                      <a:pt x="0" y="217"/>
                    </a:lnTo>
                    <a:lnTo>
                      <a:pt x="2" y="231"/>
                    </a:lnTo>
                    <a:lnTo>
                      <a:pt x="3" y="243"/>
                    </a:lnTo>
                    <a:lnTo>
                      <a:pt x="7" y="269"/>
                    </a:lnTo>
                    <a:lnTo>
                      <a:pt x="15" y="293"/>
                    </a:lnTo>
                    <a:lnTo>
                      <a:pt x="25" y="317"/>
                    </a:lnTo>
                    <a:lnTo>
                      <a:pt x="38" y="337"/>
                    </a:lnTo>
                    <a:lnTo>
                      <a:pt x="53" y="358"/>
                    </a:lnTo>
                    <a:lnTo>
                      <a:pt x="71" y="375"/>
                    </a:lnTo>
                    <a:lnTo>
                      <a:pt x="89" y="391"/>
                    </a:lnTo>
                    <a:lnTo>
                      <a:pt x="89" y="391"/>
                    </a:lnTo>
                    <a:lnTo>
                      <a:pt x="98" y="395"/>
                    </a:lnTo>
                    <a:lnTo>
                      <a:pt x="106" y="398"/>
                    </a:lnTo>
                    <a:lnTo>
                      <a:pt x="114" y="395"/>
                    </a:lnTo>
                    <a:lnTo>
                      <a:pt x="118" y="394"/>
                    </a:lnTo>
                    <a:lnTo>
                      <a:pt x="120" y="391"/>
                    </a:lnTo>
                    <a:lnTo>
                      <a:pt x="120" y="391"/>
                    </a:lnTo>
                    <a:lnTo>
                      <a:pt x="123" y="387"/>
                    </a:lnTo>
                    <a:lnTo>
                      <a:pt x="126" y="385"/>
                    </a:lnTo>
                    <a:lnTo>
                      <a:pt x="127" y="379"/>
                    </a:lnTo>
                    <a:lnTo>
                      <a:pt x="127" y="375"/>
                    </a:lnTo>
                    <a:lnTo>
                      <a:pt x="127" y="371"/>
                    </a:lnTo>
                    <a:lnTo>
                      <a:pt x="126" y="367"/>
                    </a:lnTo>
                    <a:lnTo>
                      <a:pt x="123" y="364"/>
                    </a:lnTo>
                    <a:lnTo>
                      <a:pt x="120" y="360"/>
                    </a:lnTo>
                    <a:lnTo>
                      <a:pt x="120" y="360"/>
                    </a:lnTo>
                    <a:lnTo>
                      <a:pt x="104" y="348"/>
                    </a:lnTo>
                    <a:lnTo>
                      <a:pt x="89" y="333"/>
                    </a:lnTo>
                    <a:lnTo>
                      <a:pt x="76" y="317"/>
                    </a:lnTo>
                    <a:lnTo>
                      <a:pt x="65" y="300"/>
                    </a:lnTo>
                    <a:lnTo>
                      <a:pt x="57" y="281"/>
                    </a:lnTo>
                    <a:lnTo>
                      <a:pt x="50" y="260"/>
                    </a:lnTo>
                    <a:lnTo>
                      <a:pt x="46" y="239"/>
                    </a:lnTo>
                    <a:lnTo>
                      <a:pt x="45" y="217"/>
                    </a:lnTo>
                    <a:lnTo>
                      <a:pt x="45" y="217"/>
                    </a:lnTo>
                    <a:lnTo>
                      <a:pt x="45" y="217"/>
                    </a:lnTo>
                    <a:lnTo>
                      <a:pt x="45" y="200"/>
                    </a:lnTo>
                    <a:lnTo>
                      <a:pt x="48" y="182"/>
                    </a:lnTo>
                    <a:lnTo>
                      <a:pt x="52" y="166"/>
                    </a:lnTo>
                    <a:lnTo>
                      <a:pt x="58" y="150"/>
                    </a:lnTo>
                    <a:lnTo>
                      <a:pt x="65" y="134"/>
                    </a:lnTo>
                    <a:lnTo>
                      <a:pt x="75" y="120"/>
                    </a:lnTo>
                    <a:lnTo>
                      <a:pt x="84" y="107"/>
                    </a:lnTo>
                    <a:lnTo>
                      <a:pt x="95" y="95"/>
                    </a:lnTo>
                    <a:lnTo>
                      <a:pt x="108" y="82"/>
                    </a:lnTo>
                    <a:lnTo>
                      <a:pt x="122" y="73"/>
                    </a:lnTo>
                    <a:lnTo>
                      <a:pt x="135" y="65"/>
                    </a:lnTo>
                    <a:lnTo>
                      <a:pt x="150" y="57"/>
                    </a:lnTo>
                    <a:lnTo>
                      <a:pt x="166" y="51"/>
                    </a:lnTo>
                    <a:lnTo>
                      <a:pt x="184" y="47"/>
                    </a:lnTo>
                    <a:lnTo>
                      <a:pt x="200" y="45"/>
                    </a:lnTo>
                    <a:lnTo>
                      <a:pt x="219" y="43"/>
                    </a:lnTo>
                    <a:lnTo>
                      <a:pt x="219" y="43"/>
                    </a:lnTo>
                    <a:lnTo>
                      <a:pt x="236" y="45"/>
                    </a:lnTo>
                    <a:lnTo>
                      <a:pt x="253" y="47"/>
                    </a:lnTo>
                    <a:lnTo>
                      <a:pt x="270" y="51"/>
                    </a:lnTo>
                    <a:lnTo>
                      <a:pt x="286" y="57"/>
                    </a:lnTo>
                    <a:lnTo>
                      <a:pt x="301" y="65"/>
                    </a:lnTo>
                    <a:lnTo>
                      <a:pt x="315" y="73"/>
                    </a:lnTo>
                    <a:lnTo>
                      <a:pt x="328" y="82"/>
                    </a:lnTo>
                    <a:lnTo>
                      <a:pt x="342" y="95"/>
                    </a:lnTo>
                    <a:lnTo>
                      <a:pt x="352" y="107"/>
                    </a:lnTo>
                    <a:lnTo>
                      <a:pt x="362" y="120"/>
                    </a:lnTo>
                    <a:lnTo>
                      <a:pt x="371" y="134"/>
                    </a:lnTo>
                    <a:lnTo>
                      <a:pt x="378" y="150"/>
                    </a:lnTo>
                    <a:lnTo>
                      <a:pt x="385" y="166"/>
                    </a:lnTo>
                    <a:lnTo>
                      <a:pt x="389" y="182"/>
                    </a:lnTo>
                    <a:lnTo>
                      <a:pt x="391" y="200"/>
                    </a:lnTo>
                    <a:lnTo>
                      <a:pt x="391" y="217"/>
                    </a:lnTo>
                    <a:lnTo>
                      <a:pt x="391" y="217"/>
                    </a:lnTo>
                    <a:lnTo>
                      <a:pt x="391" y="217"/>
                    </a:lnTo>
                    <a:lnTo>
                      <a:pt x="390" y="239"/>
                    </a:lnTo>
                    <a:lnTo>
                      <a:pt x="386" y="260"/>
                    </a:lnTo>
                    <a:lnTo>
                      <a:pt x="379" y="281"/>
                    </a:lnTo>
                    <a:lnTo>
                      <a:pt x="371" y="300"/>
                    </a:lnTo>
                    <a:lnTo>
                      <a:pt x="360" y="317"/>
                    </a:lnTo>
                    <a:lnTo>
                      <a:pt x="347" y="333"/>
                    </a:lnTo>
                    <a:lnTo>
                      <a:pt x="332" y="348"/>
                    </a:lnTo>
                    <a:lnTo>
                      <a:pt x="316" y="360"/>
                    </a:lnTo>
                    <a:lnTo>
                      <a:pt x="316" y="360"/>
                    </a:lnTo>
                    <a:lnTo>
                      <a:pt x="316" y="360"/>
                    </a:lnTo>
                    <a:lnTo>
                      <a:pt x="313" y="364"/>
                    </a:lnTo>
                    <a:lnTo>
                      <a:pt x="311" y="367"/>
                    </a:lnTo>
                    <a:lnTo>
                      <a:pt x="309" y="371"/>
                    </a:lnTo>
                    <a:lnTo>
                      <a:pt x="309" y="375"/>
                    </a:lnTo>
                    <a:lnTo>
                      <a:pt x="309" y="379"/>
                    </a:lnTo>
                    <a:lnTo>
                      <a:pt x="311" y="385"/>
                    </a:lnTo>
                    <a:lnTo>
                      <a:pt x="313" y="387"/>
                    </a:lnTo>
                    <a:lnTo>
                      <a:pt x="316" y="391"/>
                    </a:lnTo>
                    <a:lnTo>
                      <a:pt x="316" y="391"/>
                    </a:lnTo>
                    <a:lnTo>
                      <a:pt x="319" y="394"/>
                    </a:lnTo>
                    <a:lnTo>
                      <a:pt x="323" y="395"/>
                    </a:lnTo>
                    <a:lnTo>
                      <a:pt x="331" y="398"/>
                    </a:lnTo>
                    <a:lnTo>
                      <a:pt x="339" y="395"/>
                    </a:lnTo>
                    <a:lnTo>
                      <a:pt x="347" y="391"/>
                    </a:lnTo>
                    <a:lnTo>
                      <a:pt x="347" y="391"/>
                    </a:lnTo>
                    <a:lnTo>
                      <a:pt x="347" y="391"/>
                    </a:lnTo>
                    <a:lnTo>
                      <a:pt x="347" y="391"/>
                    </a:lnTo>
                    <a:lnTo>
                      <a:pt x="367" y="375"/>
                    </a:lnTo>
                    <a:lnTo>
                      <a:pt x="383" y="358"/>
                    </a:lnTo>
                    <a:lnTo>
                      <a:pt x="398" y="337"/>
                    </a:lnTo>
                    <a:lnTo>
                      <a:pt x="412" y="316"/>
                    </a:lnTo>
                    <a:lnTo>
                      <a:pt x="421" y="293"/>
                    </a:lnTo>
                    <a:lnTo>
                      <a:pt x="429" y="269"/>
                    </a:lnTo>
                    <a:lnTo>
                      <a:pt x="433" y="243"/>
                    </a:lnTo>
                    <a:lnTo>
                      <a:pt x="436" y="217"/>
                    </a:lnTo>
                    <a:lnTo>
                      <a:pt x="436" y="217"/>
                    </a:lnTo>
                    <a:lnTo>
                      <a:pt x="436" y="217"/>
                    </a:lnTo>
                    <a:lnTo>
                      <a:pt x="435" y="194"/>
                    </a:lnTo>
                    <a:lnTo>
                      <a:pt x="431" y="173"/>
                    </a:lnTo>
                    <a:lnTo>
                      <a:pt x="425" y="153"/>
                    </a:lnTo>
                    <a:lnTo>
                      <a:pt x="418" y="132"/>
                    </a:lnTo>
                    <a:lnTo>
                      <a:pt x="409" y="114"/>
                    </a:lnTo>
                    <a:lnTo>
                      <a:pt x="398" y="96"/>
                    </a:lnTo>
                    <a:lnTo>
                      <a:pt x="386" y="78"/>
                    </a:lnTo>
                    <a:lnTo>
                      <a:pt x="371" y="64"/>
                    </a:lnTo>
                    <a:lnTo>
                      <a:pt x="356" y="50"/>
                    </a:lnTo>
                    <a:lnTo>
                      <a:pt x="340" y="37"/>
                    </a:lnTo>
                    <a:lnTo>
                      <a:pt x="321" y="26"/>
                    </a:lnTo>
                    <a:lnTo>
                      <a:pt x="302" y="16"/>
                    </a:lnTo>
                    <a:lnTo>
                      <a:pt x="282" y="10"/>
                    </a:lnTo>
                    <a:lnTo>
                      <a:pt x="262" y="4"/>
                    </a:lnTo>
                    <a:lnTo>
                      <a:pt x="240" y="2"/>
                    </a:lnTo>
                    <a:lnTo>
                      <a:pt x="219" y="0"/>
                    </a:lnTo>
                    <a:lnTo>
                      <a:pt x="2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sp>
            <p:nvSpPr>
              <p:cNvPr id="96" name="Freeform 146"/>
              <p:cNvSpPr>
                <a:spLocks/>
              </p:cNvSpPr>
              <p:nvPr/>
            </p:nvSpPr>
            <p:spPr bwMode="auto">
              <a:xfrm>
                <a:off x="3100388" y="2071687"/>
                <a:ext cx="206375" cy="179388"/>
              </a:xfrm>
              <a:custGeom>
                <a:avLst/>
                <a:gdLst>
                  <a:gd name="T0" fmla="*/ 198 w 260"/>
                  <a:gd name="T1" fmla="*/ 221 h 225"/>
                  <a:gd name="T2" fmla="*/ 210 w 260"/>
                  <a:gd name="T3" fmla="*/ 225 h 225"/>
                  <a:gd name="T4" fmla="*/ 223 w 260"/>
                  <a:gd name="T5" fmla="*/ 221 h 225"/>
                  <a:gd name="T6" fmla="*/ 229 w 260"/>
                  <a:gd name="T7" fmla="*/ 215 h 225"/>
                  <a:gd name="T8" fmla="*/ 241 w 260"/>
                  <a:gd name="T9" fmla="*/ 196 h 225"/>
                  <a:gd name="T10" fmla="*/ 256 w 260"/>
                  <a:gd name="T11" fmla="*/ 165 h 225"/>
                  <a:gd name="T12" fmla="*/ 260 w 260"/>
                  <a:gd name="T13" fmla="*/ 130 h 225"/>
                  <a:gd name="T14" fmla="*/ 260 w 260"/>
                  <a:gd name="T15" fmla="*/ 117 h 225"/>
                  <a:gd name="T16" fmla="*/ 251 w 260"/>
                  <a:gd name="T17" fmla="*/ 79 h 225"/>
                  <a:gd name="T18" fmla="*/ 231 w 260"/>
                  <a:gd name="T19" fmla="*/ 47 h 225"/>
                  <a:gd name="T20" fmla="*/ 204 w 260"/>
                  <a:gd name="T21" fmla="*/ 22 h 225"/>
                  <a:gd name="T22" fmla="*/ 169 w 260"/>
                  <a:gd name="T23" fmla="*/ 6 h 225"/>
                  <a:gd name="T24" fmla="*/ 131 w 260"/>
                  <a:gd name="T25" fmla="*/ 0 h 225"/>
                  <a:gd name="T26" fmla="*/ 131 w 260"/>
                  <a:gd name="T27" fmla="*/ 0 h 225"/>
                  <a:gd name="T28" fmla="*/ 130 w 260"/>
                  <a:gd name="T29" fmla="*/ 0 h 225"/>
                  <a:gd name="T30" fmla="*/ 92 w 260"/>
                  <a:gd name="T31" fmla="*/ 6 h 225"/>
                  <a:gd name="T32" fmla="*/ 57 w 260"/>
                  <a:gd name="T33" fmla="*/ 22 h 225"/>
                  <a:gd name="T34" fmla="*/ 30 w 260"/>
                  <a:gd name="T35" fmla="*/ 47 h 225"/>
                  <a:gd name="T36" fmla="*/ 10 w 260"/>
                  <a:gd name="T37" fmla="*/ 79 h 225"/>
                  <a:gd name="T38" fmla="*/ 0 w 260"/>
                  <a:gd name="T39" fmla="*/ 117 h 225"/>
                  <a:gd name="T40" fmla="*/ 0 w 260"/>
                  <a:gd name="T41" fmla="*/ 130 h 225"/>
                  <a:gd name="T42" fmla="*/ 5 w 260"/>
                  <a:gd name="T43" fmla="*/ 165 h 225"/>
                  <a:gd name="T44" fmla="*/ 19 w 260"/>
                  <a:gd name="T45" fmla="*/ 198 h 225"/>
                  <a:gd name="T46" fmla="*/ 32 w 260"/>
                  <a:gd name="T47" fmla="*/ 215 h 225"/>
                  <a:gd name="T48" fmla="*/ 38 w 260"/>
                  <a:gd name="T49" fmla="*/ 221 h 225"/>
                  <a:gd name="T50" fmla="*/ 50 w 260"/>
                  <a:gd name="T51" fmla="*/ 225 h 225"/>
                  <a:gd name="T52" fmla="*/ 65 w 260"/>
                  <a:gd name="T53" fmla="*/ 218 h 225"/>
                  <a:gd name="T54" fmla="*/ 72 w 260"/>
                  <a:gd name="T55" fmla="*/ 207 h 225"/>
                  <a:gd name="T56" fmla="*/ 65 w 260"/>
                  <a:gd name="T57" fmla="*/ 187 h 225"/>
                  <a:gd name="T58" fmla="*/ 65 w 260"/>
                  <a:gd name="T59" fmla="*/ 187 h 225"/>
                  <a:gd name="T60" fmla="*/ 45 w 260"/>
                  <a:gd name="T61" fmla="*/ 147 h 225"/>
                  <a:gd name="T62" fmla="*/ 43 w 260"/>
                  <a:gd name="T63" fmla="*/ 130 h 225"/>
                  <a:gd name="T64" fmla="*/ 47 w 260"/>
                  <a:gd name="T65" fmla="*/ 105 h 225"/>
                  <a:gd name="T66" fmla="*/ 58 w 260"/>
                  <a:gd name="T67" fmla="*/ 82 h 225"/>
                  <a:gd name="T68" fmla="*/ 89 w 260"/>
                  <a:gd name="T69" fmla="*/ 53 h 225"/>
                  <a:gd name="T70" fmla="*/ 113 w 260"/>
                  <a:gd name="T71" fmla="*/ 45 h 225"/>
                  <a:gd name="T72" fmla="*/ 131 w 260"/>
                  <a:gd name="T73" fmla="*/ 43 h 225"/>
                  <a:gd name="T74" fmla="*/ 157 w 260"/>
                  <a:gd name="T75" fmla="*/ 47 h 225"/>
                  <a:gd name="T76" fmla="*/ 178 w 260"/>
                  <a:gd name="T77" fmla="*/ 58 h 225"/>
                  <a:gd name="T78" fmla="*/ 206 w 260"/>
                  <a:gd name="T79" fmla="*/ 89 h 225"/>
                  <a:gd name="T80" fmla="*/ 216 w 260"/>
                  <a:gd name="T81" fmla="*/ 113 h 225"/>
                  <a:gd name="T82" fmla="*/ 217 w 260"/>
                  <a:gd name="T83" fmla="*/ 130 h 225"/>
                  <a:gd name="T84" fmla="*/ 212 w 260"/>
                  <a:gd name="T85" fmla="*/ 161 h 225"/>
                  <a:gd name="T86" fmla="*/ 196 w 260"/>
                  <a:gd name="T87" fmla="*/ 187 h 225"/>
                  <a:gd name="T88" fmla="*/ 196 w 260"/>
                  <a:gd name="T89" fmla="*/ 187 h 225"/>
                  <a:gd name="T90" fmla="*/ 189 w 260"/>
                  <a:gd name="T91" fmla="*/ 207 h 225"/>
                  <a:gd name="T92" fmla="*/ 196 w 260"/>
                  <a:gd name="T93" fmla="*/ 2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 h="225">
                    <a:moveTo>
                      <a:pt x="196" y="218"/>
                    </a:moveTo>
                    <a:lnTo>
                      <a:pt x="196" y="218"/>
                    </a:lnTo>
                    <a:lnTo>
                      <a:pt x="198" y="221"/>
                    </a:lnTo>
                    <a:lnTo>
                      <a:pt x="202" y="223"/>
                    </a:lnTo>
                    <a:lnTo>
                      <a:pt x="206" y="225"/>
                    </a:lnTo>
                    <a:lnTo>
                      <a:pt x="210" y="225"/>
                    </a:lnTo>
                    <a:lnTo>
                      <a:pt x="214" y="225"/>
                    </a:lnTo>
                    <a:lnTo>
                      <a:pt x="219" y="223"/>
                    </a:lnTo>
                    <a:lnTo>
                      <a:pt x="223" y="221"/>
                    </a:lnTo>
                    <a:lnTo>
                      <a:pt x="227" y="218"/>
                    </a:lnTo>
                    <a:lnTo>
                      <a:pt x="227" y="218"/>
                    </a:lnTo>
                    <a:lnTo>
                      <a:pt x="229" y="215"/>
                    </a:lnTo>
                    <a:lnTo>
                      <a:pt x="229" y="215"/>
                    </a:lnTo>
                    <a:lnTo>
                      <a:pt x="236" y="206"/>
                    </a:lnTo>
                    <a:lnTo>
                      <a:pt x="241" y="196"/>
                    </a:lnTo>
                    <a:lnTo>
                      <a:pt x="247" y="187"/>
                    </a:lnTo>
                    <a:lnTo>
                      <a:pt x="252" y="176"/>
                    </a:lnTo>
                    <a:lnTo>
                      <a:pt x="256" y="165"/>
                    </a:lnTo>
                    <a:lnTo>
                      <a:pt x="259" y="153"/>
                    </a:lnTo>
                    <a:lnTo>
                      <a:pt x="260" y="142"/>
                    </a:lnTo>
                    <a:lnTo>
                      <a:pt x="260" y="130"/>
                    </a:lnTo>
                    <a:lnTo>
                      <a:pt x="260" y="130"/>
                    </a:lnTo>
                    <a:lnTo>
                      <a:pt x="260" y="130"/>
                    </a:lnTo>
                    <a:lnTo>
                      <a:pt x="260" y="117"/>
                    </a:lnTo>
                    <a:lnTo>
                      <a:pt x="258" y="103"/>
                    </a:lnTo>
                    <a:lnTo>
                      <a:pt x="255" y="91"/>
                    </a:lnTo>
                    <a:lnTo>
                      <a:pt x="251" y="79"/>
                    </a:lnTo>
                    <a:lnTo>
                      <a:pt x="244" y="68"/>
                    </a:lnTo>
                    <a:lnTo>
                      <a:pt x="239" y="58"/>
                    </a:lnTo>
                    <a:lnTo>
                      <a:pt x="231" y="47"/>
                    </a:lnTo>
                    <a:lnTo>
                      <a:pt x="223" y="39"/>
                    </a:lnTo>
                    <a:lnTo>
                      <a:pt x="213" y="29"/>
                    </a:lnTo>
                    <a:lnTo>
                      <a:pt x="204" y="22"/>
                    </a:lnTo>
                    <a:lnTo>
                      <a:pt x="193" y="16"/>
                    </a:lnTo>
                    <a:lnTo>
                      <a:pt x="181" y="10"/>
                    </a:lnTo>
                    <a:lnTo>
                      <a:pt x="169" y="6"/>
                    </a:lnTo>
                    <a:lnTo>
                      <a:pt x="157" y="2"/>
                    </a:lnTo>
                    <a:lnTo>
                      <a:pt x="143" y="1"/>
                    </a:lnTo>
                    <a:lnTo>
                      <a:pt x="131" y="0"/>
                    </a:lnTo>
                    <a:lnTo>
                      <a:pt x="131" y="0"/>
                    </a:lnTo>
                    <a:lnTo>
                      <a:pt x="131" y="0"/>
                    </a:lnTo>
                    <a:lnTo>
                      <a:pt x="131" y="0"/>
                    </a:lnTo>
                    <a:lnTo>
                      <a:pt x="130" y="0"/>
                    </a:lnTo>
                    <a:lnTo>
                      <a:pt x="130" y="0"/>
                    </a:lnTo>
                    <a:lnTo>
                      <a:pt x="130" y="0"/>
                    </a:lnTo>
                    <a:lnTo>
                      <a:pt x="117" y="1"/>
                    </a:lnTo>
                    <a:lnTo>
                      <a:pt x="104" y="2"/>
                    </a:lnTo>
                    <a:lnTo>
                      <a:pt x="92" y="6"/>
                    </a:lnTo>
                    <a:lnTo>
                      <a:pt x="80" y="10"/>
                    </a:lnTo>
                    <a:lnTo>
                      <a:pt x="68" y="16"/>
                    </a:lnTo>
                    <a:lnTo>
                      <a:pt x="57" y="22"/>
                    </a:lnTo>
                    <a:lnTo>
                      <a:pt x="47" y="29"/>
                    </a:lnTo>
                    <a:lnTo>
                      <a:pt x="38" y="39"/>
                    </a:lnTo>
                    <a:lnTo>
                      <a:pt x="30" y="47"/>
                    </a:lnTo>
                    <a:lnTo>
                      <a:pt x="22" y="58"/>
                    </a:lnTo>
                    <a:lnTo>
                      <a:pt x="16" y="68"/>
                    </a:lnTo>
                    <a:lnTo>
                      <a:pt x="10" y="79"/>
                    </a:lnTo>
                    <a:lnTo>
                      <a:pt x="5" y="91"/>
                    </a:lnTo>
                    <a:lnTo>
                      <a:pt x="3" y="103"/>
                    </a:lnTo>
                    <a:lnTo>
                      <a:pt x="0" y="117"/>
                    </a:lnTo>
                    <a:lnTo>
                      <a:pt x="0" y="130"/>
                    </a:lnTo>
                    <a:lnTo>
                      <a:pt x="0" y="130"/>
                    </a:lnTo>
                    <a:lnTo>
                      <a:pt x="0" y="130"/>
                    </a:lnTo>
                    <a:lnTo>
                      <a:pt x="0" y="142"/>
                    </a:lnTo>
                    <a:lnTo>
                      <a:pt x="3" y="155"/>
                    </a:lnTo>
                    <a:lnTo>
                      <a:pt x="5" y="165"/>
                    </a:lnTo>
                    <a:lnTo>
                      <a:pt x="8" y="176"/>
                    </a:lnTo>
                    <a:lnTo>
                      <a:pt x="14" y="187"/>
                    </a:lnTo>
                    <a:lnTo>
                      <a:pt x="19" y="198"/>
                    </a:lnTo>
                    <a:lnTo>
                      <a:pt x="26" y="207"/>
                    </a:lnTo>
                    <a:lnTo>
                      <a:pt x="32" y="215"/>
                    </a:lnTo>
                    <a:lnTo>
                      <a:pt x="32" y="215"/>
                    </a:lnTo>
                    <a:lnTo>
                      <a:pt x="34" y="218"/>
                    </a:lnTo>
                    <a:lnTo>
                      <a:pt x="34" y="218"/>
                    </a:lnTo>
                    <a:lnTo>
                      <a:pt x="38" y="221"/>
                    </a:lnTo>
                    <a:lnTo>
                      <a:pt x="42" y="223"/>
                    </a:lnTo>
                    <a:lnTo>
                      <a:pt x="46" y="225"/>
                    </a:lnTo>
                    <a:lnTo>
                      <a:pt x="50" y="225"/>
                    </a:lnTo>
                    <a:lnTo>
                      <a:pt x="58" y="223"/>
                    </a:lnTo>
                    <a:lnTo>
                      <a:pt x="62" y="221"/>
                    </a:lnTo>
                    <a:lnTo>
                      <a:pt x="65" y="218"/>
                    </a:lnTo>
                    <a:lnTo>
                      <a:pt x="65" y="218"/>
                    </a:lnTo>
                    <a:lnTo>
                      <a:pt x="70" y="211"/>
                    </a:lnTo>
                    <a:lnTo>
                      <a:pt x="72" y="207"/>
                    </a:lnTo>
                    <a:lnTo>
                      <a:pt x="72" y="203"/>
                    </a:lnTo>
                    <a:lnTo>
                      <a:pt x="70" y="195"/>
                    </a:lnTo>
                    <a:lnTo>
                      <a:pt x="65" y="187"/>
                    </a:lnTo>
                    <a:lnTo>
                      <a:pt x="65" y="187"/>
                    </a:lnTo>
                    <a:lnTo>
                      <a:pt x="65" y="187"/>
                    </a:lnTo>
                    <a:lnTo>
                      <a:pt x="65" y="187"/>
                    </a:lnTo>
                    <a:lnTo>
                      <a:pt x="55" y="175"/>
                    </a:lnTo>
                    <a:lnTo>
                      <a:pt x="49" y="161"/>
                    </a:lnTo>
                    <a:lnTo>
                      <a:pt x="45" y="147"/>
                    </a:lnTo>
                    <a:lnTo>
                      <a:pt x="43" y="130"/>
                    </a:lnTo>
                    <a:lnTo>
                      <a:pt x="43" y="130"/>
                    </a:lnTo>
                    <a:lnTo>
                      <a:pt x="43" y="130"/>
                    </a:lnTo>
                    <a:lnTo>
                      <a:pt x="43" y="121"/>
                    </a:lnTo>
                    <a:lnTo>
                      <a:pt x="45" y="113"/>
                    </a:lnTo>
                    <a:lnTo>
                      <a:pt x="47" y="105"/>
                    </a:lnTo>
                    <a:lnTo>
                      <a:pt x="50" y="97"/>
                    </a:lnTo>
                    <a:lnTo>
                      <a:pt x="54" y="89"/>
                    </a:lnTo>
                    <a:lnTo>
                      <a:pt x="58" y="82"/>
                    </a:lnTo>
                    <a:lnTo>
                      <a:pt x="69" y="68"/>
                    </a:lnTo>
                    <a:lnTo>
                      <a:pt x="81" y="58"/>
                    </a:lnTo>
                    <a:lnTo>
                      <a:pt x="89" y="53"/>
                    </a:lnTo>
                    <a:lnTo>
                      <a:pt x="96" y="49"/>
                    </a:lnTo>
                    <a:lnTo>
                      <a:pt x="104" y="47"/>
                    </a:lnTo>
                    <a:lnTo>
                      <a:pt x="113" y="45"/>
                    </a:lnTo>
                    <a:lnTo>
                      <a:pt x="121" y="44"/>
                    </a:lnTo>
                    <a:lnTo>
                      <a:pt x="131" y="43"/>
                    </a:lnTo>
                    <a:lnTo>
                      <a:pt x="131" y="43"/>
                    </a:lnTo>
                    <a:lnTo>
                      <a:pt x="139" y="44"/>
                    </a:lnTo>
                    <a:lnTo>
                      <a:pt x="147" y="45"/>
                    </a:lnTo>
                    <a:lnTo>
                      <a:pt x="157" y="47"/>
                    </a:lnTo>
                    <a:lnTo>
                      <a:pt x="165" y="49"/>
                    </a:lnTo>
                    <a:lnTo>
                      <a:pt x="171" y="53"/>
                    </a:lnTo>
                    <a:lnTo>
                      <a:pt x="178" y="58"/>
                    </a:lnTo>
                    <a:lnTo>
                      <a:pt x="192" y="68"/>
                    </a:lnTo>
                    <a:lnTo>
                      <a:pt x="202" y="82"/>
                    </a:lnTo>
                    <a:lnTo>
                      <a:pt x="206" y="89"/>
                    </a:lnTo>
                    <a:lnTo>
                      <a:pt x="210" y="97"/>
                    </a:lnTo>
                    <a:lnTo>
                      <a:pt x="213" y="105"/>
                    </a:lnTo>
                    <a:lnTo>
                      <a:pt x="216" y="113"/>
                    </a:lnTo>
                    <a:lnTo>
                      <a:pt x="217" y="121"/>
                    </a:lnTo>
                    <a:lnTo>
                      <a:pt x="217" y="130"/>
                    </a:lnTo>
                    <a:lnTo>
                      <a:pt x="217" y="130"/>
                    </a:lnTo>
                    <a:lnTo>
                      <a:pt x="217" y="130"/>
                    </a:lnTo>
                    <a:lnTo>
                      <a:pt x="216" y="147"/>
                    </a:lnTo>
                    <a:lnTo>
                      <a:pt x="212" y="161"/>
                    </a:lnTo>
                    <a:lnTo>
                      <a:pt x="205" y="175"/>
                    </a:lnTo>
                    <a:lnTo>
                      <a:pt x="196" y="187"/>
                    </a:lnTo>
                    <a:lnTo>
                      <a:pt x="196" y="187"/>
                    </a:lnTo>
                    <a:lnTo>
                      <a:pt x="196" y="187"/>
                    </a:lnTo>
                    <a:lnTo>
                      <a:pt x="196" y="187"/>
                    </a:lnTo>
                    <a:lnTo>
                      <a:pt x="196" y="187"/>
                    </a:lnTo>
                    <a:lnTo>
                      <a:pt x="190" y="195"/>
                    </a:lnTo>
                    <a:lnTo>
                      <a:pt x="189" y="203"/>
                    </a:lnTo>
                    <a:lnTo>
                      <a:pt x="189" y="207"/>
                    </a:lnTo>
                    <a:lnTo>
                      <a:pt x="190" y="211"/>
                    </a:lnTo>
                    <a:lnTo>
                      <a:pt x="196" y="218"/>
                    </a:lnTo>
                    <a:lnTo>
                      <a:pt x="196" y="2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067" kern="0" dirty="0">
                  <a:solidFill>
                    <a:sysClr val="windowText" lastClr="000000"/>
                  </a:solidFill>
                </a:endParaRPr>
              </a:p>
            </p:txBody>
          </p:sp>
        </p:grpSp>
      </p:grpSp>
      <p:sp>
        <p:nvSpPr>
          <p:cNvPr id="264" name="TextBox 263"/>
          <p:cNvSpPr txBox="1"/>
          <p:nvPr/>
        </p:nvSpPr>
        <p:spPr>
          <a:xfrm flipH="1">
            <a:off x="8871529" y="3807777"/>
            <a:ext cx="2170267" cy="523220"/>
          </a:xfrm>
          <a:prstGeom prst="rect">
            <a:avLst/>
          </a:prstGeom>
          <a:noFill/>
        </p:spPr>
        <p:txBody>
          <a:bodyPr wrap="square" rtlCol="0">
            <a:spAutoFit/>
          </a:bodyPr>
          <a:lstStyle/>
          <a:p>
            <a:pPr defTabSz="1219170">
              <a:defRPr/>
            </a:pPr>
            <a:r>
              <a:rPr lang="en-US" sz="1467" b="1" kern="0" dirty="0">
                <a:solidFill>
                  <a:sysClr val="windowText" lastClr="000000"/>
                </a:solidFill>
                <a:cs typeface="Exo 2"/>
              </a:rPr>
              <a:t>4</a:t>
            </a:r>
          </a:p>
          <a:p>
            <a:pPr defTabSz="1219170">
              <a:defRPr/>
            </a:pPr>
            <a:r>
              <a:rPr lang="en-US" sz="1333" kern="0" dirty="0">
                <a:solidFill>
                  <a:sysClr val="windowText" lastClr="000000"/>
                </a:solidFill>
                <a:cs typeface="Exo 2"/>
              </a:rPr>
              <a:t>Global Data Centers</a:t>
            </a:r>
          </a:p>
        </p:txBody>
      </p:sp>
      <p:sp>
        <p:nvSpPr>
          <p:cNvPr id="245" name="Oval 244"/>
          <p:cNvSpPr/>
          <p:nvPr/>
        </p:nvSpPr>
        <p:spPr>
          <a:xfrm flipH="1">
            <a:off x="8553738" y="4720314"/>
            <a:ext cx="604167" cy="604165"/>
          </a:xfrm>
          <a:prstGeom prst="ellipse">
            <a:avLst/>
          </a:prstGeom>
          <a:solidFill>
            <a:srgbClr val="F5F4EF"/>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067" kern="0" dirty="0">
              <a:solidFill>
                <a:sysClr val="windowText" lastClr="000000"/>
              </a:solidFill>
            </a:endParaRPr>
          </a:p>
        </p:txBody>
      </p:sp>
      <p:grpSp>
        <p:nvGrpSpPr>
          <p:cNvPr id="65" name="Group 64"/>
          <p:cNvGrpSpPr/>
          <p:nvPr/>
        </p:nvGrpSpPr>
        <p:grpSpPr>
          <a:xfrm>
            <a:off x="8630151" y="4808718"/>
            <a:ext cx="453007" cy="446717"/>
            <a:chOff x="-4691320" y="3636566"/>
            <a:chExt cx="4262458" cy="4203288"/>
          </a:xfrm>
          <a:solidFill>
            <a:srgbClr val="36A4D7"/>
          </a:solidFill>
        </p:grpSpPr>
        <p:grpSp>
          <p:nvGrpSpPr>
            <p:cNvPr id="66" name="Group 65"/>
            <p:cNvGrpSpPr/>
            <p:nvPr/>
          </p:nvGrpSpPr>
          <p:grpSpPr>
            <a:xfrm>
              <a:off x="-4691320" y="4783678"/>
              <a:ext cx="1724775" cy="2211800"/>
              <a:chOff x="-4605793" y="4973209"/>
              <a:chExt cx="1463674" cy="1876972"/>
            </a:xfrm>
            <a:grpFill/>
          </p:grpSpPr>
          <p:sp>
            <p:nvSpPr>
              <p:cNvPr id="79" name="Freeform 87"/>
              <p:cNvSpPr>
                <a:spLocks noEditPoints="1"/>
              </p:cNvSpPr>
              <p:nvPr/>
            </p:nvSpPr>
            <p:spPr bwMode="auto">
              <a:xfrm>
                <a:off x="-4605793" y="5271734"/>
                <a:ext cx="877887" cy="881063"/>
              </a:xfrm>
              <a:custGeom>
                <a:avLst/>
                <a:gdLst>
                  <a:gd name="T0" fmla="*/ 145 w 290"/>
                  <a:gd name="T1" fmla="*/ 0 h 290"/>
                  <a:gd name="T2" fmla="*/ 0 w 290"/>
                  <a:gd name="T3" fmla="*/ 145 h 290"/>
                  <a:gd name="T4" fmla="*/ 145 w 290"/>
                  <a:gd name="T5" fmla="*/ 290 h 290"/>
                  <a:gd name="T6" fmla="*/ 290 w 290"/>
                  <a:gd name="T7" fmla="*/ 145 h 290"/>
                  <a:gd name="T8" fmla="*/ 145 w 290"/>
                  <a:gd name="T9" fmla="*/ 0 h 290"/>
                  <a:gd name="T10" fmla="*/ 145 w 290"/>
                  <a:gd name="T11" fmla="*/ 254 h 290"/>
                  <a:gd name="T12" fmla="*/ 36 w 290"/>
                  <a:gd name="T13" fmla="*/ 145 h 290"/>
                  <a:gd name="T14" fmla="*/ 145 w 290"/>
                  <a:gd name="T15" fmla="*/ 36 h 290"/>
                  <a:gd name="T16" fmla="*/ 254 w 290"/>
                  <a:gd name="T17" fmla="*/ 145 h 290"/>
                  <a:gd name="T18" fmla="*/ 145 w 290"/>
                  <a:gd name="T19" fmla="*/ 25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45" y="0"/>
                    </a:moveTo>
                    <a:cubicBezTo>
                      <a:pt x="65" y="0"/>
                      <a:pt x="0" y="65"/>
                      <a:pt x="0" y="145"/>
                    </a:cubicBezTo>
                    <a:cubicBezTo>
                      <a:pt x="0" y="225"/>
                      <a:pt x="65" y="290"/>
                      <a:pt x="145" y="290"/>
                    </a:cubicBezTo>
                    <a:cubicBezTo>
                      <a:pt x="225" y="290"/>
                      <a:pt x="290" y="225"/>
                      <a:pt x="290" y="145"/>
                    </a:cubicBezTo>
                    <a:cubicBezTo>
                      <a:pt x="290" y="65"/>
                      <a:pt x="225" y="0"/>
                      <a:pt x="145" y="0"/>
                    </a:cubicBezTo>
                    <a:close/>
                    <a:moveTo>
                      <a:pt x="145" y="254"/>
                    </a:moveTo>
                    <a:cubicBezTo>
                      <a:pt x="85" y="254"/>
                      <a:pt x="36" y="205"/>
                      <a:pt x="36" y="145"/>
                    </a:cubicBezTo>
                    <a:cubicBezTo>
                      <a:pt x="36" y="85"/>
                      <a:pt x="85" y="36"/>
                      <a:pt x="145" y="36"/>
                    </a:cubicBezTo>
                    <a:cubicBezTo>
                      <a:pt x="205" y="36"/>
                      <a:pt x="254" y="85"/>
                      <a:pt x="254" y="145"/>
                    </a:cubicBezTo>
                    <a:cubicBezTo>
                      <a:pt x="254" y="205"/>
                      <a:pt x="205" y="254"/>
                      <a:pt x="145"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80" name="Freeform 88"/>
              <p:cNvSpPr>
                <a:spLocks/>
              </p:cNvSpPr>
              <p:nvPr/>
            </p:nvSpPr>
            <p:spPr bwMode="auto">
              <a:xfrm>
                <a:off x="-3924756" y="497320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81" name="Freeform 88"/>
              <p:cNvSpPr>
                <a:spLocks/>
              </p:cNvSpPr>
              <p:nvPr/>
            </p:nvSpPr>
            <p:spPr bwMode="auto">
              <a:xfrm rot="16200000">
                <a:off x="-4285429" y="6211213"/>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grpSp>
        <p:grpSp>
          <p:nvGrpSpPr>
            <p:cNvPr id="67" name="Group 66"/>
            <p:cNvGrpSpPr/>
            <p:nvPr/>
          </p:nvGrpSpPr>
          <p:grpSpPr>
            <a:xfrm>
              <a:off x="-3683790" y="3636566"/>
              <a:ext cx="2019527" cy="1724773"/>
              <a:chOff x="-3524459" y="3687204"/>
              <a:chExt cx="1713806" cy="1463673"/>
            </a:xfrm>
            <a:grpFill/>
          </p:grpSpPr>
          <p:sp>
            <p:nvSpPr>
              <p:cNvPr id="76" name="Freeform 87"/>
              <p:cNvSpPr>
                <a:spLocks noEditPoints="1"/>
              </p:cNvSpPr>
              <p:nvPr/>
            </p:nvSpPr>
            <p:spPr bwMode="auto">
              <a:xfrm rot="5400000">
                <a:off x="-2998232" y="3685616"/>
                <a:ext cx="877887" cy="881063"/>
              </a:xfrm>
              <a:custGeom>
                <a:avLst/>
                <a:gdLst>
                  <a:gd name="T0" fmla="*/ 145 w 290"/>
                  <a:gd name="T1" fmla="*/ 0 h 290"/>
                  <a:gd name="T2" fmla="*/ 0 w 290"/>
                  <a:gd name="T3" fmla="*/ 145 h 290"/>
                  <a:gd name="T4" fmla="*/ 145 w 290"/>
                  <a:gd name="T5" fmla="*/ 290 h 290"/>
                  <a:gd name="T6" fmla="*/ 290 w 290"/>
                  <a:gd name="T7" fmla="*/ 145 h 290"/>
                  <a:gd name="T8" fmla="*/ 145 w 290"/>
                  <a:gd name="T9" fmla="*/ 0 h 290"/>
                  <a:gd name="T10" fmla="*/ 145 w 290"/>
                  <a:gd name="T11" fmla="*/ 254 h 290"/>
                  <a:gd name="T12" fmla="*/ 36 w 290"/>
                  <a:gd name="T13" fmla="*/ 145 h 290"/>
                  <a:gd name="T14" fmla="*/ 145 w 290"/>
                  <a:gd name="T15" fmla="*/ 36 h 290"/>
                  <a:gd name="T16" fmla="*/ 254 w 290"/>
                  <a:gd name="T17" fmla="*/ 145 h 290"/>
                  <a:gd name="T18" fmla="*/ 145 w 290"/>
                  <a:gd name="T19" fmla="*/ 25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45" y="0"/>
                    </a:moveTo>
                    <a:cubicBezTo>
                      <a:pt x="65" y="0"/>
                      <a:pt x="0" y="65"/>
                      <a:pt x="0" y="145"/>
                    </a:cubicBezTo>
                    <a:cubicBezTo>
                      <a:pt x="0" y="225"/>
                      <a:pt x="65" y="290"/>
                      <a:pt x="145" y="290"/>
                    </a:cubicBezTo>
                    <a:cubicBezTo>
                      <a:pt x="225" y="290"/>
                      <a:pt x="290" y="225"/>
                      <a:pt x="290" y="145"/>
                    </a:cubicBezTo>
                    <a:cubicBezTo>
                      <a:pt x="290" y="65"/>
                      <a:pt x="225" y="0"/>
                      <a:pt x="145" y="0"/>
                    </a:cubicBezTo>
                    <a:close/>
                    <a:moveTo>
                      <a:pt x="145" y="254"/>
                    </a:moveTo>
                    <a:cubicBezTo>
                      <a:pt x="85" y="254"/>
                      <a:pt x="36" y="205"/>
                      <a:pt x="36" y="145"/>
                    </a:cubicBezTo>
                    <a:cubicBezTo>
                      <a:pt x="36" y="85"/>
                      <a:pt x="85" y="36"/>
                      <a:pt x="145" y="36"/>
                    </a:cubicBezTo>
                    <a:cubicBezTo>
                      <a:pt x="205" y="36"/>
                      <a:pt x="254" y="85"/>
                      <a:pt x="254" y="145"/>
                    </a:cubicBezTo>
                    <a:cubicBezTo>
                      <a:pt x="254" y="205"/>
                      <a:pt x="205" y="254"/>
                      <a:pt x="145"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77" name="Freeform 88"/>
              <p:cNvSpPr>
                <a:spLocks/>
              </p:cNvSpPr>
              <p:nvPr/>
            </p:nvSpPr>
            <p:spPr bwMode="auto">
              <a:xfrm rot="5400000">
                <a:off x="-2449622" y="451190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78" name="Freeform 88"/>
              <p:cNvSpPr>
                <a:spLocks/>
              </p:cNvSpPr>
              <p:nvPr/>
            </p:nvSpPr>
            <p:spPr bwMode="auto">
              <a:xfrm rot="17943543" flipH="1">
                <a:off x="-3668128" y="420604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grpSp>
        <p:grpSp>
          <p:nvGrpSpPr>
            <p:cNvPr id="68" name="Group 67"/>
            <p:cNvGrpSpPr/>
            <p:nvPr/>
          </p:nvGrpSpPr>
          <p:grpSpPr>
            <a:xfrm rot="10800000">
              <a:off x="-3519983" y="6115081"/>
              <a:ext cx="2019527" cy="1724773"/>
              <a:chOff x="-3524459" y="3687204"/>
              <a:chExt cx="1713806" cy="1463673"/>
            </a:xfrm>
            <a:grpFill/>
          </p:grpSpPr>
          <p:sp>
            <p:nvSpPr>
              <p:cNvPr id="73" name="Freeform 87"/>
              <p:cNvSpPr>
                <a:spLocks noEditPoints="1"/>
              </p:cNvSpPr>
              <p:nvPr/>
            </p:nvSpPr>
            <p:spPr bwMode="auto">
              <a:xfrm rot="5400000">
                <a:off x="-2998232" y="3685616"/>
                <a:ext cx="877887" cy="881063"/>
              </a:xfrm>
              <a:custGeom>
                <a:avLst/>
                <a:gdLst>
                  <a:gd name="T0" fmla="*/ 145 w 290"/>
                  <a:gd name="T1" fmla="*/ 0 h 290"/>
                  <a:gd name="T2" fmla="*/ 0 w 290"/>
                  <a:gd name="T3" fmla="*/ 145 h 290"/>
                  <a:gd name="T4" fmla="*/ 145 w 290"/>
                  <a:gd name="T5" fmla="*/ 290 h 290"/>
                  <a:gd name="T6" fmla="*/ 290 w 290"/>
                  <a:gd name="T7" fmla="*/ 145 h 290"/>
                  <a:gd name="T8" fmla="*/ 145 w 290"/>
                  <a:gd name="T9" fmla="*/ 0 h 290"/>
                  <a:gd name="T10" fmla="*/ 145 w 290"/>
                  <a:gd name="T11" fmla="*/ 254 h 290"/>
                  <a:gd name="T12" fmla="*/ 36 w 290"/>
                  <a:gd name="T13" fmla="*/ 145 h 290"/>
                  <a:gd name="T14" fmla="*/ 145 w 290"/>
                  <a:gd name="T15" fmla="*/ 36 h 290"/>
                  <a:gd name="T16" fmla="*/ 254 w 290"/>
                  <a:gd name="T17" fmla="*/ 145 h 290"/>
                  <a:gd name="T18" fmla="*/ 145 w 290"/>
                  <a:gd name="T19" fmla="*/ 25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45" y="0"/>
                    </a:moveTo>
                    <a:cubicBezTo>
                      <a:pt x="65" y="0"/>
                      <a:pt x="0" y="65"/>
                      <a:pt x="0" y="145"/>
                    </a:cubicBezTo>
                    <a:cubicBezTo>
                      <a:pt x="0" y="225"/>
                      <a:pt x="65" y="290"/>
                      <a:pt x="145" y="290"/>
                    </a:cubicBezTo>
                    <a:cubicBezTo>
                      <a:pt x="225" y="290"/>
                      <a:pt x="290" y="225"/>
                      <a:pt x="290" y="145"/>
                    </a:cubicBezTo>
                    <a:cubicBezTo>
                      <a:pt x="290" y="65"/>
                      <a:pt x="225" y="0"/>
                      <a:pt x="145" y="0"/>
                    </a:cubicBezTo>
                    <a:close/>
                    <a:moveTo>
                      <a:pt x="145" y="254"/>
                    </a:moveTo>
                    <a:cubicBezTo>
                      <a:pt x="85" y="254"/>
                      <a:pt x="36" y="205"/>
                      <a:pt x="36" y="145"/>
                    </a:cubicBezTo>
                    <a:cubicBezTo>
                      <a:pt x="36" y="85"/>
                      <a:pt x="85" y="36"/>
                      <a:pt x="145" y="36"/>
                    </a:cubicBezTo>
                    <a:cubicBezTo>
                      <a:pt x="205" y="36"/>
                      <a:pt x="254" y="85"/>
                      <a:pt x="254" y="145"/>
                    </a:cubicBezTo>
                    <a:cubicBezTo>
                      <a:pt x="254" y="205"/>
                      <a:pt x="205" y="254"/>
                      <a:pt x="145"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74" name="Freeform 88"/>
              <p:cNvSpPr>
                <a:spLocks/>
              </p:cNvSpPr>
              <p:nvPr/>
            </p:nvSpPr>
            <p:spPr bwMode="auto">
              <a:xfrm rot="5400000">
                <a:off x="-2449622" y="451190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75" name="Freeform 88"/>
              <p:cNvSpPr>
                <a:spLocks/>
              </p:cNvSpPr>
              <p:nvPr/>
            </p:nvSpPr>
            <p:spPr bwMode="auto">
              <a:xfrm rot="17943543" flipH="1">
                <a:off x="-3668128" y="420604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grpSp>
        <p:grpSp>
          <p:nvGrpSpPr>
            <p:cNvPr id="69" name="Group 68"/>
            <p:cNvGrpSpPr/>
            <p:nvPr/>
          </p:nvGrpSpPr>
          <p:grpSpPr>
            <a:xfrm rot="5400000">
              <a:off x="-2301013" y="4779445"/>
              <a:ext cx="2019527" cy="1724774"/>
              <a:chOff x="-3524459" y="3687204"/>
              <a:chExt cx="1713806" cy="1463673"/>
            </a:xfrm>
            <a:grpFill/>
          </p:grpSpPr>
          <p:sp>
            <p:nvSpPr>
              <p:cNvPr id="70" name="Freeform 87"/>
              <p:cNvSpPr>
                <a:spLocks noEditPoints="1"/>
              </p:cNvSpPr>
              <p:nvPr/>
            </p:nvSpPr>
            <p:spPr bwMode="auto">
              <a:xfrm rot="5400000">
                <a:off x="-2998232" y="3685616"/>
                <a:ext cx="877887" cy="881063"/>
              </a:xfrm>
              <a:custGeom>
                <a:avLst/>
                <a:gdLst>
                  <a:gd name="T0" fmla="*/ 145 w 290"/>
                  <a:gd name="T1" fmla="*/ 0 h 290"/>
                  <a:gd name="T2" fmla="*/ 0 w 290"/>
                  <a:gd name="T3" fmla="*/ 145 h 290"/>
                  <a:gd name="T4" fmla="*/ 145 w 290"/>
                  <a:gd name="T5" fmla="*/ 290 h 290"/>
                  <a:gd name="T6" fmla="*/ 290 w 290"/>
                  <a:gd name="T7" fmla="*/ 145 h 290"/>
                  <a:gd name="T8" fmla="*/ 145 w 290"/>
                  <a:gd name="T9" fmla="*/ 0 h 290"/>
                  <a:gd name="T10" fmla="*/ 145 w 290"/>
                  <a:gd name="T11" fmla="*/ 254 h 290"/>
                  <a:gd name="T12" fmla="*/ 36 w 290"/>
                  <a:gd name="T13" fmla="*/ 145 h 290"/>
                  <a:gd name="T14" fmla="*/ 145 w 290"/>
                  <a:gd name="T15" fmla="*/ 36 h 290"/>
                  <a:gd name="T16" fmla="*/ 254 w 290"/>
                  <a:gd name="T17" fmla="*/ 145 h 290"/>
                  <a:gd name="T18" fmla="*/ 145 w 290"/>
                  <a:gd name="T19" fmla="*/ 25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45" y="0"/>
                    </a:moveTo>
                    <a:cubicBezTo>
                      <a:pt x="65" y="0"/>
                      <a:pt x="0" y="65"/>
                      <a:pt x="0" y="145"/>
                    </a:cubicBezTo>
                    <a:cubicBezTo>
                      <a:pt x="0" y="225"/>
                      <a:pt x="65" y="290"/>
                      <a:pt x="145" y="290"/>
                    </a:cubicBezTo>
                    <a:cubicBezTo>
                      <a:pt x="225" y="290"/>
                      <a:pt x="290" y="225"/>
                      <a:pt x="290" y="145"/>
                    </a:cubicBezTo>
                    <a:cubicBezTo>
                      <a:pt x="290" y="65"/>
                      <a:pt x="225" y="0"/>
                      <a:pt x="145" y="0"/>
                    </a:cubicBezTo>
                    <a:close/>
                    <a:moveTo>
                      <a:pt x="145" y="254"/>
                    </a:moveTo>
                    <a:cubicBezTo>
                      <a:pt x="85" y="254"/>
                      <a:pt x="36" y="205"/>
                      <a:pt x="36" y="145"/>
                    </a:cubicBezTo>
                    <a:cubicBezTo>
                      <a:pt x="36" y="85"/>
                      <a:pt x="85" y="36"/>
                      <a:pt x="145" y="36"/>
                    </a:cubicBezTo>
                    <a:cubicBezTo>
                      <a:pt x="205" y="36"/>
                      <a:pt x="254" y="85"/>
                      <a:pt x="254" y="145"/>
                    </a:cubicBezTo>
                    <a:cubicBezTo>
                      <a:pt x="254" y="205"/>
                      <a:pt x="205" y="254"/>
                      <a:pt x="145" y="2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71" name="Freeform 88"/>
              <p:cNvSpPr>
                <a:spLocks/>
              </p:cNvSpPr>
              <p:nvPr/>
            </p:nvSpPr>
            <p:spPr bwMode="auto">
              <a:xfrm rot="5400000">
                <a:off x="-2449622" y="451190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72" name="Freeform 88"/>
              <p:cNvSpPr>
                <a:spLocks/>
              </p:cNvSpPr>
              <p:nvPr/>
            </p:nvSpPr>
            <p:spPr bwMode="auto">
              <a:xfrm rot="17943543" flipH="1">
                <a:off x="-3668128" y="420604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grpSp>
      </p:grpSp>
      <p:sp>
        <p:nvSpPr>
          <p:cNvPr id="265" name="TextBox 264"/>
          <p:cNvSpPr txBox="1"/>
          <p:nvPr/>
        </p:nvSpPr>
        <p:spPr>
          <a:xfrm flipH="1">
            <a:off x="9269821" y="4776176"/>
            <a:ext cx="2436481" cy="523220"/>
          </a:xfrm>
          <a:prstGeom prst="rect">
            <a:avLst/>
          </a:prstGeom>
          <a:noFill/>
        </p:spPr>
        <p:txBody>
          <a:bodyPr wrap="square" rtlCol="0">
            <a:spAutoFit/>
          </a:bodyPr>
          <a:lstStyle/>
          <a:p>
            <a:pPr defTabSz="1219170">
              <a:defRPr/>
            </a:pPr>
            <a:r>
              <a:rPr lang="en-US" sz="1467" b="1" kern="0" dirty="0">
                <a:solidFill>
                  <a:sysClr val="windowText" lastClr="000000"/>
                </a:solidFill>
                <a:cs typeface="Exo 2"/>
              </a:rPr>
              <a:t>Over 100</a:t>
            </a:r>
          </a:p>
          <a:p>
            <a:pPr defTabSz="1219170">
              <a:defRPr/>
            </a:pPr>
            <a:r>
              <a:rPr lang="en-US" sz="1333" kern="0" dirty="0">
                <a:solidFill>
                  <a:sysClr val="windowText" lastClr="000000"/>
                </a:solidFill>
                <a:cs typeface="Exo 2"/>
              </a:rPr>
              <a:t>Threat Intelligence Partners</a:t>
            </a:r>
          </a:p>
        </p:txBody>
      </p:sp>
      <p:sp>
        <p:nvSpPr>
          <p:cNvPr id="239" name="Oval 238"/>
          <p:cNvSpPr/>
          <p:nvPr/>
        </p:nvSpPr>
        <p:spPr>
          <a:xfrm flipH="1">
            <a:off x="8553738" y="1824591"/>
            <a:ext cx="604167" cy="604165"/>
          </a:xfrm>
          <a:prstGeom prst="ellipse">
            <a:avLst/>
          </a:prstGeom>
          <a:solidFill>
            <a:srgbClr val="F5F4EF"/>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1067" kern="0" dirty="0">
              <a:solidFill>
                <a:sysClr val="windowText" lastClr="000000"/>
              </a:solidFill>
            </a:endParaRPr>
          </a:p>
        </p:txBody>
      </p:sp>
      <p:sp>
        <p:nvSpPr>
          <p:cNvPr id="24" name="Freeform 17"/>
          <p:cNvSpPr>
            <a:spLocks noEditPoints="1"/>
          </p:cNvSpPr>
          <p:nvPr/>
        </p:nvSpPr>
        <p:spPr bwMode="auto">
          <a:xfrm>
            <a:off x="8609139" y="1914003"/>
            <a:ext cx="493364" cy="425340"/>
          </a:xfrm>
          <a:custGeom>
            <a:avLst/>
            <a:gdLst>
              <a:gd name="T0" fmla="*/ 366 w 1143"/>
              <a:gd name="T1" fmla="*/ 867 h 986"/>
              <a:gd name="T2" fmla="*/ 350 w 1143"/>
              <a:gd name="T3" fmla="*/ 806 h 986"/>
              <a:gd name="T4" fmla="*/ 61 w 1143"/>
              <a:gd name="T5" fmla="*/ 785 h 986"/>
              <a:gd name="T6" fmla="*/ 0 w 1143"/>
              <a:gd name="T7" fmla="*/ 532 h 986"/>
              <a:gd name="T8" fmla="*/ 189 w 1143"/>
              <a:gd name="T9" fmla="*/ 413 h 986"/>
              <a:gd name="T10" fmla="*/ 368 w 1143"/>
              <a:gd name="T11" fmla="*/ 405 h 986"/>
              <a:gd name="T12" fmla="*/ 536 w 1143"/>
              <a:gd name="T13" fmla="*/ 367 h 986"/>
              <a:gd name="T14" fmla="*/ 903 w 1143"/>
              <a:gd name="T15" fmla="*/ 413 h 986"/>
              <a:gd name="T16" fmla="*/ 1137 w 1143"/>
              <a:gd name="T17" fmla="*/ 535 h 986"/>
              <a:gd name="T18" fmla="*/ 933 w 1143"/>
              <a:gd name="T19" fmla="*/ 874 h 986"/>
              <a:gd name="T20" fmla="*/ 766 w 1143"/>
              <a:gd name="T21" fmla="*/ 864 h 986"/>
              <a:gd name="T22" fmla="*/ 557 w 1143"/>
              <a:gd name="T23" fmla="*/ 986 h 986"/>
              <a:gd name="T24" fmla="*/ 574 w 1143"/>
              <a:gd name="T25" fmla="*/ 949 h 986"/>
              <a:gd name="T26" fmla="*/ 815 w 1143"/>
              <a:gd name="T27" fmla="*/ 516 h 986"/>
              <a:gd name="T28" fmla="*/ 537 w 1143"/>
              <a:gd name="T29" fmla="*/ 403 h 986"/>
              <a:gd name="T30" fmla="*/ 319 w 1143"/>
              <a:gd name="T31" fmla="*/ 519 h 986"/>
              <a:gd name="T32" fmla="*/ 807 w 1143"/>
              <a:gd name="T33" fmla="*/ 771 h 986"/>
              <a:gd name="T34" fmla="*/ 1041 w 1143"/>
              <a:gd name="T35" fmla="*/ 772 h 986"/>
              <a:gd name="T36" fmla="*/ 1097 w 1143"/>
              <a:gd name="T37" fmla="*/ 501 h 986"/>
              <a:gd name="T38" fmla="*/ 838 w 1143"/>
              <a:gd name="T39" fmla="*/ 458 h 986"/>
              <a:gd name="T40" fmla="*/ 798 w 1143"/>
              <a:gd name="T41" fmla="*/ 733 h 986"/>
              <a:gd name="T42" fmla="*/ 94 w 1143"/>
              <a:gd name="T43" fmla="*/ 771 h 986"/>
              <a:gd name="T44" fmla="*/ 327 w 1143"/>
              <a:gd name="T45" fmla="*/ 772 h 986"/>
              <a:gd name="T46" fmla="*/ 336 w 1143"/>
              <a:gd name="T47" fmla="*/ 744 h 986"/>
              <a:gd name="T48" fmla="*/ 283 w 1143"/>
              <a:gd name="T49" fmla="*/ 520 h 986"/>
              <a:gd name="T50" fmla="*/ 191 w 1143"/>
              <a:gd name="T51" fmla="*/ 449 h 986"/>
              <a:gd name="T52" fmla="*/ 94 w 1143"/>
              <a:gd name="T53" fmla="*/ 771 h 986"/>
              <a:gd name="T54" fmla="*/ 793 w 1143"/>
              <a:gd name="T55" fmla="*/ 262 h 986"/>
              <a:gd name="T56" fmla="*/ 1058 w 1143"/>
              <a:gd name="T57" fmla="*/ 262 h 986"/>
              <a:gd name="T58" fmla="*/ 926 w 1143"/>
              <a:gd name="T59" fmla="*/ 165 h 986"/>
              <a:gd name="T60" fmla="*/ 926 w 1143"/>
              <a:gd name="T61" fmla="*/ 359 h 986"/>
              <a:gd name="T62" fmla="*/ 926 w 1143"/>
              <a:gd name="T63" fmla="*/ 165 h 986"/>
              <a:gd name="T64" fmla="*/ 80 w 1143"/>
              <a:gd name="T65" fmla="*/ 262 h 986"/>
              <a:gd name="T66" fmla="*/ 345 w 1143"/>
              <a:gd name="T67" fmla="*/ 262 h 986"/>
              <a:gd name="T68" fmla="*/ 212 w 1143"/>
              <a:gd name="T69" fmla="*/ 165 h 986"/>
              <a:gd name="T70" fmla="*/ 212 w 1143"/>
              <a:gd name="T71" fmla="*/ 359 h 986"/>
              <a:gd name="T72" fmla="*/ 212 w 1143"/>
              <a:gd name="T73" fmla="*/ 165 h 986"/>
              <a:gd name="T74" fmla="*/ 392 w 1143"/>
              <a:gd name="T75" fmla="*/ 175 h 986"/>
              <a:gd name="T76" fmla="*/ 742 w 1143"/>
              <a:gd name="T77" fmla="*/ 175 h 986"/>
              <a:gd name="T78" fmla="*/ 567 w 1143"/>
              <a:gd name="T79" fmla="*/ 36 h 986"/>
              <a:gd name="T80" fmla="*/ 567 w 1143"/>
              <a:gd name="T81" fmla="*/ 315 h 986"/>
              <a:gd name="T82" fmla="*/ 567 w 1143"/>
              <a:gd name="T83" fmla="*/ 3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3" h="986">
                <a:moveTo>
                  <a:pt x="557" y="986"/>
                </a:moveTo>
                <a:cubicBezTo>
                  <a:pt x="473" y="986"/>
                  <a:pt x="404" y="943"/>
                  <a:pt x="366" y="867"/>
                </a:cubicBezTo>
                <a:cubicBezTo>
                  <a:pt x="365" y="865"/>
                  <a:pt x="365" y="865"/>
                  <a:pt x="365" y="865"/>
                </a:cubicBezTo>
                <a:cubicBezTo>
                  <a:pt x="350" y="806"/>
                  <a:pt x="350" y="806"/>
                  <a:pt x="350" y="806"/>
                </a:cubicBezTo>
                <a:cubicBezTo>
                  <a:pt x="326" y="842"/>
                  <a:pt x="274" y="870"/>
                  <a:pt x="220" y="874"/>
                </a:cubicBezTo>
                <a:cubicBezTo>
                  <a:pt x="150" y="880"/>
                  <a:pt x="92" y="847"/>
                  <a:pt x="61" y="785"/>
                </a:cubicBezTo>
                <a:cubicBezTo>
                  <a:pt x="60" y="783"/>
                  <a:pt x="60" y="783"/>
                  <a:pt x="60" y="783"/>
                </a:cubicBezTo>
                <a:cubicBezTo>
                  <a:pt x="0" y="532"/>
                  <a:pt x="0" y="532"/>
                  <a:pt x="0" y="532"/>
                </a:cubicBezTo>
                <a:cubicBezTo>
                  <a:pt x="0" y="529"/>
                  <a:pt x="0" y="529"/>
                  <a:pt x="0" y="529"/>
                </a:cubicBezTo>
                <a:cubicBezTo>
                  <a:pt x="4" y="461"/>
                  <a:pt x="75" y="417"/>
                  <a:pt x="189" y="413"/>
                </a:cubicBezTo>
                <a:cubicBezTo>
                  <a:pt x="237" y="411"/>
                  <a:pt x="288" y="418"/>
                  <a:pt x="329" y="430"/>
                </a:cubicBezTo>
                <a:cubicBezTo>
                  <a:pt x="340" y="421"/>
                  <a:pt x="353" y="412"/>
                  <a:pt x="368" y="405"/>
                </a:cubicBezTo>
                <a:cubicBezTo>
                  <a:pt x="411" y="383"/>
                  <a:pt x="469" y="370"/>
                  <a:pt x="536" y="367"/>
                </a:cubicBezTo>
                <a:cubicBezTo>
                  <a:pt x="536" y="367"/>
                  <a:pt x="536" y="367"/>
                  <a:pt x="536" y="367"/>
                </a:cubicBezTo>
                <a:cubicBezTo>
                  <a:pt x="631" y="364"/>
                  <a:pt x="747" y="384"/>
                  <a:pt x="808" y="429"/>
                </a:cubicBezTo>
                <a:cubicBezTo>
                  <a:pt x="836" y="420"/>
                  <a:pt x="868" y="415"/>
                  <a:pt x="903" y="413"/>
                </a:cubicBezTo>
                <a:cubicBezTo>
                  <a:pt x="983" y="410"/>
                  <a:pt x="1087" y="429"/>
                  <a:pt x="1125" y="478"/>
                </a:cubicBezTo>
                <a:cubicBezTo>
                  <a:pt x="1138" y="496"/>
                  <a:pt x="1143" y="515"/>
                  <a:pt x="1137" y="535"/>
                </a:cubicBezTo>
                <a:cubicBezTo>
                  <a:pt x="1075" y="782"/>
                  <a:pt x="1075" y="782"/>
                  <a:pt x="1075" y="782"/>
                </a:cubicBezTo>
                <a:cubicBezTo>
                  <a:pt x="1060" y="830"/>
                  <a:pt x="999" y="869"/>
                  <a:pt x="933" y="874"/>
                </a:cubicBezTo>
                <a:cubicBezTo>
                  <a:pt x="869" y="879"/>
                  <a:pt x="814" y="852"/>
                  <a:pt x="782" y="799"/>
                </a:cubicBezTo>
                <a:cubicBezTo>
                  <a:pt x="766" y="864"/>
                  <a:pt x="766" y="864"/>
                  <a:pt x="766" y="864"/>
                </a:cubicBezTo>
                <a:cubicBezTo>
                  <a:pt x="745" y="926"/>
                  <a:pt x="664" y="978"/>
                  <a:pt x="577" y="985"/>
                </a:cubicBezTo>
                <a:cubicBezTo>
                  <a:pt x="570" y="986"/>
                  <a:pt x="564" y="986"/>
                  <a:pt x="557" y="986"/>
                </a:cubicBezTo>
                <a:close/>
                <a:moveTo>
                  <a:pt x="399" y="852"/>
                </a:moveTo>
                <a:cubicBezTo>
                  <a:pt x="446" y="945"/>
                  <a:pt x="529" y="953"/>
                  <a:pt x="574" y="949"/>
                </a:cubicBezTo>
                <a:cubicBezTo>
                  <a:pt x="646" y="944"/>
                  <a:pt x="715" y="902"/>
                  <a:pt x="731" y="854"/>
                </a:cubicBezTo>
                <a:cubicBezTo>
                  <a:pt x="815" y="516"/>
                  <a:pt x="815" y="516"/>
                  <a:pt x="815" y="516"/>
                </a:cubicBezTo>
                <a:cubicBezTo>
                  <a:pt x="819" y="502"/>
                  <a:pt x="816" y="489"/>
                  <a:pt x="806" y="476"/>
                </a:cubicBezTo>
                <a:cubicBezTo>
                  <a:pt x="771" y="430"/>
                  <a:pt x="655" y="399"/>
                  <a:pt x="537" y="403"/>
                </a:cubicBezTo>
                <a:cubicBezTo>
                  <a:pt x="537" y="403"/>
                  <a:pt x="537" y="403"/>
                  <a:pt x="537" y="403"/>
                </a:cubicBezTo>
                <a:cubicBezTo>
                  <a:pt x="436" y="407"/>
                  <a:pt x="326" y="439"/>
                  <a:pt x="319" y="519"/>
                </a:cubicBezTo>
                <a:lnTo>
                  <a:pt x="399" y="852"/>
                </a:lnTo>
                <a:close/>
                <a:moveTo>
                  <a:pt x="807" y="771"/>
                </a:moveTo>
                <a:cubicBezTo>
                  <a:pt x="841" y="835"/>
                  <a:pt x="899" y="841"/>
                  <a:pt x="930" y="838"/>
                </a:cubicBezTo>
                <a:cubicBezTo>
                  <a:pt x="981" y="834"/>
                  <a:pt x="1030" y="805"/>
                  <a:pt x="1041" y="772"/>
                </a:cubicBezTo>
                <a:cubicBezTo>
                  <a:pt x="1102" y="525"/>
                  <a:pt x="1102" y="525"/>
                  <a:pt x="1102" y="525"/>
                </a:cubicBezTo>
                <a:cubicBezTo>
                  <a:pt x="1105" y="516"/>
                  <a:pt x="1103" y="509"/>
                  <a:pt x="1097" y="501"/>
                </a:cubicBezTo>
                <a:cubicBezTo>
                  <a:pt x="1072" y="469"/>
                  <a:pt x="987" y="446"/>
                  <a:pt x="904" y="449"/>
                </a:cubicBezTo>
                <a:cubicBezTo>
                  <a:pt x="880" y="450"/>
                  <a:pt x="858" y="453"/>
                  <a:pt x="838" y="458"/>
                </a:cubicBezTo>
                <a:cubicBezTo>
                  <a:pt x="852" y="479"/>
                  <a:pt x="856" y="502"/>
                  <a:pt x="850" y="526"/>
                </a:cubicBezTo>
                <a:cubicBezTo>
                  <a:pt x="798" y="733"/>
                  <a:pt x="798" y="733"/>
                  <a:pt x="798" y="733"/>
                </a:cubicBezTo>
                <a:lnTo>
                  <a:pt x="807" y="771"/>
                </a:lnTo>
                <a:close/>
                <a:moveTo>
                  <a:pt x="94" y="771"/>
                </a:moveTo>
                <a:cubicBezTo>
                  <a:pt x="127" y="835"/>
                  <a:pt x="185" y="841"/>
                  <a:pt x="217" y="838"/>
                </a:cubicBezTo>
                <a:cubicBezTo>
                  <a:pt x="268" y="834"/>
                  <a:pt x="316" y="805"/>
                  <a:pt x="327" y="772"/>
                </a:cubicBezTo>
                <a:cubicBezTo>
                  <a:pt x="335" y="743"/>
                  <a:pt x="335" y="743"/>
                  <a:pt x="335" y="743"/>
                </a:cubicBezTo>
                <a:cubicBezTo>
                  <a:pt x="336" y="744"/>
                  <a:pt x="336" y="744"/>
                  <a:pt x="336" y="744"/>
                </a:cubicBezTo>
                <a:cubicBezTo>
                  <a:pt x="282" y="522"/>
                  <a:pt x="282" y="522"/>
                  <a:pt x="282" y="522"/>
                </a:cubicBezTo>
                <a:cubicBezTo>
                  <a:pt x="283" y="520"/>
                  <a:pt x="283" y="520"/>
                  <a:pt x="283" y="520"/>
                </a:cubicBezTo>
                <a:cubicBezTo>
                  <a:pt x="284" y="498"/>
                  <a:pt x="291" y="478"/>
                  <a:pt x="302" y="460"/>
                </a:cubicBezTo>
                <a:cubicBezTo>
                  <a:pt x="268" y="452"/>
                  <a:pt x="229" y="448"/>
                  <a:pt x="191" y="449"/>
                </a:cubicBezTo>
                <a:cubicBezTo>
                  <a:pt x="119" y="452"/>
                  <a:pt x="41" y="474"/>
                  <a:pt x="36" y="529"/>
                </a:cubicBezTo>
                <a:lnTo>
                  <a:pt x="94" y="771"/>
                </a:lnTo>
                <a:close/>
                <a:moveTo>
                  <a:pt x="926" y="395"/>
                </a:moveTo>
                <a:cubicBezTo>
                  <a:pt x="853" y="395"/>
                  <a:pt x="793" y="335"/>
                  <a:pt x="793" y="262"/>
                </a:cubicBezTo>
                <a:cubicBezTo>
                  <a:pt x="793" y="189"/>
                  <a:pt x="853" y="129"/>
                  <a:pt x="926" y="129"/>
                </a:cubicBezTo>
                <a:cubicBezTo>
                  <a:pt x="999" y="129"/>
                  <a:pt x="1058" y="189"/>
                  <a:pt x="1058" y="262"/>
                </a:cubicBezTo>
                <a:cubicBezTo>
                  <a:pt x="1058" y="335"/>
                  <a:pt x="999" y="395"/>
                  <a:pt x="926" y="395"/>
                </a:cubicBezTo>
                <a:close/>
                <a:moveTo>
                  <a:pt x="926" y="165"/>
                </a:moveTo>
                <a:cubicBezTo>
                  <a:pt x="873" y="165"/>
                  <a:pt x="829" y="209"/>
                  <a:pt x="829" y="262"/>
                </a:cubicBezTo>
                <a:cubicBezTo>
                  <a:pt x="829" y="315"/>
                  <a:pt x="873" y="359"/>
                  <a:pt x="926" y="359"/>
                </a:cubicBezTo>
                <a:cubicBezTo>
                  <a:pt x="979" y="359"/>
                  <a:pt x="1022" y="315"/>
                  <a:pt x="1022" y="262"/>
                </a:cubicBezTo>
                <a:cubicBezTo>
                  <a:pt x="1022" y="209"/>
                  <a:pt x="979" y="165"/>
                  <a:pt x="926" y="165"/>
                </a:cubicBezTo>
                <a:close/>
                <a:moveTo>
                  <a:pt x="212" y="395"/>
                </a:moveTo>
                <a:cubicBezTo>
                  <a:pt x="139" y="395"/>
                  <a:pt x="80" y="335"/>
                  <a:pt x="80" y="262"/>
                </a:cubicBezTo>
                <a:cubicBezTo>
                  <a:pt x="80" y="189"/>
                  <a:pt x="139" y="129"/>
                  <a:pt x="212" y="129"/>
                </a:cubicBezTo>
                <a:cubicBezTo>
                  <a:pt x="285" y="129"/>
                  <a:pt x="345" y="189"/>
                  <a:pt x="345" y="262"/>
                </a:cubicBezTo>
                <a:cubicBezTo>
                  <a:pt x="345" y="335"/>
                  <a:pt x="285" y="395"/>
                  <a:pt x="212" y="395"/>
                </a:cubicBezTo>
                <a:close/>
                <a:moveTo>
                  <a:pt x="212" y="165"/>
                </a:moveTo>
                <a:cubicBezTo>
                  <a:pt x="159" y="165"/>
                  <a:pt x="116" y="209"/>
                  <a:pt x="116" y="262"/>
                </a:cubicBezTo>
                <a:cubicBezTo>
                  <a:pt x="116" y="315"/>
                  <a:pt x="159" y="359"/>
                  <a:pt x="212" y="359"/>
                </a:cubicBezTo>
                <a:cubicBezTo>
                  <a:pt x="265" y="359"/>
                  <a:pt x="309" y="315"/>
                  <a:pt x="309" y="262"/>
                </a:cubicBezTo>
                <a:cubicBezTo>
                  <a:pt x="309" y="209"/>
                  <a:pt x="265" y="165"/>
                  <a:pt x="212" y="165"/>
                </a:cubicBezTo>
                <a:close/>
                <a:moveTo>
                  <a:pt x="567" y="351"/>
                </a:moveTo>
                <a:cubicBezTo>
                  <a:pt x="471" y="351"/>
                  <a:pt x="392" y="272"/>
                  <a:pt x="392" y="175"/>
                </a:cubicBezTo>
                <a:cubicBezTo>
                  <a:pt x="392" y="79"/>
                  <a:pt x="471" y="0"/>
                  <a:pt x="567" y="0"/>
                </a:cubicBezTo>
                <a:cubicBezTo>
                  <a:pt x="663" y="0"/>
                  <a:pt x="742" y="79"/>
                  <a:pt x="742" y="175"/>
                </a:cubicBezTo>
                <a:cubicBezTo>
                  <a:pt x="742" y="272"/>
                  <a:pt x="663" y="351"/>
                  <a:pt x="567" y="351"/>
                </a:cubicBezTo>
                <a:close/>
                <a:moveTo>
                  <a:pt x="567" y="36"/>
                </a:moveTo>
                <a:cubicBezTo>
                  <a:pt x="490" y="36"/>
                  <a:pt x="428" y="99"/>
                  <a:pt x="428" y="175"/>
                </a:cubicBezTo>
                <a:cubicBezTo>
                  <a:pt x="428" y="252"/>
                  <a:pt x="490" y="315"/>
                  <a:pt x="567" y="315"/>
                </a:cubicBezTo>
                <a:cubicBezTo>
                  <a:pt x="643" y="315"/>
                  <a:pt x="706" y="252"/>
                  <a:pt x="706" y="175"/>
                </a:cubicBezTo>
                <a:cubicBezTo>
                  <a:pt x="706" y="99"/>
                  <a:pt x="643" y="36"/>
                  <a:pt x="567" y="36"/>
                </a:cubicBezTo>
                <a:close/>
              </a:path>
            </a:pathLst>
          </a:custGeom>
          <a:solidFill>
            <a:srgbClr val="36A4D7"/>
          </a:solidFill>
          <a:ln>
            <a:noFill/>
          </a:ln>
        </p:spPr>
        <p:txBody>
          <a:bodyPr vert="horz" wrap="square" lIns="91440" tIns="45720" rIns="91440" bIns="45720" numCol="1" anchor="t" anchorCtr="0" compatLnSpc="1">
            <a:prstTxWarp prst="textNoShape">
              <a:avLst/>
            </a:prstTxWarp>
          </a:bodyPr>
          <a:lstStyle/>
          <a:p>
            <a:pPr defTabSz="1219170">
              <a:defRPr/>
            </a:pPr>
            <a:endParaRPr lang="en-US" sz="1333" kern="0" dirty="0">
              <a:solidFill>
                <a:sysClr val="windowText" lastClr="000000"/>
              </a:solidFill>
            </a:endParaRPr>
          </a:p>
        </p:txBody>
      </p:sp>
      <p:sp>
        <p:nvSpPr>
          <p:cNvPr id="266" name="TextBox 265"/>
          <p:cNvSpPr txBox="1"/>
          <p:nvPr/>
        </p:nvSpPr>
        <p:spPr>
          <a:xfrm flipH="1">
            <a:off x="9269821" y="1786694"/>
            <a:ext cx="2170267" cy="728341"/>
          </a:xfrm>
          <a:prstGeom prst="rect">
            <a:avLst/>
          </a:prstGeom>
          <a:noFill/>
        </p:spPr>
        <p:txBody>
          <a:bodyPr wrap="square" rtlCol="0">
            <a:spAutoFit/>
          </a:bodyPr>
          <a:lstStyle/>
          <a:p>
            <a:pPr defTabSz="1219170">
              <a:defRPr/>
            </a:pPr>
            <a:r>
              <a:rPr lang="en-US" sz="1467" b="1" kern="0" dirty="0">
                <a:solidFill>
                  <a:sysClr val="windowText" lastClr="000000"/>
                </a:solidFill>
                <a:cs typeface="Exo 2"/>
              </a:rPr>
              <a:t>250+</a:t>
            </a:r>
          </a:p>
          <a:p>
            <a:pPr defTabSz="1219170">
              <a:defRPr/>
            </a:pPr>
            <a:r>
              <a:rPr lang="en-US" sz="1333" kern="0" dirty="0">
                <a:solidFill>
                  <a:sysClr val="windowText" lastClr="000000"/>
                </a:solidFill>
                <a:cs typeface="Exo 2"/>
              </a:rPr>
              <a:t>Full Time Threat Intel Researchers</a:t>
            </a:r>
            <a:endParaRPr lang="en-US" sz="1333" kern="0" dirty="0">
              <a:solidFill>
                <a:sysClr val="windowText" lastClr="000000"/>
              </a:solidFill>
            </a:endParaRPr>
          </a:p>
        </p:txBody>
      </p:sp>
      <p:grpSp>
        <p:nvGrpSpPr>
          <p:cNvPr id="157" name="Group 156"/>
          <p:cNvGrpSpPr/>
          <p:nvPr/>
        </p:nvGrpSpPr>
        <p:grpSpPr>
          <a:xfrm>
            <a:off x="5332536" y="1639870"/>
            <a:ext cx="1229435" cy="286985"/>
            <a:chOff x="6879019" y="2299593"/>
            <a:chExt cx="2025626" cy="472839"/>
          </a:xfrm>
        </p:grpSpPr>
        <p:sp>
          <p:nvSpPr>
            <p:cNvPr id="158" name="Freeform 59"/>
            <p:cNvSpPr>
              <a:spLocks/>
            </p:cNvSpPr>
            <p:nvPr/>
          </p:nvSpPr>
          <p:spPr bwMode="auto">
            <a:xfrm>
              <a:off x="8529457" y="2303448"/>
              <a:ext cx="375188" cy="467700"/>
            </a:xfrm>
            <a:custGeom>
              <a:avLst/>
              <a:gdLst>
                <a:gd name="T0" fmla="*/ 1282 w 1291"/>
                <a:gd name="T1" fmla="*/ 3 h 1605"/>
                <a:gd name="T2" fmla="*/ 1156 w 1291"/>
                <a:gd name="T3" fmla="*/ 171 h 1605"/>
                <a:gd name="T4" fmla="*/ 504 w 1291"/>
                <a:gd name="T5" fmla="*/ 171 h 1605"/>
                <a:gd name="T6" fmla="*/ 351 w 1291"/>
                <a:gd name="T7" fmla="*/ 302 h 1605"/>
                <a:gd name="T8" fmla="*/ 331 w 1291"/>
                <a:gd name="T9" fmla="*/ 589 h 1605"/>
                <a:gd name="T10" fmla="*/ 431 w 1291"/>
                <a:gd name="T11" fmla="*/ 689 h 1605"/>
                <a:gd name="T12" fmla="*/ 1006 w 1291"/>
                <a:gd name="T13" fmla="*/ 691 h 1605"/>
                <a:gd name="T14" fmla="*/ 1289 w 1291"/>
                <a:gd name="T15" fmla="*/ 966 h 1605"/>
                <a:gd name="T16" fmla="*/ 1291 w 1291"/>
                <a:gd name="T17" fmla="*/ 1312 h 1605"/>
                <a:gd name="T18" fmla="*/ 992 w 1291"/>
                <a:gd name="T19" fmla="*/ 1605 h 1605"/>
                <a:gd name="T20" fmla="*/ 0 w 1291"/>
                <a:gd name="T21" fmla="*/ 1605 h 1605"/>
                <a:gd name="T22" fmla="*/ 203 w 1291"/>
                <a:gd name="T23" fmla="*/ 1391 h 1605"/>
                <a:gd name="T24" fmla="*/ 970 w 1291"/>
                <a:gd name="T25" fmla="*/ 1390 h 1605"/>
                <a:gd name="T26" fmla="*/ 1086 w 1291"/>
                <a:gd name="T27" fmla="*/ 1262 h 1605"/>
                <a:gd name="T28" fmla="*/ 1084 w 1291"/>
                <a:gd name="T29" fmla="*/ 984 h 1605"/>
                <a:gd name="T30" fmla="*/ 975 w 1291"/>
                <a:gd name="T31" fmla="*/ 884 h 1605"/>
                <a:gd name="T32" fmla="*/ 412 w 1291"/>
                <a:gd name="T33" fmla="*/ 884 h 1605"/>
                <a:gd name="T34" fmla="*/ 133 w 1291"/>
                <a:gd name="T35" fmla="*/ 599 h 1605"/>
                <a:gd name="T36" fmla="*/ 152 w 1291"/>
                <a:gd name="T37" fmla="*/ 251 h 1605"/>
                <a:gd name="T38" fmla="*/ 470 w 1291"/>
                <a:gd name="T39" fmla="*/ 0 h 1605"/>
                <a:gd name="T40" fmla="*/ 1282 w 1291"/>
                <a:gd name="T41"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1" h="1605">
                  <a:moveTo>
                    <a:pt x="1282" y="3"/>
                  </a:moveTo>
                  <a:cubicBezTo>
                    <a:pt x="1282" y="3"/>
                    <a:pt x="1282" y="112"/>
                    <a:pt x="1156" y="171"/>
                  </a:cubicBezTo>
                  <a:cubicBezTo>
                    <a:pt x="1156" y="171"/>
                    <a:pt x="638" y="171"/>
                    <a:pt x="504" y="171"/>
                  </a:cubicBezTo>
                  <a:cubicBezTo>
                    <a:pt x="352" y="171"/>
                    <a:pt x="351" y="302"/>
                    <a:pt x="351" y="302"/>
                  </a:cubicBezTo>
                  <a:cubicBezTo>
                    <a:pt x="331" y="589"/>
                    <a:pt x="331" y="589"/>
                    <a:pt x="331" y="589"/>
                  </a:cubicBezTo>
                  <a:cubicBezTo>
                    <a:pt x="331" y="589"/>
                    <a:pt x="336" y="689"/>
                    <a:pt x="431" y="689"/>
                  </a:cubicBezTo>
                  <a:cubicBezTo>
                    <a:pt x="431" y="689"/>
                    <a:pt x="930" y="691"/>
                    <a:pt x="1006" y="691"/>
                  </a:cubicBezTo>
                  <a:cubicBezTo>
                    <a:pt x="1083" y="691"/>
                    <a:pt x="1289" y="747"/>
                    <a:pt x="1289" y="966"/>
                  </a:cubicBezTo>
                  <a:cubicBezTo>
                    <a:pt x="1289" y="1185"/>
                    <a:pt x="1291" y="1312"/>
                    <a:pt x="1291" y="1312"/>
                  </a:cubicBezTo>
                  <a:cubicBezTo>
                    <a:pt x="1291" y="1420"/>
                    <a:pt x="1197" y="1602"/>
                    <a:pt x="992" y="1605"/>
                  </a:cubicBezTo>
                  <a:cubicBezTo>
                    <a:pt x="0" y="1605"/>
                    <a:pt x="0" y="1605"/>
                    <a:pt x="0" y="1605"/>
                  </a:cubicBezTo>
                  <a:cubicBezTo>
                    <a:pt x="0" y="1605"/>
                    <a:pt x="37" y="1472"/>
                    <a:pt x="203" y="1391"/>
                  </a:cubicBezTo>
                  <a:cubicBezTo>
                    <a:pt x="970" y="1390"/>
                    <a:pt x="970" y="1390"/>
                    <a:pt x="970" y="1390"/>
                  </a:cubicBezTo>
                  <a:cubicBezTo>
                    <a:pt x="970" y="1390"/>
                    <a:pt x="1078" y="1378"/>
                    <a:pt x="1086" y="1262"/>
                  </a:cubicBezTo>
                  <a:cubicBezTo>
                    <a:pt x="1087" y="1255"/>
                    <a:pt x="1084" y="984"/>
                    <a:pt x="1084" y="984"/>
                  </a:cubicBezTo>
                  <a:cubicBezTo>
                    <a:pt x="1084" y="984"/>
                    <a:pt x="1079" y="884"/>
                    <a:pt x="975" y="884"/>
                  </a:cubicBezTo>
                  <a:cubicBezTo>
                    <a:pt x="883" y="884"/>
                    <a:pt x="412" y="884"/>
                    <a:pt x="412" y="884"/>
                  </a:cubicBezTo>
                  <a:cubicBezTo>
                    <a:pt x="124" y="865"/>
                    <a:pt x="133" y="599"/>
                    <a:pt x="133" y="599"/>
                  </a:cubicBezTo>
                  <a:cubicBezTo>
                    <a:pt x="152" y="251"/>
                    <a:pt x="152" y="251"/>
                    <a:pt x="152" y="251"/>
                  </a:cubicBezTo>
                  <a:cubicBezTo>
                    <a:pt x="152" y="251"/>
                    <a:pt x="185" y="5"/>
                    <a:pt x="470" y="0"/>
                  </a:cubicBezTo>
                  <a:lnTo>
                    <a:pt x="1282" y="3"/>
                  </a:lnTo>
                  <a:close/>
                </a:path>
              </a:pathLst>
            </a:custGeom>
            <a:solidFill>
              <a:srgbClr val="6767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667" kern="0" dirty="0">
                <a:solidFill>
                  <a:sysClr val="windowText" lastClr="000000"/>
                </a:solidFill>
                <a:cs typeface="CiscoSansTT Light"/>
              </a:endParaRPr>
            </a:p>
          </p:txBody>
        </p:sp>
        <p:sp>
          <p:nvSpPr>
            <p:cNvPr id="159" name="Freeform 60"/>
            <p:cNvSpPr>
              <a:spLocks/>
            </p:cNvSpPr>
            <p:nvPr/>
          </p:nvSpPr>
          <p:spPr bwMode="auto">
            <a:xfrm>
              <a:off x="8153627" y="2388251"/>
              <a:ext cx="374545" cy="382896"/>
            </a:xfrm>
            <a:custGeom>
              <a:avLst/>
              <a:gdLst>
                <a:gd name="T0" fmla="*/ 858 w 1288"/>
                <a:gd name="T1" fmla="*/ 1044 h 1315"/>
                <a:gd name="T2" fmla="*/ 993 w 1288"/>
                <a:gd name="T3" fmla="*/ 918 h 1315"/>
                <a:gd name="T4" fmla="*/ 993 w 1288"/>
                <a:gd name="T5" fmla="*/ 117 h 1315"/>
                <a:gd name="T6" fmla="*/ 1102 w 1288"/>
                <a:gd name="T7" fmla="*/ 0 h 1315"/>
                <a:gd name="T8" fmla="*/ 1288 w 1288"/>
                <a:gd name="T9" fmla="*/ 513 h 1315"/>
                <a:gd name="T10" fmla="*/ 486 w 1288"/>
                <a:gd name="T11" fmla="*/ 1315 h 1315"/>
                <a:gd name="T12" fmla="*/ 0 w 1288"/>
                <a:gd name="T13" fmla="*/ 1154 h 1315"/>
                <a:gd name="T14" fmla="*/ 103 w 1288"/>
                <a:gd name="T15" fmla="*/ 1043 h 1315"/>
                <a:gd name="T16" fmla="*/ 858 w 1288"/>
                <a:gd name="T17" fmla="*/ 1044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1315">
                  <a:moveTo>
                    <a:pt x="858" y="1044"/>
                  </a:moveTo>
                  <a:cubicBezTo>
                    <a:pt x="994" y="1039"/>
                    <a:pt x="993" y="918"/>
                    <a:pt x="993" y="918"/>
                  </a:cubicBezTo>
                  <a:cubicBezTo>
                    <a:pt x="993" y="117"/>
                    <a:pt x="993" y="117"/>
                    <a:pt x="993" y="117"/>
                  </a:cubicBezTo>
                  <a:cubicBezTo>
                    <a:pt x="1102" y="0"/>
                    <a:pt x="1102" y="0"/>
                    <a:pt x="1102" y="0"/>
                  </a:cubicBezTo>
                  <a:cubicBezTo>
                    <a:pt x="1102" y="0"/>
                    <a:pt x="1288" y="203"/>
                    <a:pt x="1288" y="513"/>
                  </a:cubicBezTo>
                  <a:cubicBezTo>
                    <a:pt x="1288" y="1046"/>
                    <a:pt x="843" y="1315"/>
                    <a:pt x="486" y="1315"/>
                  </a:cubicBezTo>
                  <a:cubicBezTo>
                    <a:pt x="186" y="1315"/>
                    <a:pt x="0" y="1154"/>
                    <a:pt x="0" y="1154"/>
                  </a:cubicBezTo>
                  <a:cubicBezTo>
                    <a:pt x="103" y="1043"/>
                    <a:pt x="103" y="1043"/>
                    <a:pt x="103" y="1043"/>
                  </a:cubicBezTo>
                  <a:lnTo>
                    <a:pt x="858" y="1044"/>
                  </a:lnTo>
                  <a:close/>
                </a:path>
              </a:pathLst>
            </a:custGeom>
            <a:solidFill>
              <a:srgbClr val="6767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667" kern="0" dirty="0">
                <a:solidFill>
                  <a:sysClr val="windowText" lastClr="000000"/>
                </a:solidFill>
                <a:cs typeface="CiscoSansTT Light"/>
              </a:endParaRPr>
            </a:p>
          </p:txBody>
        </p:sp>
        <p:sp>
          <p:nvSpPr>
            <p:cNvPr id="161" name="Freeform 61"/>
            <p:cNvSpPr>
              <a:spLocks/>
            </p:cNvSpPr>
            <p:nvPr/>
          </p:nvSpPr>
          <p:spPr bwMode="auto">
            <a:xfrm>
              <a:off x="8423454" y="2361267"/>
              <a:ext cx="37262" cy="37262"/>
            </a:xfrm>
            <a:custGeom>
              <a:avLst/>
              <a:gdLst>
                <a:gd name="T0" fmla="*/ 128 w 128"/>
                <a:gd name="T1" fmla="*/ 46 h 129"/>
                <a:gd name="T2" fmla="*/ 79 w 128"/>
                <a:gd name="T3" fmla="*/ 0 h 129"/>
                <a:gd name="T4" fmla="*/ 0 w 128"/>
                <a:gd name="T5" fmla="*/ 82 h 129"/>
                <a:gd name="T6" fmla="*/ 26 w 128"/>
                <a:gd name="T7" fmla="*/ 101 h 129"/>
                <a:gd name="T8" fmla="*/ 49 w 128"/>
                <a:gd name="T9" fmla="*/ 129 h 129"/>
                <a:gd name="T10" fmla="*/ 128 w 128"/>
                <a:gd name="T11" fmla="*/ 46 h 129"/>
              </a:gdLst>
              <a:ahLst/>
              <a:cxnLst>
                <a:cxn ang="0">
                  <a:pos x="T0" y="T1"/>
                </a:cxn>
                <a:cxn ang="0">
                  <a:pos x="T2" y="T3"/>
                </a:cxn>
                <a:cxn ang="0">
                  <a:pos x="T4" y="T5"/>
                </a:cxn>
                <a:cxn ang="0">
                  <a:pos x="T6" y="T7"/>
                </a:cxn>
                <a:cxn ang="0">
                  <a:pos x="T8" y="T9"/>
                </a:cxn>
                <a:cxn ang="0">
                  <a:pos x="T10" y="T11"/>
                </a:cxn>
              </a:cxnLst>
              <a:rect l="0" t="0" r="r" b="b"/>
              <a:pathLst>
                <a:path w="128" h="129">
                  <a:moveTo>
                    <a:pt x="128" y="46"/>
                  </a:moveTo>
                  <a:cubicBezTo>
                    <a:pt x="116" y="28"/>
                    <a:pt x="79" y="0"/>
                    <a:pt x="79" y="0"/>
                  </a:cubicBezTo>
                  <a:cubicBezTo>
                    <a:pt x="0" y="82"/>
                    <a:pt x="0" y="82"/>
                    <a:pt x="0" y="82"/>
                  </a:cubicBezTo>
                  <a:cubicBezTo>
                    <a:pt x="0" y="82"/>
                    <a:pt x="18" y="92"/>
                    <a:pt x="26" y="101"/>
                  </a:cubicBezTo>
                  <a:cubicBezTo>
                    <a:pt x="34" y="109"/>
                    <a:pt x="49" y="129"/>
                    <a:pt x="49" y="129"/>
                  </a:cubicBezTo>
                  <a:lnTo>
                    <a:pt x="128" y="46"/>
                  </a:lnTo>
                  <a:close/>
                </a:path>
              </a:pathLst>
            </a:custGeom>
            <a:solidFill>
              <a:srgbClr val="6767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667" kern="0" dirty="0">
                <a:solidFill>
                  <a:sysClr val="windowText" lastClr="000000"/>
                </a:solidFill>
                <a:cs typeface="CiscoSansTT Light"/>
              </a:endParaRPr>
            </a:p>
          </p:txBody>
        </p:sp>
        <p:sp>
          <p:nvSpPr>
            <p:cNvPr id="163" name="Freeform 62"/>
            <p:cNvSpPr>
              <a:spLocks/>
            </p:cNvSpPr>
            <p:nvPr/>
          </p:nvSpPr>
          <p:spPr bwMode="auto">
            <a:xfrm>
              <a:off x="8062402" y="2303448"/>
              <a:ext cx="370048" cy="379042"/>
            </a:xfrm>
            <a:custGeom>
              <a:avLst/>
              <a:gdLst>
                <a:gd name="T0" fmla="*/ 1166 w 1272"/>
                <a:gd name="T1" fmla="*/ 265 h 1301"/>
                <a:gd name="T2" fmla="*/ 1167 w 1272"/>
                <a:gd name="T3" fmla="*/ 262 h 1301"/>
                <a:gd name="T4" fmla="*/ 1272 w 1272"/>
                <a:gd name="T5" fmla="*/ 154 h 1301"/>
                <a:gd name="T6" fmla="*/ 800 w 1272"/>
                <a:gd name="T7" fmla="*/ 0 h 1301"/>
                <a:gd name="T8" fmla="*/ 0 w 1272"/>
                <a:gd name="T9" fmla="*/ 806 h 1301"/>
                <a:gd name="T10" fmla="*/ 175 w 1272"/>
                <a:gd name="T11" fmla="*/ 1301 h 1301"/>
                <a:gd name="T12" fmla="*/ 285 w 1272"/>
                <a:gd name="T13" fmla="*/ 1183 h 1301"/>
                <a:gd name="T14" fmla="*/ 284 w 1272"/>
                <a:gd name="T15" fmla="*/ 392 h 1301"/>
                <a:gd name="T16" fmla="*/ 411 w 1272"/>
                <a:gd name="T17" fmla="*/ 265 h 1301"/>
                <a:gd name="T18" fmla="*/ 1166 w 1272"/>
                <a:gd name="T19" fmla="*/ 265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1301">
                  <a:moveTo>
                    <a:pt x="1166" y="265"/>
                  </a:moveTo>
                  <a:cubicBezTo>
                    <a:pt x="1167" y="262"/>
                    <a:pt x="1167" y="262"/>
                    <a:pt x="1167" y="262"/>
                  </a:cubicBezTo>
                  <a:cubicBezTo>
                    <a:pt x="1272" y="154"/>
                    <a:pt x="1272" y="154"/>
                    <a:pt x="1272" y="154"/>
                  </a:cubicBezTo>
                  <a:cubicBezTo>
                    <a:pt x="1272" y="154"/>
                    <a:pt x="1079" y="0"/>
                    <a:pt x="800" y="0"/>
                  </a:cubicBezTo>
                  <a:cubicBezTo>
                    <a:pt x="463" y="0"/>
                    <a:pt x="0" y="242"/>
                    <a:pt x="0" y="806"/>
                  </a:cubicBezTo>
                  <a:cubicBezTo>
                    <a:pt x="0" y="1105"/>
                    <a:pt x="175" y="1301"/>
                    <a:pt x="175" y="1301"/>
                  </a:cubicBezTo>
                  <a:cubicBezTo>
                    <a:pt x="285" y="1183"/>
                    <a:pt x="285" y="1183"/>
                    <a:pt x="285" y="1183"/>
                  </a:cubicBezTo>
                  <a:cubicBezTo>
                    <a:pt x="284" y="392"/>
                    <a:pt x="284" y="392"/>
                    <a:pt x="284" y="392"/>
                  </a:cubicBezTo>
                  <a:cubicBezTo>
                    <a:pt x="299" y="263"/>
                    <a:pt x="411" y="265"/>
                    <a:pt x="411" y="265"/>
                  </a:cubicBezTo>
                  <a:cubicBezTo>
                    <a:pt x="1166" y="265"/>
                    <a:pt x="1166" y="265"/>
                    <a:pt x="1166" y="265"/>
                  </a:cubicBezTo>
                  <a:close/>
                </a:path>
              </a:pathLst>
            </a:custGeom>
            <a:solidFill>
              <a:srgbClr val="6767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667" kern="0" dirty="0">
                <a:solidFill>
                  <a:sysClr val="windowText" lastClr="000000"/>
                </a:solidFill>
                <a:cs typeface="CiscoSansTT Light"/>
              </a:endParaRPr>
            </a:p>
          </p:txBody>
        </p:sp>
        <p:sp>
          <p:nvSpPr>
            <p:cNvPr id="198" name="Freeform 63"/>
            <p:cNvSpPr>
              <a:spLocks/>
            </p:cNvSpPr>
            <p:nvPr/>
          </p:nvSpPr>
          <p:spPr bwMode="auto">
            <a:xfrm>
              <a:off x="8126003" y="2672853"/>
              <a:ext cx="35977" cy="37905"/>
            </a:xfrm>
            <a:custGeom>
              <a:avLst/>
              <a:gdLst>
                <a:gd name="T0" fmla="*/ 80 w 125"/>
                <a:gd name="T1" fmla="*/ 0 h 131"/>
                <a:gd name="T2" fmla="*/ 125 w 125"/>
                <a:gd name="T3" fmla="*/ 51 h 131"/>
                <a:gd name="T4" fmla="*/ 48 w 125"/>
                <a:gd name="T5" fmla="*/ 131 h 131"/>
                <a:gd name="T6" fmla="*/ 0 w 125"/>
                <a:gd name="T7" fmla="*/ 84 h 131"/>
                <a:gd name="T8" fmla="*/ 80 w 125"/>
                <a:gd name="T9" fmla="*/ 0 h 131"/>
              </a:gdLst>
              <a:ahLst/>
              <a:cxnLst>
                <a:cxn ang="0">
                  <a:pos x="T0" y="T1"/>
                </a:cxn>
                <a:cxn ang="0">
                  <a:pos x="T2" y="T3"/>
                </a:cxn>
                <a:cxn ang="0">
                  <a:pos x="T4" y="T5"/>
                </a:cxn>
                <a:cxn ang="0">
                  <a:pos x="T6" y="T7"/>
                </a:cxn>
                <a:cxn ang="0">
                  <a:pos x="T8" y="T9"/>
                </a:cxn>
              </a:cxnLst>
              <a:rect l="0" t="0" r="r" b="b"/>
              <a:pathLst>
                <a:path w="125" h="131">
                  <a:moveTo>
                    <a:pt x="80" y="0"/>
                  </a:moveTo>
                  <a:cubicBezTo>
                    <a:pt x="80" y="0"/>
                    <a:pt x="84" y="23"/>
                    <a:pt x="125" y="51"/>
                  </a:cubicBezTo>
                  <a:cubicBezTo>
                    <a:pt x="48" y="131"/>
                    <a:pt x="48" y="131"/>
                    <a:pt x="48" y="131"/>
                  </a:cubicBezTo>
                  <a:cubicBezTo>
                    <a:pt x="48" y="131"/>
                    <a:pt x="5" y="93"/>
                    <a:pt x="0" y="84"/>
                  </a:cubicBezTo>
                  <a:lnTo>
                    <a:pt x="80" y="0"/>
                  </a:lnTo>
                  <a:close/>
                </a:path>
              </a:pathLst>
            </a:custGeom>
            <a:solidFill>
              <a:srgbClr val="6767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667" kern="0" dirty="0">
                <a:solidFill>
                  <a:sysClr val="windowText" lastClr="000000"/>
                </a:solidFill>
                <a:cs typeface="CiscoSansTT Light"/>
              </a:endParaRPr>
            </a:p>
          </p:txBody>
        </p:sp>
        <p:sp>
          <p:nvSpPr>
            <p:cNvPr id="199" name="Freeform 64"/>
            <p:cNvSpPr>
              <a:spLocks/>
            </p:cNvSpPr>
            <p:nvPr/>
          </p:nvSpPr>
          <p:spPr bwMode="auto">
            <a:xfrm>
              <a:off x="7750173" y="2305375"/>
              <a:ext cx="356556" cy="465130"/>
            </a:xfrm>
            <a:custGeom>
              <a:avLst/>
              <a:gdLst>
                <a:gd name="T0" fmla="*/ 0 w 1229"/>
                <a:gd name="T1" fmla="*/ 0 h 1598"/>
                <a:gd name="T2" fmla="*/ 0 w 1229"/>
                <a:gd name="T3" fmla="*/ 1374 h 1598"/>
                <a:gd name="T4" fmla="*/ 198 w 1229"/>
                <a:gd name="T5" fmla="*/ 1598 h 1598"/>
                <a:gd name="T6" fmla="*/ 1229 w 1229"/>
                <a:gd name="T7" fmla="*/ 1598 h 1598"/>
                <a:gd name="T8" fmla="*/ 1022 w 1229"/>
                <a:gd name="T9" fmla="*/ 1375 h 1598"/>
                <a:gd name="T10" fmla="*/ 341 w 1229"/>
                <a:gd name="T11" fmla="*/ 1374 h 1598"/>
                <a:gd name="T12" fmla="*/ 233 w 1229"/>
                <a:gd name="T13" fmla="*/ 1136 h 1598"/>
                <a:gd name="T14" fmla="*/ 233 w 1229"/>
                <a:gd name="T15" fmla="*/ 226 h 1598"/>
                <a:gd name="T16" fmla="*/ 0 w 1229"/>
                <a:gd name="T17"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1598">
                  <a:moveTo>
                    <a:pt x="0" y="0"/>
                  </a:moveTo>
                  <a:cubicBezTo>
                    <a:pt x="0" y="0"/>
                    <a:pt x="0" y="1149"/>
                    <a:pt x="0" y="1374"/>
                  </a:cubicBezTo>
                  <a:cubicBezTo>
                    <a:pt x="0" y="1598"/>
                    <a:pt x="198" y="1598"/>
                    <a:pt x="198" y="1598"/>
                  </a:cubicBezTo>
                  <a:cubicBezTo>
                    <a:pt x="198" y="1598"/>
                    <a:pt x="1229" y="1598"/>
                    <a:pt x="1229" y="1598"/>
                  </a:cubicBezTo>
                  <a:cubicBezTo>
                    <a:pt x="1229" y="1598"/>
                    <a:pt x="1215" y="1375"/>
                    <a:pt x="1022" y="1375"/>
                  </a:cubicBezTo>
                  <a:cubicBezTo>
                    <a:pt x="822" y="1375"/>
                    <a:pt x="341" y="1374"/>
                    <a:pt x="341" y="1374"/>
                  </a:cubicBezTo>
                  <a:cubicBezTo>
                    <a:pt x="222" y="1374"/>
                    <a:pt x="233" y="1238"/>
                    <a:pt x="233" y="1136"/>
                  </a:cubicBezTo>
                  <a:cubicBezTo>
                    <a:pt x="233" y="1036"/>
                    <a:pt x="233" y="409"/>
                    <a:pt x="233" y="226"/>
                  </a:cubicBezTo>
                  <a:cubicBezTo>
                    <a:pt x="233" y="16"/>
                    <a:pt x="0" y="0"/>
                    <a:pt x="0" y="0"/>
                  </a:cubicBezTo>
                  <a:close/>
                </a:path>
              </a:pathLst>
            </a:custGeom>
            <a:solidFill>
              <a:srgbClr val="6767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667" kern="0" dirty="0">
                <a:solidFill>
                  <a:sysClr val="windowText" lastClr="000000"/>
                </a:solidFill>
                <a:cs typeface="CiscoSansTT Light"/>
              </a:endParaRPr>
            </a:p>
          </p:txBody>
        </p:sp>
        <p:sp>
          <p:nvSpPr>
            <p:cNvPr id="200" name="Freeform 65"/>
            <p:cNvSpPr>
              <a:spLocks/>
            </p:cNvSpPr>
            <p:nvPr/>
          </p:nvSpPr>
          <p:spPr bwMode="auto">
            <a:xfrm>
              <a:off x="6879019" y="2302805"/>
              <a:ext cx="437504" cy="467700"/>
            </a:xfrm>
            <a:custGeom>
              <a:avLst/>
              <a:gdLst>
                <a:gd name="T0" fmla="*/ 898 w 1506"/>
                <a:gd name="T1" fmla="*/ 213 h 1607"/>
                <a:gd name="T2" fmla="*/ 866 w 1506"/>
                <a:gd name="T3" fmla="*/ 286 h 1607"/>
                <a:gd name="T4" fmla="*/ 866 w 1506"/>
                <a:gd name="T5" fmla="*/ 1607 h 1607"/>
                <a:gd name="T6" fmla="*/ 635 w 1506"/>
                <a:gd name="T7" fmla="*/ 1380 h 1607"/>
                <a:gd name="T8" fmla="*/ 635 w 1506"/>
                <a:gd name="T9" fmla="*/ 287 h 1607"/>
                <a:gd name="T10" fmla="*/ 608 w 1506"/>
                <a:gd name="T11" fmla="*/ 216 h 1607"/>
                <a:gd name="T12" fmla="*/ 536 w 1506"/>
                <a:gd name="T13" fmla="*/ 188 h 1607"/>
                <a:gd name="T14" fmla="*/ 253 w 1506"/>
                <a:gd name="T15" fmla="*/ 188 h 1607"/>
                <a:gd name="T16" fmla="*/ 0 w 1506"/>
                <a:gd name="T17" fmla="*/ 0 h 1607"/>
                <a:gd name="T18" fmla="*/ 1506 w 1506"/>
                <a:gd name="T19" fmla="*/ 0 h 1607"/>
                <a:gd name="T20" fmla="*/ 1253 w 1506"/>
                <a:gd name="T21" fmla="*/ 190 h 1607"/>
                <a:gd name="T22" fmla="*/ 965 w 1506"/>
                <a:gd name="T23" fmla="*/ 188 h 1607"/>
                <a:gd name="T24" fmla="*/ 898 w 1506"/>
                <a:gd name="T25" fmla="*/ 21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6" h="1607">
                  <a:moveTo>
                    <a:pt x="898" y="213"/>
                  </a:moveTo>
                  <a:cubicBezTo>
                    <a:pt x="868" y="241"/>
                    <a:pt x="866" y="286"/>
                    <a:pt x="866" y="286"/>
                  </a:cubicBezTo>
                  <a:cubicBezTo>
                    <a:pt x="866" y="1607"/>
                    <a:pt x="866" y="1607"/>
                    <a:pt x="866" y="1607"/>
                  </a:cubicBezTo>
                  <a:cubicBezTo>
                    <a:pt x="866" y="1607"/>
                    <a:pt x="635" y="1596"/>
                    <a:pt x="635" y="1380"/>
                  </a:cubicBezTo>
                  <a:cubicBezTo>
                    <a:pt x="635" y="1206"/>
                    <a:pt x="635" y="287"/>
                    <a:pt x="635" y="287"/>
                  </a:cubicBezTo>
                  <a:cubicBezTo>
                    <a:pt x="635" y="287"/>
                    <a:pt x="639" y="255"/>
                    <a:pt x="608" y="216"/>
                  </a:cubicBezTo>
                  <a:cubicBezTo>
                    <a:pt x="582" y="182"/>
                    <a:pt x="536" y="188"/>
                    <a:pt x="536" y="188"/>
                  </a:cubicBezTo>
                  <a:cubicBezTo>
                    <a:pt x="536" y="188"/>
                    <a:pt x="365" y="188"/>
                    <a:pt x="253" y="188"/>
                  </a:cubicBezTo>
                  <a:cubicBezTo>
                    <a:pt x="26" y="188"/>
                    <a:pt x="0" y="0"/>
                    <a:pt x="0" y="0"/>
                  </a:cubicBezTo>
                  <a:cubicBezTo>
                    <a:pt x="1506" y="0"/>
                    <a:pt x="1506" y="0"/>
                    <a:pt x="1506" y="0"/>
                  </a:cubicBezTo>
                  <a:cubicBezTo>
                    <a:pt x="1506" y="0"/>
                    <a:pt x="1472" y="190"/>
                    <a:pt x="1253" y="190"/>
                  </a:cubicBezTo>
                  <a:cubicBezTo>
                    <a:pt x="965" y="188"/>
                    <a:pt x="965" y="188"/>
                    <a:pt x="965" y="188"/>
                  </a:cubicBezTo>
                  <a:cubicBezTo>
                    <a:pt x="965" y="188"/>
                    <a:pt x="927" y="185"/>
                    <a:pt x="898" y="213"/>
                  </a:cubicBezTo>
                  <a:close/>
                </a:path>
              </a:pathLst>
            </a:custGeom>
            <a:solidFill>
              <a:srgbClr val="6767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667" kern="0" dirty="0">
                <a:solidFill>
                  <a:sysClr val="windowText" lastClr="000000"/>
                </a:solidFill>
                <a:cs typeface="CiscoSansTT Light"/>
              </a:endParaRPr>
            </a:p>
          </p:txBody>
        </p:sp>
        <p:sp>
          <p:nvSpPr>
            <p:cNvPr id="201" name="Freeform 66"/>
            <p:cNvSpPr>
              <a:spLocks/>
            </p:cNvSpPr>
            <p:nvPr/>
          </p:nvSpPr>
          <p:spPr bwMode="auto">
            <a:xfrm>
              <a:off x="7299178" y="2299593"/>
              <a:ext cx="396388" cy="472839"/>
            </a:xfrm>
            <a:custGeom>
              <a:avLst/>
              <a:gdLst>
                <a:gd name="T0" fmla="*/ 756 w 1364"/>
                <a:gd name="T1" fmla="*/ 188 h 1624"/>
                <a:gd name="T2" fmla="*/ 326 w 1364"/>
                <a:gd name="T3" fmla="*/ 188 h 1624"/>
                <a:gd name="T4" fmla="*/ 200 w 1364"/>
                <a:gd name="T5" fmla="*/ 15 h 1624"/>
                <a:gd name="T6" fmla="*/ 636 w 1364"/>
                <a:gd name="T7" fmla="*/ 15 h 1624"/>
                <a:gd name="T8" fmla="*/ 766 w 1364"/>
                <a:gd name="T9" fmla="*/ 13 h 1624"/>
                <a:gd name="T10" fmla="*/ 1362 w 1364"/>
                <a:gd name="T11" fmla="*/ 450 h 1624"/>
                <a:gd name="T12" fmla="*/ 1364 w 1364"/>
                <a:gd name="T13" fmla="*/ 1619 h 1624"/>
                <a:gd name="T14" fmla="*/ 1190 w 1364"/>
                <a:gd name="T15" fmla="*/ 1527 h 1624"/>
                <a:gd name="T16" fmla="*/ 978 w 1364"/>
                <a:gd name="T17" fmla="*/ 1617 h 1624"/>
                <a:gd name="T18" fmla="*/ 361 w 1364"/>
                <a:gd name="T19" fmla="*/ 1617 h 1624"/>
                <a:gd name="T20" fmla="*/ 35 w 1364"/>
                <a:gd name="T21" fmla="*/ 1390 h 1624"/>
                <a:gd name="T22" fmla="*/ 52 w 1364"/>
                <a:gd name="T23" fmla="*/ 1035 h 1624"/>
                <a:gd name="T24" fmla="*/ 505 w 1364"/>
                <a:gd name="T25" fmla="*/ 670 h 1624"/>
                <a:gd name="T26" fmla="*/ 1090 w 1364"/>
                <a:gd name="T27" fmla="*/ 670 h 1624"/>
                <a:gd name="T28" fmla="*/ 1090 w 1364"/>
                <a:gd name="T29" fmla="*/ 865 h 1624"/>
                <a:gd name="T30" fmla="*/ 567 w 1364"/>
                <a:gd name="T31" fmla="*/ 865 h 1624"/>
                <a:gd name="T32" fmla="*/ 450 w 1364"/>
                <a:gd name="T33" fmla="*/ 1427 h 1624"/>
                <a:gd name="T34" fmla="*/ 923 w 1364"/>
                <a:gd name="T35" fmla="*/ 1427 h 1624"/>
                <a:gd name="T36" fmla="*/ 1150 w 1364"/>
                <a:gd name="T37" fmla="*/ 1213 h 1624"/>
                <a:gd name="T38" fmla="*/ 1152 w 1364"/>
                <a:gd name="T39" fmla="*/ 865 h 1624"/>
                <a:gd name="T40" fmla="*/ 1152 w 1364"/>
                <a:gd name="T41" fmla="*/ 670 h 1624"/>
                <a:gd name="T42" fmla="*/ 1150 w 1364"/>
                <a:gd name="T43" fmla="*/ 435 h 1624"/>
                <a:gd name="T44" fmla="*/ 906 w 1364"/>
                <a:gd name="T45" fmla="*/ 187 h 1624"/>
                <a:gd name="T46" fmla="*/ 756 w 1364"/>
                <a:gd name="T47" fmla="*/ 188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4" h="1624">
                  <a:moveTo>
                    <a:pt x="756" y="188"/>
                  </a:moveTo>
                  <a:cubicBezTo>
                    <a:pt x="557" y="188"/>
                    <a:pt x="326" y="188"/>
                    <a:pt x="326" y="188"/>
                  </a:cubicBezTo>
                  <a:cubicBezTo>
                    <a:pt x="326" y="188"/>
                    <a:pt x="221" y="146"/>
                    <a:pt x="200" y="15"/>
                  </a:cubicBezTo>
                  <a:cubicBezTo>
                    <a:pt x="200" y="15"/>
                    <a:pt x="420" y="15"/>
                    <a:pt x="636" y="15"/>
                  </a:cubicBezTo>
                  <a:cubicBezTo>
                    <a:pt x="766" y="13"/>
                    <a:pt x="766" y="13"/>
                    <a:pt x="766" y="13"/>
                  </a:cubicBezTo>
                  <a:cubicBezTo>
                    <a:pt x="1271" y="0"/>
                    <a:pt x="1361" y="226"/>
                    <a:pt x="1362" y="450"/>
                  </a:cubicBezTo>
                  <a:cubicBezTo>
                    <a:pt x="1364" y="1619"/>
                    <a:pt x="1364" y="1619"/>
                    <a:pt x="1364" y="1619"/>
                  </a:cubicBezTo>
                  <a:cubicBezTo>
                    <a:pt x="1364" y="1619"/>
                    <a:pt x="1251" y="1590"/>
                    <a:pt x="1190" y="1527"/>
                  </a:cubicBezTo>
                  <a:cubicBezTo>
                    <a:pt x="1190" y="1527"/>
                    <a:pt x="1140" y="1608"/>
                    <a:pt x="978" y="1617"/>
                  </a:cubicBezTo>
                  <a:cubicBezTo>
                    <a:pt x="837" y="1624"/>
                    <a:pt x="446" y="1617"/>
                    <a:pt x="361" y="1617"/>
                  </a:cubicBezTo>
                  <a:cubicBezTo>
                    <a:pt x="227" y="1617"/>
                    <a:pt x="77" y="1549"/>
                    <a:pt x="35" y="1390"/>
                  </a:cubicBezTo>
                  <a:cubicBezTo>
                    <a:pt x="0" y="1255"/>
                    <a:pt x="20" y="1111"/>
                    <a:pt x="52" y="1035"/>
                  </a:cubicBezTo>
                  <a:cubicBezTo>
                    <a:pt x="102" y="915"/>
                    <a:pt x="250" y="670"/>
                    <a:pt x="505" y="670"/>
                  </a:cubicBezTo>
                  <a:cubicBezTo>
                    <a:pt x="665" y="670"/>
                    <a:pt x="1090" y="670"/>
                    <a:pt x="1090" y="670"/>
                  </a:cubicBezTo>
                  <a:cubicBezTo>
                    <a:pt x="1090" y="865"/>
                    <a:pt x="1090" y="865"/>
                    <a:pt x="1090" y="865"/>
                  </a:cubicBezTo>
                  <a:cubicBezTo>
                    <a:pt x="567" y="865"/>
                    <a:pt x="567" y="865"/>
                    <a:pt x="567" y="865"/>
                  </a:cubicBezTo>
                  <a:cubicBezTo>
                    <a:pt x="178" y="841"/>
                    <a:pt x="86" y="1469"/>
                    <a:pt x="450" y="1427"/>
                  </a:cubicBezTo>
                  <a:cubicBezTo>
                    <a:pt x="923" y="1427"/>
                    <a:pt x="923" y="1427"/>
                    <a:pt x="923" y="1427"/>
                  </a:cubicBezTo>
                  <a:cubicBezTo>
                    <a:pt x="1142" y="1427"/>
                    <a:pt x="1150" y="1213"/>
                    <a:pt x="1150" y="1213"/>
                  </a:cubicBezTo>
                  <a:cubicBezTo>
                    <a:pt x="1152" y="865"/>
                    <a:pt x="1152" y="865"/>
                    <a:pt x="1152" y="865"/>
                  </a:cubicBezTo>
                  <a:cubicBezTo>
                    <a:pt x="1152" y="670"/>
                    <a:pt x="1152" y="670"/>
                    <a:pt x="1152" y="670"/>
                  </a:cubicBezTo>
                  <a:cubicBezTo>
                    <a:pt x="1150" y="435"/>
                    <a:pt x="1150" y="435"/>
                    <a:pt x="1150" y="435"/>
                  </a:cubicBezTo>
                  <a:cubicBezTo>
                    <a:pt x="1150" y="230"/>
                    <a:pt x="946" y="188"/>
                    <a:pt x="906" y="187"/>
                  </a:cubicBezTo>
                  <a:cubicBezTo>
                    <a:pt x="859" y="186"/>
                    <a:pt x="756" y="188"/>
                    <a:pt x="756" y="188"/>
                  </a:cubicBezTo>
                  <a:close/>
                </a:path>
              </a:pathLst>
            </a:custGeom>
            <a:solidFill>
              <a:srgbClr val="6767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667" kern="0" dirty="0">
                <a:solidFill>
                  <a:sysClr val="windowText" lastClr="000000"/>
                </a:solidFill>
                <a:cs typeface="CiscoSansTT Light"/>
              </a:endParaRPr>
            </a:p>
          </p:txBody>
        </p:sp>
      </p:grpSp>
      <p:sp>
        <p:nvSpPr>
          <p:cNvPr id="154" name="Rectangle 153"/>
          <p:cNvSpPr/>
          <p:nvPr/>
        </p:nvSpPr>
        <p:spPr>
          <a:xfrm>
            <a:off x="0" y="5511795"/>
            <a:ext cx="12192000" cy="1346200"/>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243840" rIns="121920" bIns="243840" rtlCol="0" anchor="ctr"/>
          <a:lstStyle/>
          <a:p>
            <a:pPr algn="ctr"/>
            <a:endParaRPr lang="en-US" sz="1600" dirty="0">
              <a:solidFill>
                <a:schemeClr val="bg1"/>
              </a:solidFill>
              <a:cs typeface="Segoe UI" panose="020B0502040204020203" pitchFamily="34" charset="0"/>
            </a:endParaRPr>
          </a:p>
        </p:txBody>
      </p:sp>
      <p:sp>
        <p:nvSpPr>
          <p:cNvPr id="155" name="Rectangle 154"/>
          <p:cNvSpPr/>
          <p:nvPr/>
        </p:nvSpPr>
        <p:spPr>
          <a:xfrm>
            <a:off x="897373" y="5526192"/>
            <a:ext cx="4388791" cy="1346200"/>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243840" rIns="121920" bIns="243840" rtlCol="0" anchor="ctr"/>
          <a:lstStyle/>
          <a:p>
            <a:pPr algn="ctr"/>
            <a:r>
              <a:rPr lang="en-US" sz="1600" b="1" dirty="0">
                <a:solidFill>
                  <a:schemeClr val="bg1"/>
                </a:solidFill>
                <a:cs typeface="Segoe UI" panose="020B0502040204020203" pitchFamily="34" charset="0"/>
              </a:rPr>
              <a:t>Deploy the world's largest email </a:t>
            </a:r>
          </a:p>
          <a:p>
            <a:pPr algn="ctr"/>
            <a:r>
              <a:rPr lang="en-US" sz="1600" b="1" dirty="0">
                <a:solidFill>
                  <a:schemeClr val="bg1"/>
                </a:solidFill>
                <a:cs typeface="Segoe UI" panose="020B0502040204020203" pitchFamily="34" charset="0"/>
              </a:rPr>
              <a:t>traffic monitoring network</a:t>
            </a:r>
          </a:p>
        </p:txBody>
      </p:sp>
      <p:sp>
        <p:nvSpPr>
          <p:cNvPr id="156" name="Rectangle 155"/>
          <p:cNvSpPr/>
          <p:nvPr/>
        </p:nvSpPr>
        <p:spPr>
          <a:xfrm>
            <a:off x="7160365" y="5526192"/>
            <a:ext cx="3793912" cy="1346200"/>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243840" rIns="121920" bIns="243840" rtlCol="0" anchor="ctr"/>
          <a:lstStyle/>
          <a:p>
            <a:pPr algn="ctr"/>
            <a:r>
              <a:rPr lang="en-US" sz="1600" b="1" dirty="0">
                <a:solidFill>
                  <a:schemeClr val="bg1"/>
                </a:solidFill>
                <a:cs typeface="Segoe UI" panose="020B0502040204020203" pitchFamily="34" charset="0"/>
              </a:rPr>
              <a:t>Leverage industry-leading</a:t>
            </a:r>
          </a:p>
          <a:p>
            <a:pPr algn="ctr"/>
            <a:r>
              <a:rPr lang="en-US" sz="1600" b="1" dirty="0">
                <a:solidFill>
                  <a:schemeClr val="bg1"/>
                </a:solidFill>
                <a:cs typeface="Segoe UI" panose="020B0502040204020203" pitchFamily="34" charset="0"/>
              </a:rPr>
              <a:t>threat analytics</a:t>
            </a:r>
          </a:p>
        </p:txBody>
      </p:sp>
      <p:cxnSp>
        <p:nvCxnSpPr>
          <p:cNvPr id="165" name="Straight Connector 164"/>
          <p:cNvCxnSpPr/>
          <p:nvPr/>
        </p:nvCxnSpPr>
        <p:spPr>
          <a:xfrm>
            <a:off x="6096000" y="5910579"/>
            <a:ext cx="0" cy="612141"/>
          </a:xfrm>
          <a:prstGeom prst="line">
            <a:avLst/>
          </a:prstGeom>
          <a:ln w="6350">
            <a:solidFill>
              <a:schemeClr val="bg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138057" y="1978960"/>
            <a:ext cx="1375698" cy="297454"/>
          </a:xfrm>
          <a:prstGeom prst="rect">
            <a:avLst/>
          </a:prstGeom>
        </p:spPr>
        <p:txBody>
          <a:bodyPr wrap="none">
            <a:spAutoFit/>
          </a:bodyPr>
          <a:lstStyle/>
          <a:p>
            <a:r>
              <a:rPr lang="en-US" sz="1333" b="1" dirty="0">
                <a:cs typeface="Segoe UI Light" panose="020B0502040204020203" pitchFamily="34" charset="0"/>
              </a:rPr>
              <a:t>with SenderBase</a:t>
            </a:r>
          </a:p>
        </p:txBody>
      </p:sp>
      <p:sp>
        <p:nvSpPr>
          <p:cNvPr id="149" name="Rectangle 148"/>
          <p:cNvSpPr/>
          <p:nvPr/>
        </p:nvSpPr>
        <p:spPr>
          <a:xfrm>
            <a:off x="92364" y="5787512"/>
            <a:ext cx="991854" cy="982743"/>
          </a:xfrm>
          <a:prstGeom prst="rect">
            <a:avLst/>
          </a:prstGeom>
          <a:blipFill>
            <a:blip r:embed="rId4">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7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8036" y="-243840"/>
            <a:ext cx="9405257" cy="7101840"/>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10" y="-243840"/>
            <a:ext cx="6546687" cy="7101840"/>
          </a:xfrm>
          <a:prstGeom prst="rect">
            <a:avLst/>
          </a:prstGeom>
        </p:spPr>
      </p:pic>
      <p:sp>
        <p:nvSpPr>
          <p:cNvPr id="4" name="Rectangle 3"/>
          <p:cNvSpPr/>
          <p:nvPr/>
        </p:nvSpPr>
        <p:spPr>
          <a:xfrm>
            <a:off x="2" y="-243840"/>
            <a:ext cx="12191999" cy="1754326"/>
          </a:xfrm>
          <a:prstGeom prst="rect">
            <a:avLst/>
          </a:prstGeom>
          <a:solidFill>
            <a:schemeClr val="bg1">
              <a:alpha val="57000"/>
            </a:schemeClr>
          </a:solidFill>
        </p:spPr>
        <p:txBody>
          <a:bodyPr wrap="square">
            <a:spAutoFit/>
          </a:bodyPr>
          <a:lstStyle/>
          <a:p>
            <a:pPr algn="ctr"/>
            <a:endParaRPr lang="en-US" sz="3600" dirty="0">
              <a:solidFill>
                <a:schemeClr val="accent1">
                  <a:lumMod val="50000"/>
                </a:schemeClr>
              </a:solidFill>
              <a:latin typeface="CiscoSans Heavy" panose="020B0903020201020303" pitchFamily="34" charset="0"/>
            </a:endParaRPr>
          </a:p>
          <a:p>
            <a:pPr algn="ctr"/>
            <a:r>
              <a:rPr lang="en-US" sz="3600" dirty="0">
                <a:solidFill>
                  <a:schemeClr val="accent1">
                    <a:lumMod val="50000"/>
                  </a:schemeClr>
                </a:solidFill>
                <a:latin typeface="CiscoSans Heavy" panose="020B0903020201020303" pitchFamily="34" charset="0"/>
              </a:rPr>
              <a:t>Is “good enough” security good enough?</a:t>
            </a:r>
            <a:br>
              <a:rPr lang="en-US" sz="3600" dirty="0">
                <a:solidFill>
                  <a:schemeClr val="accent1">
                    <a:lumMod val="50000"/>
                  </a:schemeClr>
                </a:solidFill>
                <a:latin typeface="CiscoSans Heavy" panose="020B0903020201020303" pitchFamily="34" charset="0"/>
              </a:rPr>
            </a:br>
            <a:endParaRPr lang="en-US" sz="3600" dirty="0">
              <a:solidFill>
                <a:schemeClr val="accent1">
                  <a:lumMod val="50000"/>
                </a:schemeClr>
              </a:solidFill>
              <a:latin typeface="CiscoSans Heavy" panose="020B0903020201020303" pitchFamily="34" charset="0"/>
            </a:endParaRPr>
          </a:p>
        </p:txBody>
      </p:sp>
      <p:sp>
        <p:nvSpPr>
          <p:cNvPr id="5" name="Rectangle 4"/>
          <p:cNvSpPr/>
          <p:nvPr/>
        </p:nvSpPr>
        <p:spPr>
          <a:xfrm>
            <a:off x="92364" y="5787512"/>
            <a:ext cx="991854" cy="982743"/>
          </a:xfrm>
          <a:prstGeom prst="rect">
            <a:avLst/>
          </a:prstGeom>
          <a:blipFill>
            <a:blip r:embed="rId5">
              <a:alphaModFix amt="4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88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4048</TotalTime>
  <Words>1897</Words>
  <Application>Microsoft Office PowerPoint</Application>
  <PresentationFormat>Widescreen</PresentationFormat>
  <Paragraphs>317</Paragraphs>
  <Slides>22</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ＭＳ Ｐゴシック</vt:lpstr>
      <vt:lpstr>Arial</vt:lpstr>
      <vt:lpstr>Calibri</vt:lpstr>
      <vt:lpstr>Calibri Light</vt:lpstr>
      <vt:lpstr>CiscoSans</vt:lpstr>
      <vt:lpstr>CiscoSans ExtraLight</vt:lpstr>
      <vt:lpstr>CiscoSans Heavy</vt:lpstr>
      <vt:lpstr>CiscoSans Thin</vt:lpstr>
      <vt:lpstr>CiscoSansTT Light</vt:lpstr>
      <vt:lpstr>Exo 2</vt:lpstr>
      <vt:lpstr>Segoe UI</vt:lpstr>
      <vt:lpstr>Segoe UI Light</vt:lpstr>
      <vt:lpstr>Wingdings 2</vt:lpstr>
      <vt:lpstr>Office Theme</vt:lpstr>
      <vt:lpstr>SUNY Old Westbury Better Together (Cisco Email Security with Office 365)</vt:lpstr>
      <vt:lpstr>PowerPoint Presentation</vt:lpstr>
      <vt:lpstr>PowerPoint Presentation</vt:lpstr>
      <vt:lpstr>PowerPoint Presentation</vt:lpstr>
      <vt:lpstr>PowerPoint Presentation</vt:lpstr>
      <vt:lpstr>History of OW Email</vt:lpstr>
      <vt:lpstr>PowerPoint Presentation</vt:lpstr>
      <vt:lpstr>Intelligence is the key! Cisco Email Security is backed by unrivaled global threat intelligence</vt:lpstr>
      <vt:lpstr>PowerPoint Presentation</vt:lpstr>
      <vt:lpstr>Integration with our Office 365 cloud email platform</vt:lpstr>
      <vt:lpstr>So what’s the setup like for OW?</vt:lpstr>
      <vt:lpstr>ESA GUI and Configuration</vt:lpstr>
      <vt:lpstr>Inbound Email Flow</vt:lpstr>
      <vt:lpstr>PowerPoint Presentation</vt:lpstr>
      <vt:lpstr>Configurable Content Filtering</vt:lpstr>
      <vt:lpstr>Host Access Table (HAT)</vt:lpstr>
      <vt:lpstr>Automated Reporting </vt:lpstr>
      <vt:lpstr>Daily Statistics</vt:lpstr>
      <vt:lpstr>A bit more stats…</vt:lpstr>
      <vt:lpstr>Additional Cool Features</vt:lpstr>
      <vt:lpstr>The Difference 1% Makes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Old Westbury Securing (Cloud) Email Service With Cisco Cloud Email Security</dc:title>
  <dc:creator>Damian Obara</dc:creator>
  <cp:lastModifiedBy>Damian Obara</cp:lastModifiedBy>
  <cp:revision>88</cp:revision>
  <dcterms:created xsi:type="dcterms:W3CDTF">2017-06-13T01:36:48Z</dcterms:created>
  <dcterms:modified xsi:type="dcterms:W3CDTF">2017-07-12T15:58:19Z</dcterms:modified>
</cp:coreProperties>
</file>